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303" r:id="rId2"/>
    <p:sldId id="302" r:id="rId3"/>
    <p:sldId id="301" r:id="rId4"/>
    <p:sldId id="326" r:id="rId5"/>
    <p:sldId id="327" r:id="rId6"/>
    <p:sldId id="299" r:id="rId7"/>
    <p:sldId id="325" r:id="rId8"/>
    <p:sldId id="304" r:id="rId9"/>
    <p:sldId id="305" r:id="rId10"/>
    <p:sldId id="309" r:id="rId11"/>
    <p:sldId id="317" r:id="rId12"/>
    <p:sldId id="310" r:id="rId13"/>
    <p:sldId id="318" r:id="rId14"/>
    <p:sldId id="311" r:id="rId15"/>
    <p:sldId id="313" r:id="rId16"/>
    <p:sldId id="300" r:id="rId17"/>
    <p:sldId id="319" r:id="rId18"/>
    <p:sldId id="320" r:id="rId19"/>
    <p:sldId id="323" r:id="rId20"/>
    <p:sldId id="321" r:id="rId21"/>
    <p:sldId id="324" r:id="rId22"/>
    <p:sldId id="322" r:id="rId23"/>
    <p:sldId id="314" r:id="rId24"/>
    <p:sldId id="315" r:id="rId25"/>
    <p:sldId id="281"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guide id="3" pos="24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6863"/>
    <a:srgbClr val="FBF4DC"/>
    <a:srgbClr val="64A81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995" autoAdjust="0"/>
    <p:restoredTop sz="94477" autoAdjust="0"/>
  </p:normalViewPr>
  <p:slideViewPr>
    <p:cSldViewPr snapToGrid="0">
      <p:cViewPr varScale="1">
        <p:scale>
          <a:sx n="107" d="100"/>
          <a:sy n="107" d="100"/>
        </p:scale>
        <p:origin x="-714" y="-96"/>
      </p:cViewPr>
      <p:guideLst>
        <p:guide orient="horz" pos="2160"/>
        <p:guide pos="3840"/>
        <p:guide pos="2479"/>
      </p:guideLst>
    </p:cSldViewPr>
  </p:slideViewPr>
  <p:notesTextViewPr>
    <p:cViewPr>
      <p:scale>
        <a:sx n="1" d="1"/>
        <a:sy n="1" d="1"/>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F729E6-9905-4A9C-9203-F014B6BA3A52}" type="datetimeFigureOut">
              <a:rPr lang="zh-CN" altLang="en-US" smtClean="0"/>
              <a:pPr/>
              <a:t>2018/11/21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F744CB-2226-4812-9310-E9B99642207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16</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17</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18</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20</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22</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23</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24</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25</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6</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9</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11</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13</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pPr/>
              <a:t>15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cSld>
  <p:clrMapOvr>
    <a:masterClrMapping/>
  </p:clrMapOvr>
  <p:transition spd="slow" advClick="0" advTm="4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cSld>
  <p:clrMapOvr>
    <a:masterClrMapping/>
  </p:clrMapOvr>
  <p:transition spd="slow" advClick="0" advTm="4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cSld>
  <p:clrMapOvr>
    <a:masterClrMapping/>
  </p:clrMapOvr>
  <p:transition spd="slow" advClick="0" advTm="4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cSld>
  <p:clrMapOvr>
    <a:masterClrMapping/>
  </p:clrMapOvr>
  <p:transition spd="slow" advClick="0" advTm="4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pPr/>
              <a:t>2018/11/21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cSld>
  <p:clrMapOvr>
    <a:masterClrMapping/>
  </p:clrMapOvr>
  <p:transition spd="slow" advClick="0" advTm="4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cSld>
  <p:clrMapOvr>
    <a:masterClrMapping/>
  </p:clrMapOvr>
  <p:transition spd="slow" advClick="0" advTm="4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840E8F5-014E-4ACE-9BEE-2C4E337F7A8B}" type="datetimeFigureOut">
              <a:rPr lang="zh-CN" altLang="en-US" smtClean="0"/>
              <a:pPr/>
              <a:t>2018/11/21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cSld>
  <p:clrMapOvr>
    <a:masterClrMapping/>
  </p:clrMapOvr>
  <p:transition spd="slow" advClick="0" advTm="4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840E8F5-014E-4ACE-9BEE-2C4E337F7A8B}" type="datetimeFigureOut">
              <a:rPr lang="zh-CN" altLang="en-US" smtClean="0"/>
              <a:pPr/>
              <a:t>2018/11/21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cSld>
  <p:clrMapOvr>
    <a:masterClrMapping/>
  </p:clrMapOvr>
  <p:transition spd="slow" advClick="0" advTm="4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40E8F5-014E-4ACE-9BEE-2C4E337F7A8B}" type="datetimeFigureOut">
              <a:rPr lang="zh-CN" altLang="en-US" smtClean="0"/>
              <a:pPr/>
              <a:t>2018/11/21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0D0CE39-DEFF-4EA4-B05B-EE170A8C1A9F}" type="slidenum">
              <a:rPr lang="zh-CN" altLang="en-US" smtClean="0"/>
              <a:pPr/>
              <a:t>‹#›</a:t>
            </a:fld>
            <a:endParaRPr lang="zh-CN" altLang="en-US"/>
          </a:p>
        </p:txBody>
      </p:sp>
      <p:sp>
        <p:nvSpPr>
          <p:cNvPr id="5" name="文本占位符 7"/>
          <p:cNvSpPr>
            <a:spLocks noGrp="1"/>
          </p:cNvSpPr>
          <p:nvPr>
            <p:ph type="body" sz="quarter" idx="13" hasCustomPrompt="1"/>
          </p:nvPr>
        </p:nvSpPr>
        <p:spPr>
          <a:xfrm>
            <a:off x="811579" y="337344"/>
            <a:ext cx="7886700" cy="431800"/>
          </a:xfrm>
          <a:prstGeom prst="rect">
            <a:avLst/>
          </a:prstGeom>
        </p:spPr>
        <p:txBody>
          <a:bodyPr>
            <a:noAutofit/>
          </a:bodyPr>
          <a:lstStyle>
            <a:lvl1pPr marL="0" indent="0" algn="l">
              <a:buNone/>
              <a:defRPr sz="1800" b="0">
                <a:solidFill>
                  <a:schemeClr val="accent1"/>
                </a:solidFill>
                <a:latin typeface="微软雅黑" panose="020B0503020204020204" pitchFamily="34" charset="-122"/>
                <a:ea typeface="微软雅黑" panose="020B0503020204020204" pitchFamily="34" charset="-122"/>
              </a:defRPr>
            </a:lvl1pPr>
          </a:lstStyle>
          <a:p>
            <a:pPr lvl="0"/>
            <a:r>
              <a:rPr lang="zh-CN" altLang="en-US" dirty="0"/>
              <a:t>编辑母版文本样式</a:t>
            </a:r>
          </a:p>
        </p:txBody>
      </p:sp>
      <p:sp>
        <p:nvSpPr>
          <p:cNvPr id="6" name="文本占位符 7"/>
          <p:cNvSpPr>
            <a:spLocks noGrp="1"/>
          </p:cNvSpPr>
          <p:nvPr>
            <p:ph type="body" sz="quarter" idx="14" hasCustomPrompt="1"/>
          </p:nvPr>
        </p:nvSpPr>
        <p:spPr>
          <a:xfrm>
            <a:off x="811579" y="616744"/>
            <a:ext cx="7886700" cy="304800"/>
          </a:xfrm>
          <a:prstGeom prst="rect">
            <a:avLst/>
          </a:prstGeom>
        </p:spPr>
        <p:txBody>
          <a:bodyPr>
            <a:normAutofit/>
          </a:bodyPr>
          <a:lstStyle>
            <a:lvl1pPr marL="0" indent="0" algn="l">
              <a:buNone/>
              <a:defRPr sz="1100">
                <a:solidFill>
                  <a:schemeClr val="tx1">
                    <a:lumMod val="50000"/>
                    <a:lumOff val="50000"/>
                  </a:schemeClr>
                </a:solidFill>
                <a:latin typeface="华文细黑" panose="02010600040101010101" pitchFamily="2" charset="-122"/>
                <a:ea typeface="华文细黑" panose="02010600040101010101" pitchFamily="2" charset="-122"/>
              </a:defRPr>
            </a:lvl1pPr>
          </a:lstStyle>
          <a:p>
            <a:pPr lvl="0"/>
            <a:r>
              <a:rPr lang="zh-CN" altLang="en-US" dirty="0"/>
              <a:t>编辑母版文本样式</a:t>
            </a:r>
          </a:p>
        </p:txBody>
      </p:sp>
      <p:sp>
        <p:nvSpPr>
          <p:cNvPr id="7" name="自由: 形状 32"/>
          <p:cNvSpPr/>
          <p:nvPr userDrawn="1"/>
        </p:nvSpPr>
        <p:spPr>
          <a:xfrm rot="16200000">
            <a:off x="98246" y="239098"/>
            <a:ext cx="558527" cy="755019"/>
          </a:xfrm>
          <a:custGeom>
            <a:avLst/>
            <a:gdLst>
              <a:gd name="connsiteX0" fmla="*/ 558527 w 558527"/>
              <a:gd name="connsiteY0" fmla="*/ 0 h 755019"/>
              <a:gd name="connsiteX1" fmla="*/ 558527 w 558527"/>
              <a:gd name="connsiteY1" fmla="*/ 525460 h 755019"/>
              <a:gd name="connsiteX2" fmla="*/ 279263 w 558527"/>
              <a:gd name="connsiteY2" fmla="*/ 755019 h 755019"/>
              <a:gd name="connsiteX3" fmla="*/ 0 w 558527"/>
              <a:gd name="connsiteY3" fmla="*/ 525460 h 755019"/>
              <a:gd name="connsiteX4" fmla="*/ 0 w 558527"/>
              <a:gd name="connsiteY4" fmla="*/ 0 h 755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755019">
                <a:moveTo>
                  <a:pt x="558527" y="0"/>
                </a:moveTo>
                <a:lnTo>
                  <a:pt x="558527" y="525460"/>
                </a:lnTo>
                <a:lnTo>
                  <a:pt x="279263" y="755019"/>
                </a:lnTo>
                <a:lnTo>
                  <a:pt x="0" y="52546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3600">
              <a:solidFill>
                <a:prstClr val="white"/>
              </a:solidFill>
              <a:latin typeface="微软雅黑" panose="020B0503020204020204" pitchFamily="34" charset="-122"/>
              <a:ea typeface="微软雅黑" panose="020B0503020204020204" pitchFamily="34" charset="-122"/>
            </a:endParaRPr>
          </a:p>
        </p:txBody>
      </p:sp>
      <p:sp>
        <p:nvSpPr>
          <p:cNvPr id="8" name="自由: 形状 31"/>
          <p:cNvSpPr/>
          <p:nvPr userDrawn="1"/>
        </p:nvSpPr>
        <p:spPr>
          <a:xfrm rot="16200000">
            <a:off x="4766" y="332578"/>
            <a:ext cx="558527" cy="568058"/>
          </a:xfrm>
          <a:custGeom>
            <a:avLst/>
            <a:gdLst>
              <a:gd name="connsiteX0" fmla="*/ 558527 w 558527"/>
              <a:gd name="connsiteY0" fmla="*/ 0 h 568058"/>
              <a:gd name="connsiteX1" fmla="*/ 558527 w 558527"/>
              <a:gd name="connsiteY1" fmla="*/ 338499 h 568058"/>
              <a:gd name="connsiteX2" fmla="*/ 279263 w 558527"/>
              <a:gd name="connsiteY2" fmla="*/ 568058 h 568058"/>
              <a:gd name="connsiteX3" fmla="*/ 0 w 558527"/>
              <a:gd name="connsiteY3" fmla="*/ 338499 h 568058"/>
              <a:gd name="connsiteX4" fmla="*/ 0 w 558527"/>
              <a:gd name="connsiteY4" fmla="*/ 0 h 568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568058">
                <a:moveTo>
                  <a:pt x="558527" y="0"/>
                </a:moveTo>
                <a:lnTo>
                  <a:pt x="558527" y="338499"/>
                </a:lnTo>
                <a:lnTo>
                  <a:pt x="279263" y="568058"/>
                </a:lnTo>
                <a:lnTo>
                  <a:pt x="0" y="33849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solidFill>
                <a:prstClr val="white"/>
              </a:solidFill>
            </a:endParaRPr>
          </a:p>
        </p:txBody>
      </p:sp>
      <p:sp>
        <p:nvSpPr>
          <p:cNvPr id="9" name="文本框 8"/>
          <p:cNvSpPr txBox="1"/>
          <p:nvPr userDrawn="1"/>
        </p:nvSpPr>
        <p:spPr>
          <a:xfrm>
            <a:off x="11270629" y="428110"/>
            <a:ext cx="468000" cy="369332"/>
          </a:xfrm>
          <a:prstGeom prst="rect">
            <a:avLst/>
          </a:prstGeom>
          <a:noFill/>
        </p:spPr>
        <p:txBody>
          <a:bodyPr wrap="square" rtlCol="0" anchor="ctr">
            <a:spAutoFit/>
          </a:bodyPr>
          <a:lstStyle/>
          <a:p>
            <a:pPr algn="ctr"/>
            <a:fld id="{EFCBF77D-F46E-4259-B383-244069B4E4DB}" type="slidenum">
              <a:rPr lang="zh-CN" altLang="en-US" smtClean="0">
                <a:solidFill>
                  <a:schemeClr val="bg1">
                    <a:lumMod val="85000"/>
                  </a:schemeClr>
                </a:solidFill>
                <a:latin typeface="华文细黑" panose="02010600040101010101" pitchFamily="2" charset="-122"/>
                <a:ea typeface="华文细黑" panose="02010600040101010101" pitchFamily="2" charset="-122"/>
              </a:rPr>
              <a:pPr algn="ctr"/>
              <a:t>‹#›</a:t>
            </a:fld>
            <a:endParaRPr lang="zh-CN" altLang="en-US" dirty="0">
              <a:solidFill>
                <a:schemeClr val="bg1">
                  <a:lumMod val="85000"/>
                </a:schemeClr>
              </a:solidFill>
              <a:latin typeface="华文细黑" panose="02010600040101010101" pitchFamily="2" charset="-122"/>
              <a:ea typeface="华文细黑" panose="02010600040101010101" pitchFamily="2" charset="-122"/>
            </a:endParaRPr>
          </a:p>
        </p:txBody>
      </p:sp>
    </p:spTree>
  </p:cSld>
  <p:clrMapOvr>
    <a:masterClrMapping/>
  </p:clrMapOvr>
  <p:transition spd="slow" advClick="0" advTm="4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cSld>
  <p:clrMapOvr>
    <a:masterClrMapping/>
  </p:clrMapOvr>
  <p:transition spd="slow" advClick="0" advTm="4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pPr/>
              <a:t>2018/11/21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pPr/>
              <a:t>‹#›</a:t>
            </a:fld>
            <a:endParaRPr lang="zh-CN" altLang="en-US"/>
          </a:p>
        </p:txBody>
      </p:sp>
    </p:spTree>
  </p:cSld>
  <p:clrMapOvr>
    <a:masterClrMapping/>
  </p:clrMapOvr>
  <p:transition spd="slow" advClick="0" advTm="4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4D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0E8F5-014E-4ACE-9BEE-2C4E337F7A8B}" type="datetimeFigureOut">
              <a:rPr lang="zh-CN" altLang="en-US" smtClean="0"/>
              <a:pPr/>
              <a:t>2018/11/21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0CE39-DEFF-4EA4-B05B-EE170A8C1A9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4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原创设计师QQ598969553                 _2"/>
          <p:cNvSpPr/>
          <p:nvPr/>
        </p:nvSpPr>
        <p:spPr bwMode="auto">
          <a:xfrm rot="16200000">
            <a:off x="3090330" y="1152086"/>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lstStyle/>
          <a:p>
            <a:endParaRPr lang="zh-CN" altLang="en-US">
              <a:ea typeface="华文细黑" panose="02010600040101010101" pitchFamily="2" charset="-122"/>
            </a:endParaRPr>
          </a:p>
        </p:txBody>
      </p:sp>
      <p:sp>
        <p:nvSpPr>
          <p:cNvPr id="22" name="原创设计师QQ598969553                 _4"/>
          <p:cNvSpPr/>
          <p:nvPr/>
        </p:nvSpPr>
        <p:spPr bwMode="auto">
          <a:xfrm rot="16200000">
            <a:off x="4557832" y="1152086"/>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lstStyle/>
          <a:p>
            <a:endParaRPr lang="zh-CN" altLang="en-US">
              <a:ea typeface="华文细黑" panose="02010600040101010101" pitchFamily="2" charset="-122"/>
            </a:endParaRPr>
          </a:p>
        </p:txBody>
      </p:sp>
      <p:sp>
        <p:nvSpPr>
          <p:cNvPr id="24" name="原创设计师QQ598969553                 _6"/>
          <p:cNvSpPr/>
          <p:nvPr/>
        </p:nvSpPr>
        <p:spPr bwMode="auto">
          <a:xfrm rot="16200000">
            <a:off x="6025334" y="1152086"/>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lstStyle/>
          <a:p>
            <a:endParaRPr lang="zh-CN" altLang="en-US">
              <a:ea typeface="华文细黑" panose="02010600040101010101" pitchFamily="2" charset="-122"/>
            </a:endParaRPr>
          </a:p>
        </p:txBody>
      </p:sp>
      <p:sp>
        <p:nvSpPr>
          <p:cNvPr id="26" name="原创设计师QQ598969553                 _8"/>
          <p:cNvSpPr/>
          <p:nvPr/>
        </p:nvSpPr>
        <p:spPr bwMode="auto">
          <a:xfrm rot="16200000">
            <a:off x="7492836" y="1152086"/>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lstStyle/>
          <a:p>
            <a:endParaRPr lang="zh-CN" altLang="en-US">
              <a:ea typeface="华文细黑" panose="02010600040101010101" pitchFamily="2" charset="-122"/>
            </a:endParaRPr>
          </a:p>
        </p:txBody>
      </p:sp>
      <p:sp>
        <p:nvSpPr>
          <p:cNvPr id="28" name="原创设计师QQ598969553                 _10"/>
          <p:cNvSpPr txBox="1"/>
          <p:nvPr/>
        </p:nvSpPr>
        <p:spPr>
          <a:xfrm>
            <a:off x="3582632" y="1363247"/>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47191" y="1334978"/>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14694" y="1349840"/>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03034" y="1370876"/>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8</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464586" y="2879738"/>
            <a:ext cx="3369833" cy="584775"/>
          </a:xfrm>
          <a:prstGeom prst="rect">
            <a:avLst/>
          </a:prstGeom>
        </p:spPr>
        <p:txBody>
          <a:bodyPr wrap="none">
            <a:spAutoFit/>
          </a:bodyPr>
          <a:lstStyle/>
          <a:p>
            <a:pPr algn="ctr"/>
            <a:r>
              <a:rPr lang="en-US" altLang="zh-CN" sz="3200" b="1" dirty="0">
                <a:solidFill>
                  <a:schemeClr val="accent1"/>
                </a:solidFill>
                <a:latin typeface="微软雅黑" panose="020B0503020204020204" pitchFamily="34" charset="-122"/>
                <a:ea typeface="微软雅黑" panose="020B0503020204020204" pitchFamily="34" charset="-122"/>
              </a:rPr>
              <a:t>AIC</a:t>
            </a:r>
            <a:r>
              <a:rPr lang="zh-CN" altLang="en-US" sz="3200" b="1" dirty="0">
                <a:solidFill>
                  <a:schemeClr val="accent1"/>
                </a:solidFill>
                <a:latin typeface="微软雅黑" panose="020B0503020204020204" pitchFamily="34" charset="-122"/>
                <a:ea typeface="微软雅黑" panose="020B0503020204020204" pitchFamily="34" charset="-122"/>
              </a:rPr>
              <a:t>系统培训教材</a:t>
            </a:r>
          </a:p>
        </p:txBody>
      </p:sp>
      <p:sp>
        <p:nvSpPr>
          <p:cNvPr id="37" name="矩形: 圆角 36"/>
          <p:cNvSpPr/>
          <p:nvPr/>
        </p:nvSpPr>
        <p:spPr>
          <a:xfrm>
            <a:off x="5181600" y="4326663"/>
            <a:ext cx="1828800"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schemeClr val="tx1"/>
              </a:solidFill>
              <a:ea typeface="华文细黑" panose="02010600040101010101" pitchFamily="2" charset="-122"/>
            </a:endParaRPr>
          </a:p>
        </p:txBody>
      </p:sp>
      <p:sp>
        <p:nvSpPr>
          <p:cNvPr id="33" name="原创设计师QQ598969553                 _15"/>
          <p:cNvSpPr/>
          <p:nvPr/>
        </p:nvSpPr>
        <p:spPr>
          <a:xfrm>
            <a:off x="5208688" y="4495272"/>
            <a:ext cx="1773034"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5">
                    <a:lumMod val="75000"/>
                  </a:schemeClr>
                </a:solidFill>
                <a:latin typeface="微软雅黑" panose="020B0503020204020204" pitchFamily="34" charset="-122"/>
                <a:ea typeface="微软雅黑" panose="020B0503020204020204" pitchFamily="34" charset="-122"/>
              </a:rPr>
              <a:t>李茂宁</a:t>
            </a:r>
          </a:p>
        </p:txBody>
      </p:sp>
      <p:pic>
        <p:nvPicPr>
          <p:cNvPr id="15"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16" name="原创设计师QQ598969553                 _14"/>
          <p:cNvSpPr/>
          <p:nvPr/>
        </p:nvSpPr>
        <p:spPr>
          <a:xfrm>
            <a:off x="6140986" y="3489338"/>
            <a:ext cx="2079415" cy="461665"/>
          </a:xfrm>
          <a:prstGeom prst="rect">
            <a:avLst/>
          </a:prstGeom>
        </p:spPr>
        <p:txBody>
          <a:bodyPr wrap="none">
            <a:spAutoFit/>
          </a:bodyPr>
          <a:lstStyle/>
          <a:p>
            <a:pPr algn="ctr"/>
            <a:r>
              <a:rPr lang="en-US" altLang="zh-CN" sz="2400" b="1" dirty="0">
                <a:solidFill>
                  <a:schemeClr val="accent1"/>
                </a:solidFill>
                <a:latin typeface="微软雅黑" panose="020B0503020204020204" pitchFamily="34" charset="-122"/>
                <a:ea typeface="微软雅黑" panose="020B0503020204020204" pitchFamily="34" charset="-122"/>
              </a:rPr>
              <a:t>——</a:t>
            </a:r>
            <a:r>
              <a:rPr lang="zh-CN" altLang="en-US" sz="2400" b="1" dirty="0">
                <a:solidFill>
                  <a:schemeClr val="accent1"/>
                </a:solidFill>
                <a:latin typeface="微软雅黑" panose="020B0503020204020204" pitchFamily="34" charset="-122"/>
                <a:ea typeface="微软雅黑" panose="020B0503020204020204" pitchFamily="34" charset="-122"/>
              </a:rPr>
              <a:t>教务系统</a:t>
            </a:r>
          </a:p>
        </p:txBody>
      </p:sp>
      <p:sp>
        <p:nvSpPr>
          <p:cNvPr id="17" name="圆角矩形 16"/>
          <p:cNvSpPr/>
          <p:nvPr/>
        </p:nvSpPr>
        <p:spPr>
          <a:xfrm>
            <a:off x="1314449" y="600074"/>
            <a:ext cx="9468000"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400"/>
                            </p:stCondLst>
                            <p:childTnLst>
                              <p:par>
                                <p:cTn id="52" presetID="12" presetClass="entr" presetSubtype="8"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500"/>
                                        <p:tgtEl>
                                          <p:spTgt spid="33"/>
                                        </p:tgtEl>
                                        <p:attrNameLst>
                                          <p:attrName>ppt_x</p:attrName>
                                        </p:attrNameLst>
                                      </p:cBhvr>
                                      <p:tavLst>
                                        <p:tav tm="0">
                                          <p:val>
                                            <p:strVal val="#ppt_x-#ppt_w*1.125000"/>
                                          </p:val>
                                        </p:tav>
                                        <p:tav tm="100000">
                                          <p:val>
                                            <p:strVal val="#ppt_x"/>
                                          </p:val>
                                        </p:tav>
                                      </p:tavLst>
                                    </p:anim>
                                    <p:animEffect transition="in" filter="wipe(right)">
                                      <p:cBhvr>
                                        <p:cTn id="55" dur="500"/>
                                        <p:tgtEl>
                                          <p:spTgt spid="33"/>
                                        </p:tgtEl>
                                      </p:cBhvr>
                                    </p:animEffect>
                                  </p:childTnLst>
                                </p:cTn>
                              </p:par>
                            </p:childTnLst>
                          </p:cTn>
                        </p:par>
                        <p:par>
                          <p:cTn id="56" fill="hold">
                            <p:stCondLst>
                              <p:cond delay="1900"/>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33"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285874" y="590549"/>
            <a:ext cx="9468000"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grpSp>
        <p:nvGrpSpPr>
          <p:cNvPr id="2" name="组合 72"/>
          <p:cNvGrpSpPr/>
          <p:nvPr/>
        </p:nvGrpSpPr>
        <p:grpSpPr>
          <a:xfrm>
            <a:off x="1567193" y="881045"/>
            <a:ext cx="1985635" cy="523202"/>
            <a:chOff x="3807088" y="2469742"/>
            <a:chExt cx="1154977" cy="421462"/>
          </a:xfrm>
        </p:grpSpPr>
        <p:sp>
          <p:nvSpPr>
            <p:cNvPr id="77" name="燕尾形 59"/>
            <p:cNvSpPr/>
            <p:nvPr/>
          </p:nvSpPr>
          <p:spPr>
            <a:xfrm>
              <a:off x="3807088" y="2534952"/>
              <a:ext cx="1154977" cy="347565"/>
            </a:xfrm>
            <a:prstGeom prst="chevron">
              <a:avLst/>
            </a:prstGeom>
            <a:solidFill>
              <a:srgbClr val="1F8984"/>
            </a:solidFill>
            <a:ln w="12700" cap="flat" cmpd="sng" algn="ctr">
              <a:noFill/>
              <a:prstDash val="solid"/>
              <a:miter lim="800000"/>
            </a:ln>
            <a:effectLst/>
          </p:spPr>
          <p:txBody>
            <a:bodyPr lIns="91392" tIns="45711" rIns="91392" bIns="45711" rtlCol="0" anchor="ctr"/>
            <a:lstStyle/>
            <a:p>
              <a:pPr algn="ctr" defTabSz="913765" fontAlgn="base">
                <a:spcBef>
                  <a:spcPct val="0"/>
                </a:spcBef>
                <a:spcAft>
                  <a:spcPct val="0"/>
                </a:spcAft>
                <a:defRPr/>
              </a:pPr>
              <a:endParaRPr lang="zh-CN" altLang="en-US" sz="2400" kern="0">
                <a:solidFill>
                  <a:prstClr val="black"/>
                </a:solidFill>
                <a:latin typeface="Calibri" panose="020F0502020204030204"/>
                <a:ea typeface="微软雅黑" panose="020B0503020204020204" pitchFamily="34" charset="-122"/>
              </a:endParaRPr>
            </a:p>
          </p:txBody>
        </p:sp>
        <p:sp>
          <p:nvSpPr>
            <p:cNvPr id="78" name="矩形 77"/>
            <p:cNvSpPr/>
            <p:nvPr/>
          </p:nvSpPr>
          <p:spPr>
            <a:xfrm>
              <a:off x="3927912" y="2469742"/>
              <a:ext cx="960246" cy="421462"/>
            </a:xfrm>
            <a:prstGeom prst="rect">
              <a:avLst/>
            </a:prstGeom>
          </p:spPr>
          <p:txBody>
            <a:bodyPr wrap="square" lIns="91392" tIns="45711" rIns="91392" bIns="45711">
              <a:spAutoFit/>
            </a:bodyPr>
            <a:lstStyle/>
            <a:p>
              <a:pPr defTabSz="913765" fontAlgn="base">
                <a:spcBef>
                  <a:spcPct val="0"/>
                </a:spcBef>
                <a:spcAft>
                  <a:spcPct val="0"/>
                </a:spcAft>
                <a:defRPr/>
              </a:pPr>
              <a:r>
                <a:rPr lang="zh-CN" altLang="en-US" sz="2800" kern="0" dirty="0">
                  <a:solidFill>
                    <a:prstClr val="white"/>
                  </a:solidFill>
                  <a:ea typeface="微软雅黑" panose="020B0503020204020204" pitchFamily="34" charset="-122"/>
                </a:rPr>
                <a:t>  </a:t>
              </a:r>
              <a:r>
                <a:rPr lang="zh-CN" altLang="en-US" sz="2100" kern="0" dirty="0">
                  <a:solidFill>
                    <a:prstClr val="white"/>
                  </a:solidFill>
                  <a:ea typeface="微软雅黑" panose="020B0503020204020204" pitchFamily="34" charset="-122"/>
                </a:rPr>
                <a:t>文字</a:t>
              </a:r>
              <a:r>
                <a:rPr lang="zh-CN" altLang="en-US" sz="2100" kern="0" dirty="0">
                  <a:solidFill>
                    <a:prstClr val="white"/>
                  </a:solidFill>
                  <a:latin typeface="微软雅黑" panose="020B0503020204020204" pitchFamily="34" charset="-122"/>
                  <a:ea typeface="微软雅黑" panose="020B0503020204020204" pitchFamily="34" charset="-122"/>
                </a:rPr>
                <a:t>说明</a:t>
              </a:r>
            </a:p>
          </p:txBody>
        </p:sp>
      </p:grpSp>
      <p:sp>
        <p:nvSpPr>
          <p:cNvPr id="36" name="矩形 35"/>
          <p:cNvSpPr/>
          <p:nvPr/>
        </p:nvSpPr>
        <p:spPr>
          <a:xfrm>
            <a:off x="1819240" y="1509699"/>
            <a:ext cx="8343936" cy="2092881"/>
          </a:xfrm>
          <a:prstGeom prst="rect">
            <a:avLst/>
          </a:prstGeom>
        </p:spPr>
        <p:txBody>
          <a:bodyPr wrap="square">
            <a:spAutoFit/>
          </a:bodyPr>
          <a:lstStyle/>
          <a:p>
            <a:pPr>
              <a:lnSpc>
                <a:spcPts val="2600"/>
              </a:lnSpc>
            </a:pPr>
            <a:r>
              <a:rPr lang="en-US" sz="1200" dirty="0">
                <a:latin typeface="+mn-ea"/>
              </a:rPr>
              <a:t>        2.1</a:t>
            </a:r>
            <a:r>
              <a:rPr lang="zh-CN" altLang="en-US" sz="1200" dirty="0">
                <a:latin typeface="+mn-ea"/>
              </a:rPr>
              <a:t>、选修课管理</a:t>
            </a:r>
            <a:r>
              <a:rPr lang="en-US" sz="1200" dirty="0">
                <a:latin typeface="+mn-ea"/>
              </a:rPr>
              <a:t>-</a:t>
            </a:r>
            <a:r>
              <a:rPr lang="zh-CN" altLang="en-US" sz="1200" dirty="0">
                <a:latin typeface="+mn-ea"/>
              </a:rPr>
              <a:t>选修课培养计划：</a:t>
            </a:r>
            <a:r>
              <a:rPr lang="zh-CN" altLang="en-US" sz="1200" dirty="0">
                <a:solidFill>
                  <a:srgbClr val="0070C0"/>
                </a:solidFill>
                <a:latin typeface="+mn-ea"/>
              </a:rPr>
              <a:t>专业负责人</a:t>
            </a:r>
            <a:r>
              <a:rPr lang="zh-CN" altLang="en-US" sz="1200" dirty="0">
                <a:latin typeface="+mn-ea"/>
              </a:rPr>
              <a:t>录入选修课培养计划（选择课程名称，类型，选课归属，开课部门），可以删除自己录入的专业选修课；</a:t>
            </a:r>
          </a:p>
          <a:p>
            <a:pPr>
              <a:lnSpc>
                <a:spcPts val="2600"/>
              </a:lnSpc>
            </a:pPr>
            <a:r>
              <a:rPr lang="en-US" sz="1200" dirty="0">
                <a:latin typeface="+mn-ea"/>
              </a:rPr>
              <a:t>        2.2</a:t>
            </a:r>
            <a:r>
              <a:rPr lang="zh-CN" altLang="en-US" sz="1200" dirty="0">
                <a:latin typeface="+mn-ea"/>
              </a:rPr>
              <a:t>、选修课管理</a:t>
            </a:r>
            <a:r>
              <a:rPr lang="en-US" sz="1200" dirty="0">
                <a:latin typeface="+mn-ea"/>
              </a:rPr>
              <a:t>-</a:t>
            </a:r>
            <a:r>
              <a:rPr lang="zh-CN" altLang="en-US" sz="1200" dirty="0">
                <a:latin typeface="+mn-ea"/>
              </a:rPr>
              <a:t>发布选修课任务书：</a:t>
            </a:r>
            <a:r>
              <a:rPr lang="zh-CN" altLang="en-US" sz="1200" dirty="0">
                <a:solidFill>
                  <a:srgbClr val="0070C0"/>
                </a:solidFill>
                <a:latin typeface="+mn-ea"/>
              </a:rPr>
              <a:t>系部教学秘书</a:t>
            </a:r>
            <a:r>
              <a:rPr lang="zh-CN" altLang="en-US" sz="1200" dirty="0">
                <a:latin typeface="+mn-ea"/>
              </a:rPr>
              <a:t>选择对应专业和专业选修课，填写相关数据（排课部门，班级名称，班级容量，周学时，考核，教师），发布任务书；</a:t>
            </a:r>
          </a:p>
          <a:p>
            <a:pPr>
              <a:lnSpc>
                <a:spcPts val="2600"/>
              </a:lnSpc>
            </a:pPr>
            <a:r>
              <a:rPr lang="en-US" sz="1200" dirty="0">
                <a:latin typeface="+mn-ea"/>
              </a:rPr>
              <a:t>        2.3</a:t>
            </a:r>
            <a:r>
              <a:rPr lang="zh-CN" altLang="en-US" sz="1200" dirty="0">
                <a:latin typeface="+mn-ea"/>
              </a:rPr>
              <a:t>、选修课管理</a:t>
            </a:r>
            <a:r>
              <a:rPr lang="en-US" sz="1200" dirty="0">
                <a:latin typeface="+mn-ea"/>
              </a:rPr>
              <a:t>-</a:t>
            </a:r>
            <a:r>
              <a:rPr lang="zh-CN" altLang="en-US" sz="1200" dirty="0">
                <a:latin typeface="+mn-ea"/>
              </a:rPr>
              <a:t>选择修课审核：</a:t>
            </a:r>
            <a:r>
              <a:rPr lang="zh-CN" altLang="en-US" sz="1200" dirty="0">
                <a:solidFill>
                  <a:srgbClr val="0070C0"/>
                </a:solidFill>
                <a:latin typeface="+mn-ea"/>
              </a:rPr>
              <a:t>教学主管</a:t>
            </a:r>
            <a:r>
              <a:rPr lang="zh-CN" altLang="en-US" sz="1200" dirty="0">
                <a:latin typeface="+mn-ea"/>
              </a:rPr>
              <a:t>对任务书进行审核；</a:t>
            </a:r>
          </a:p>
          <a:p>
            <a:pPr>
              <a:lnSpc>
                <a:spcPts val="2600"/>
              </a:lnSpc>
            </a:pPr>
            <a:r>
              <a:rPr lang="en-US" sz="1200" dirty="0">
                <a:latin typeface="+mn-ea"/>
              </a:rPr>
              <a:t>        2.4</a:t>
            </a:r>
            <a:r>
              <a:rPr lang="zh-CN" altLang="en-US" sz="1200" dirty="0">
                <a:latin typeface="+mn-ea"/>
              </a:rPr>
              <a:t>、选修课管理</a:t>
            </a:r>
            <a:r>
              <a:rPr lang="en-US" sz="1200" dirty="0">
                <a:latin typeface="+mn-ea"/>
              </a:rPr>
              <a:t>-</a:t>
            </a:r>
            <a:r>
              <a:rPr lang="zh-CN" altLang="en-US" sz="1200" dirty="0">
                <a:latin typeface="+mn-ea"/>
              </a:rPr>
              <a:t>选修课排课：</a:t>
            </a:r>
            <a:r>
              <a:rPr lang="zh-CN" altLang="en-US" sz="1200" dirty="0">
                <a:solidFill>
                  <a:srgbClr val="0070C0"/>
                </a:solidFill>
                <a:latin typeface="+mn-ea"/>
              </a:rPr>
              <a:t>系部教学秘书</a:t>
            </a:r>
            <a:r>
              <a:rPr lang="zh-CN" altLang="en-US" sz="1200" dirty="0">
                <a:latin typeface="+mn-ea"/>
              </a:rPr>
              <a:t>通过（开课部门</a:t>
            </a:r>
            <a:r>
              <a:rPr lang="en-US" sz="1200" dirty="0">
                <a:latin typeface="+mn-ea"/>
              </a:rPr>
              <a:t>/</a:t>
            </a:r>
            <a:r>
              <a:rPr lang="zh-CN" altLang="en-US" sz="1200" dirty="0">
                <a:latin typeface="+mn-ea"/>
              </a:rPr>
              <a:t>排课部门）筛选对应的专业选修课程，进行排课。</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圆角矩形 230"/>
          <p:cNvSpPr>
            <a:spLocks noChangeAspect="1"/>
          </p:cNvSpPr>
          <p:nvPr/>
        </p:nvSpPr>
        <p:spPr>
          <a:xfrm>
            <a:off x="1162050" y="923925"/>
            <a:ext cx="9864000" cy="5256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 name="文本占位符 1"/>
          <p:cNvSpPr>
            <a:spLocks noGrp="1"/>
          </p:cNvSpPr>
          <p:nvPr>
            <p:ph type="body" sz="quarter" idx="13"/>
          </p:nvPr>
        </p:nvSpPr>
        <p:spPr>
          <a:xfrm>
            <a:off x="840154" y="365919"/>
            <a:ext cx="3531821" cy="431800"/>
          </a:xfrm>
        </p:spPr>
        <p:txBody>
          <a:bodyPr/>
          <a:lstStyle/>
          <a:p>
            <a:r>
              <a:rPr lang="zh-CN" altLang="en-US" sz="3200" b="1" dirty="0">
                <a:latin typeface="华文楷体" panose="02010600040101010101" pitchFamily="2" charset="-122"/>
                <a:ea typeface="华文楷体" panose="02010600040101010101" pitchFamily="2" charset="-122"/>
              </a:rPr>
              <a:t>公共必修课</a:t>
            </a:r>
            <a:endParaRPr lang="en-US" altLang="zh-CN" sz="3200" b="1" dirty="0">
              <a:latin typeface="华文楷体" panose="02010600040101010101" pitchFamily="2" charset="-122"/>
              <a:ea typeface="华文楷体" panose="02010600040101010101" pitchFamily="2" charset="-122"/>
            </a:endParaRPr>
          </a:p>
          <a:p>
            <a:endParaRPr lang="zh-CN" altLang="en-US" dirty="0"/>
          </a:p>
        </p:txBody>
      </p:sp>
      <p:sp>
        <p:nvSpPr>
          <p:cNvPr id="35" name="原创设计师QQ：598969553              _19"/>
          <p:cNvSpPr/>
          <p:nvPr/>
        </p:nvSpPr>
        <p:spPr>
          <a:xfrm>
            <a:off x="2969243" y="1425680"/>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录入</a:t>
            </a:r>
            <a:endParaRPr lang="en-US" altLang="zh-CN" sz="1000" dirty="0">
              <a:solidFill>
                <a:schemeClr val="tx1">
                  <a:lumMod val="75000"/>
                  <a:lumOff val="25000"/>
                </a:schemeClr>
              </a:solidFill>
            </a:endParaRPr>
          </a:p>
        </p:txBody>
      </p:sp>
      <p:pic>
        <p:nvPicPr>
          <p:cNvPr id="37"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50" name="文本占位符 2"/>
          <p:cNvSpPr txBox="1"/>
          <p:nvPr/>
        </p:nvSpPr>
        <p:spPr>
          <a:xfrm>
            <a:off x="0" y="388143"/>
            <a:ext cx="514350" cy="440531"/>
          </a:xfrm>
          <a:prstGeom prst="rect">
            <a:avLst/>
          </a:prstGeom>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ltLang="zh-CN" sz="2800" dirty="0">
                <a:solidFill>
                  <a:schemeClr val="bg1"/>
                </a:solidFill>
                <a:latin typeface="华文细黑" panose="02010600040101010101" pitchFamily="2" charset="-122"/>
                <a:ea typeface="华文细黑" panose="02010600040101010101" pitchFamily="2" charset="-122"/>
              </a:rPr>
              <a:t>C</a:t>
            </a:r>
          </a:p>
        </p:txBody>
      </p:sp>
      <p:sp>
        <p:nvSpPr>
          <p:cNvPr id="54" name="椭圆 53"/>
          <p:cNvSpPr/>
          <p:nvPr/>
        </p:nvSpPr>
        <p:spPr>
          <a:xfrm>
            <a:off x="2590800" y="1457326"/>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56" name="直接连接符 55"/>
          <p:cNvCxnSpPr/>
          <p:nvPr/>
        </p:nvCxnSpPr>
        <p:spPr>
          <a:xfrm flipV="1">
            <a:off x="2524124" y="1647826"/>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16200000" flipH="1">
            <a:off x="2585025" y="1643551"/>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2700000" flipV="1">
            <a:off x="2654241" y="1800142"/>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2700000" flipV="1">
            <a:off x="2520887" y="1800309"/>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79" name="原创设计师QQ：598969553              _12"/>
          <p:cNvCxnSpPr/>
          <p:nvPr/>
        </p:nvCxnSpPr>
        <p:spPr>
          <a:xfrm flipV="1">
            <a:off x="2886075" y="1666874"/>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5" name="原创设计师QQ：598969553              _19"/>
          <p:cNvSpPr/>
          <p:nvPr/>
        </p:nvSpPr>
        <p:spPr>
          <a:xfrm>
            <a:off x="1035667" y="1492355"/>
            <a:ext cx="1497983" cy="290785"/>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公共必修课教学秘书</a:t>
            </a:r>
            <a:endParaRPr lang="en-US" altLang="zh-CN" sz="1000" dirty="0">
              <a:solidFill>
                <a:schemeClr val="tx1">
                  <a:lumMod val="75000"/>
                  <a:lumOff val="25000"/>
                </a:schemeClr>
              </a:solidFill>
            </a:endParaRPr>
          </a:p>
        </p:txBody>
      </p:sp>
      <p:sp>
        <p:nvSpPr>
          <p:cNvPr id="108" name="椭圆 107"/>
          <p:cNvSpPr/>
          <p:nvPr/>
        </p:nvSpPr>
        <p:spPr>
          <a:xfrm>
            <a:off x="2590799" y="2924177"/>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09" name="直接连接符 108"/>
          <p:cNvCxnSpPr/>
          <p:nvPr/>
        </p:nvCxnSpPr>
        <p:spPr>
          <a:xfrm flipV="1">
            <a:off x="2524123" y="3114677"/>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rot="16200000" flipH="1">
            <a:off x="2585024" y="3110402"/>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rot="2700000" flipV="1">
            <a:off x="2654240" y="3266993"/>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rot="-2700000" flipV="1">
            <a:off x="2520886" y="3267160"/>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113" name="原创设计师QQ：598969553              _19"/>
          <p:cNvSpPr/>
          <p:nvPr/>
        </p:nvSpPr>
        <p:spPr>
          <a:xfrm>
            <a:off x="1057274" y="2959206"/>
            <a:ext cx="1476375" cy="290785"/>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公共必修课教学秘书</a:t>
            </a:r>
            <a:endParaRPr lang="en-US" altLang="zh-CN" sz="1000" dirty="0">
              <a:solidFill>
                <a:schemeClr val="tx1">
                  <a:lumMod val="75000"/>
                  <a:lumOff val="25000"/>
                </a:schemeClr>
              </a:solidFill>
            </a:endParaRPr>
          </a:p>
        </p:txBody>
      </p:sp>
      <p:sp>
        <p:nvSpPr>
          <p:cNvPr id="115" name="椭圆 114"/>
          <p:cNvSpPr/>
          <p:nvPr/>
        </p:nvSpPr>
        <p:spPr>
          <a:xfrm>
            <a:off x="2590799" y="3390902"/>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16" name="直接连接符 115"/>
          <p:cNvCxnSpPr/>
          <p:nvPr/>
        </p:nvCxnSpPr>
        <p:spPr>
          <a:xfrm flipV="1">
            <a:off x="2524123" y="3581402"/>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rot="16200000" flipH="1">
            <a:off x="2585024" y="3577127"/>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rot="2700000" flipV="1">
            <a:off x="2654240" y="3733718"/>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rot="-2700000" flipV="1">
            <a:off x="2520886" y="3733885"/>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120" name="原创设计师QQ：598969553              _19"/>
          <p:cNvSpPr/>
          <p:nvPr/>
        </p:nvSpPr>
        <p:spPr>
          <a:xfrm>
            <a:off x="1562099" y="3425931"/>
            <a:ext cx="971550" cy="290785"/>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教学主管</a:t>
            </a:r>
            <a:endParaRPr lang="en-US" altLang="zh-CN" sz="1000" dirty="0">
              <a:solidFill>
                <a:schemeClr val="tx1">
                  <a:lumMod val="75000"/>
                  <a:lumOff val="25000"/>
                </a:schemeClr>
              </a:solidFill>
            </a:endParaRPr>
          </a:p>
        </p:txBody>
      </p:sp>
      <p:cxnSp>
        <p:nvCxnSpPr>
          <p:cNvPr id="121" name="原创设计师QQ：598969553              _12"/>
          <p:cNvCxnSpPr>
            <a:stCxn id="182" idx="1"/>
            <a:endCxn id="131" idx="0"/>
          </p:cNvCxnSpPr>
          <p:nvPr/>
        </p:nvCxnSpPr>
        <p:spPr>
          <a:xfrm rot="16200000" flipH="1">
            <a:off x="3720080" y="2481828"/>
            <a:ext cx="1151391"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31" name="菱形 130"/>
          <p:cNvSpPr/>
          <p:nvPr/>
        </p:nvSpPr>
        <p:spPr>
          <a:xfrm>
            <a:off x="3533775" y="3057525"/>
            <a:ext cx="1533525" cy="590550"/>
          </a:xfrm>
          <a:prstGeom prst="diamond">
            <a:avLst/>
          </a:prstGeom>
          <a:solidFill>
            <a:schemeClr val="accent2"/>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sp>
        <p:nvSpPr>
          <p:cNvPr id="132" name="原创设计师QQ：598969553              _19"/>
          <p:cNvSpPr/>
          <p:nvPr/>
        </p:nvSpPr>
        <p:spPr>
          <a:xfrm>
            <a:off x="3845542" y="3140180"/>
            <a:ext cx="916957" cy="344838"/>
          </a:xfrm>
          <a:prstGeom prst="rect">
            <a:avLst/>
          </a:prstGeom>
        </p:spPr>
        <p:txBody>
          <a:bodyPr wrap="square">
            <a:spAutoFit/>
          </a:bodyPr>
          <a:lstStyle/>
          <a:p>
            <a:pPr algn="ctr">
              <a:lnSpc>
                <a:spcPct val="130000"/>
              </a:lnSpc>
            </a:pPr>
            <a:r>
              <a:rPr lang="zh-CN" altLang="en-US" sz="1400" dirty="0">
                <a:solidFill>
                  <a:schemeClr val="bg1"/>
                </a:solidFill>
              </a:rPr>
              <a:t>审核</a:t>
            </a:r>
            <a:endParaRPr lang="en-US" altLang="zh-CN" sz="1400" dirty="0">
              <a:solidFill>
                <a:schemeClr val="bg1"/>
              </a:solidFill>
            </a:endParaRPr>
          </a:p>
        </p:txBody>
      </p:sp>
      <p:sp>
        <p:nvSpPr>
          <p:cNvPr id="135" name="原创设计师QQ：598969553              _19"/>
          <p:cNvSpPr/>
          <p:nvPr/>
        </p:nvSpPr>
        <p:spPr>
          <a:xfrm>
            <a:off x="2978768" y="2873480"/>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初次</a:t>
            </a:r>
            <a:endParaRPr lang="en-US" altLang="zh-CN" sz="1000" dirty="0">
              <a:solidFill>
                <a:schemeClr val="tx1">
                  <a:lumMod val="75000"/>
                  <a:lumOff val="25000"/>
                </a:schemeClr>
              </a:solidFill>
            </a:endParaRPr>
          </a:p>
        </p:txBody>
      </p:sp>
      <p:cxnSp>
        <p:nvCxnSpPr>
          <p:cNvPr id="136" name="原创设计师QQ：598969553              _12"/>
          <p:cNvCxnSpPr/>
          <p:nvPr/>
        </p:nvCxnSpPr>
        <p:spPr>
          <a:xfrm flipV="1">
            <a:off x="2895600" y="3114674"/>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37" name="原创设计师QQ：598969553              _19"/>
          <p:cNvSpPr/>
          <p:nvPr/>
        </p:nvSpPr>
        <p:spPr>
          <a:xfrm>
            <a:off x="2988293" y="3359255"/>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二次</a:t>
            </a:r>
            <a:endParaRPr lang="en-US" altLang="zh-CN" sz="1000" dirty="0">
              <a:solidFill>
                <a:schemeClr val="tx1">
                  <a:lumMod val="75000"/>
                  <a:lumOff val="25000"/>
                </a:schemeClr>
              </a:solidFill>
            </a:endParaRPr>
          </a:p>
        </p:txBody>
      </p:sp>
      <p:cxnSp>
        <p:nvCxnSpPr>
          <p:cNvPr id="138" name="原创设计师QQ：598969553              _12"/>
          <p:cNvCxnSpPr/>
          <p:nvPr/>
        </p:nvCxnSpPr>
        <p:spPr>
          <a:xfrm flipV="1">
            <a:off x="2905125" y="3600449"/>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40" name="原创设计师QQ：598969553              _12"/>
          <p:cNvCxnSpPr>
            <a:stCxn id="131" idx="2"/>
            <a:endCxn id="196" idx="3"/>
          </p:cNvCxnSpPr>
          <p:nvPr/>
        </p:nvCxnSpPr>
        <p:spPr>
          <a:xfrm rot="16200000" flipH="1">
            <a:off x="3755232" y="4193381"/>
            <a:ext cx="1095375" cy="4762"/>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45" name="原创设计师QQ：598969553              _19"/>
          <p:cNvSpPr/>
          <p:nvPr/>
        </p:nvSpPr>
        <p:spPr>
          <a:xfrm>
            <a:off x="4064618" y="3771901"/>
            <a:ext cx="354982" cy="53245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通过</a:t>
            </a:r>
            <a:endParaRPr lang="en-US" altLang="zh-CN" sz="1000" dirty="0">
              <a:solidFill>
                <a:schemeClr val="tx1">
                  <a:lumMod val="75000"/>
                  <a:lumOff val="25000"/>
                </a:schemeClr>
              </a:solidFill>
            </a:endParaRPr>
          </a:p>
        </p:txBody>
      </p:sp>
      <p:sp>
        <p:nvSpPr>
          <p:cNvPr id="146" name="原创设计师QQ：598969553              _19"/>
          <p:cNvSpPr/>
          <p:nvPr/>
        </p:nvSpPr>
        <p:spPr>
          <a:xfrm>
            <a:off x="4245593" y="3568805"/>
            <a:ext cx="354982" cy="972574"/>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自动生成</a:t>
            </a:r>
            <a:endParaRPr lang="en-US" altLang="zh-CN" sz="1000" dirty="0">
              <a:solidFill>
                <a:schemeClr val="tx1">
                  <a:lumMod val="75000"/>
                  <a:lumOff val="25000"/>
                </a:schemeClr>
              </a:solidFill>
            </a:endParaRPr>
          </a:p>
        </p:txBody>
      </p:sp>
      <p:cxnSp>
        <p:nvCxnSpPr>
          <p:cNvPr id="147" name="原创设计师QQ：598969553              _14"/>
          <p:cNvCxnSpPr/>
          <p:nvPr/>
        </p:nvCxnSpPr>
        <p:spPr>
          <a:xfrm rot="10800000" flipV="1">
            <a:off x="4933950" y="1830385"/>
            <a:ext cx="400050" cy="7939"/>
          </a:xfrm>
          <a:prstGeom prst="line">
            <a:avLst/>
          </a:prstGeom>
          <a:ln w="12700">
            <a:solidFill>
              <a:schemeClr val="tx1">
                <a:lumMod val="65000"/>
                <a:lumOff val="35000"/>
              </a:schemeClr>
            </a:solidFill>
            <a:prstDash val="sysDot"/>
            <a:headEnd type="none"/>
            <a:tailEnd type="arrow"/>
          </a:ln>
        </p:spPr>
        <p:style>
          <a:lnRef idx="1">
            <a:schemeClr val="accent1"/>
          </a:lnRef>
          <a:fillRef idx="0">
            <a:schemeClr val="accent1"/>
          </a:fillRef>
          <a:effectRef idx="0">
            <a:schemeClr val="accent1"/>
          </a:effectRef>
          <a:fontRef idx="minor">
            <a:schemeClr val="tx1"/>
          </a:fontRef>
        </p:style>
      </p:cxnSp>
      <p:cxnSp>
        <p:nvCxnSpPr>
          <p:cNvPr id="150" name="原创设计师QQ：598969553              _12"/>
          <p:cNvCxnSpPr/>
          <p:nvPr/>
        </p:nvCxnSpPr>
        <p:spPr>
          <a:xfrm rot="16200000" flipH="1">
            <a:off x="4601370" y="2591597"/>
            <a:ext cx="1513681" cy="8729"/>
          </a:xfrm>
          <a:prstGeom prst="line">
            <a:avLst/>
          </a:prstGeom>
          <a:ln w="12700">
            <a:solidFill>
              <a:schemeClr val="tx1">
                <a:lumMod val="65000"/>
                <a:lumOff val="3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154" name="原创设计师QQ：598969553              _19"/>
          <p:cNvSpPr/>
          <p:nvPr/>
        </p:nvSpPr>
        <p:spPr>
          <a:xfrm>
            <a:off x="5295900" y="1876425"/>
            <a:ext cx="333375" cy="1412694"/>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返回反馈意见</a:t>
            </a:r>
            <a:endParaRPr lang="en-US" altLang="zh-CN" sz="1000" dirty="0">
              <a:solidFill>
                <a:schemeClr val="tx1">
                  <a:lumMod val="75000"/>
                  <a:lumOff val="25000"/>
                </a:schemeClr>
              </a:solidFill>
            </a:endParaRPr>
          </a:p>
        </p:txBody>
      </p:sp>
      <p:sp>
        <p:nvSpPr>
          <p:cNvPr id="155" name="原创设计师QQ：598969553              _19"/>
          <p:cNvSpPr/>
          <p:nvPr/>
        </p:nvSpPr>
        <p:spPr>
          <a:xfrm>
            <a:off x="5093318" y="2082905"/>
            <a:ext cx="335932" cy="752514"/>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不通过</a:t>
            </a:r>
            <a:endParaRPr lang="en-US" altLang="zh-CN" sz="1000" dirty="0">
              <a:solidFill>
                <a:schemeClr val="tx1">
                  <a:lumMod val="75000"/>
                  <a:lumOff val="25000"/>
                </a:schemeClr>
              </a:solidFill>
            </a:endParaRPr>
          </a:p>
        </p:txBody>
      </p:sp>
      <p:cxnSp>
        <p:nvCxnSpPr>
          <p:cNvPr id="159" name="原创设计师QQ：598969553              _14"/>
          <p:cNvCxnSpPr>
            <a:endCxn id="196" idx="0"/>
          </p:cNvCxnSpPr>
          <p:nvPr/>
        </p:nvCxnSpPr>
        <p:spPr>
          <a:xfrm rot="10800000">
            <a:off x="4981576" y="5011332"/>
            <a:ext cx="2962275" cy="0"/>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sp>
        <p:nvSpPr>
          <p:cNvPr id="162" name="椭圆 161"/>
          <p:cNvSpPr/>
          <p:nvPr/>
        </p:nvSpPr>
        <p:spPr>
          <a:xfrm>
            <a:off x="5905500" y="5562601"/>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63" name="直接连接符 162"/>
          <p:cNvCxnSpPr/>
          <p:nvPr/>
        </p:nvCxnSpPr>
        <p:spPr>
          <a:xfrm flipV="1">
            <a:off x="5838824" y="5753101"/>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rot="16200000" flipH="1">
            <a:off x="5899725" y="5748826"/>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2700000" flipV="1">
            <a:off x="5968941" y="5905417"/>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rot="-2700000" flipV="1">
            <a:off x="5835587" y="5905584"/>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167" name="原创设计师QQ：598969553              _19"/>
          <p:cNvSpPr/>
          <p:nvPr/>
        </p:nvSpPr>
        <p:spPr>
          <a:xfrm>
            <a:off x="6134099" y="5626205"/>
            <a:ext cx="1447801"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公共必修课教学秘书</a:t>
            </a:r>
            <a:endParaRPr lang="en-US" altLang="zh-CN" sz="1000" dirty="0">
              <a:solidFill>
                <a:schemeClr val="tx1">
                  <a:lumMod val="75000"/>
                  <a:lumOff val="25000"/>
                </a:schemeClr>
              </a:solidFill>
            </a:endParaRPr>
          </a:p>
        </p:txBody>
      </p:sp>
      <p:cxnSp>
        <p:nvCxnSpPr>
          <p:cNvPr id="168" name="原创设计师QQ：598969553              _13"/>
          <p:cNvCxnSpPr/>
          <p:nvPr/>
        </p:nvCxnSpPr>
        <p:spPr>
          <a:xfrm rot="5400000">
            <a:off x="6153155" y="5324475"/>
            <a:ext cx="619121" cy="9527"/>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sp>
        <p:nvSpPr>
          <p:cNvPr id="174" name="原创设计师QQ：598969553              _19"/>
          <p:cNvSpPr/>
          <p:nvPr/>
        </p:nvSpPr>
        <p:spPr>
          <a:xfrm>
            <a:off x="6407768" y="5073755"/>
            <a:ext cx="354982" cy="53245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生成</a:t>
            </a:r>
            <a:endParaRPr lang="en-US" altLang="zh-CN" sz="1000" dirty="0">
              <a:solidFill>
                <a:schemeClr val="tx1">
                  <a:lumMod val="75000"/>
                  <a:lumOff val="25000"/>
                </a:schemeClr>
              </a:solidFill>
            </a:endParaRPr>
          </a:p>
        </p:txBody>
      </p:sp>
      <p:cxnSp>
        <p:nvCxnSpPr>
          <p:cNvPr id="177" name="原创设计师QQ：598969553              _12"/>
          <p:cNvCxnSpPr>
            <a:stCxn id="252" idx="1"/>
            <a:endCxn id="249" idx="3"/>
          </p:cNvCxnSpPr>
          <p:nvPr/>
        </p:nvCxnSpPr>
        <p:spPr>
          <a:xfrm rot="5400000">
            <a:off x="7963467" y="4143942"/>
            <a:ext cx="1313316" cy="1588"/>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cxnSp>
        <p:nvCxnSpPr>
          <p:cNvPr id="180" name="原创设计师QQ：598969553              _14"/>
          <p:cNvCxnSpPr/>
          <p:nvPr/>
        </p:nvCxnSpPr>
        <p:spPr>
          <a:xfrm rot="10800000" flipV="1">
            <a:off x="8719275" y="4105274"/>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90" name="原创设计师QQ：598969553              _19"/>
          <p:cNvSpPr/>
          <p:nvPr/>
        </p:nvSpPr>
        <p:spPr>
          <a:xfrm>
            <a:off x="8827118" y="3854555"/>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发布</a:t>
            </a:r>
            <a:endParaRPr lang="en-US" altLang="zh-CN" sz="1000" dirty="0">
              <a:solidFill>
                <a:schemeClr val="tx1">
                  <a:lumMod val="75000"/>
                  <a:lumOff val="25000"/>
                </a:schemeClr>
              </a:solidFill>
            </a:endParaRPr>
          </a:p>
        </p:txBody>
      </p:sp>
      <p:cxnSp>
        <p:nvCxnSpPr>
          <p:cNvPr id="193" name="原创设计师QQ：598969553              _12"/>
          <p:cNvCxnSpPr>
            <a:stCxn id="257" idx="1"/>
            <a:endCxn id="252" idx="3"/>
          </p:cNvCxnSpPr>
          <p:nvPr/>
        </p:nvCxnSpPr>
        <p:spPr>
          <a:xfrm rot="5400000">
            <a:off x="8025380" y="2443730"/>
            <a:ext cx="1199016" cy="9525"/>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sp>
        <p:nvSpPr>
          <p:cNvPr id="213" name="原创设计师QQ：598969553              _19"/>
          <p:cNvSpPr/>
          <p:nvPr/>
        </p:nvSpPr>
        <p:spPr>
          <a:xfrm>
            <a:off x="3810000" y="1073255"/>
            <a:ext cx="1066800" cy="290785"/>
          </a:xfrm>
          <a:prstGeom prst="rect">
            <a:avLst/>
          </a:prstGeom>
          <a:noFill/>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确定上课课程</a:t>
            </a:r>
            <a:endParaRPr lang="en-US" altLang="zh-CN" sz="1000" dirty="0">
              <a:solidFill>
                <a:schemeClr val="tx1">
                  <a:lumMod val="75000"/>
                  <a:lumOff val="25000"/>
                </a:schemeClr>
              </a:solidFill>
            </a:endParaRPr>
          </a:p>
        </p:txBody>
      </p:sp>
      <p:sp>
        <p:nvSpPr>
          <p:cNvPr id="214" name="原创设计师QQ：598969553              _19"/>
          <p:cNvSpPr/>
          <p:nvPr/>
        </p:nvSpPr>
        <p:spPr>
          <a:xfrm>
            <a:off x="3771900" y="5226155"/>
            <a:ext cx="1066800" cy="290785"/>
          </a:xfrm>
          <a:prstGeom prst="rect">
            <a:avLst/>
          </a:prstGeom>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确定上课学生</a:t>
            </a:r>
            <a:endParaRPr lang="en-US" altLang="zh-CN" sz="1000" dirty="0">
              <a:solidFill>
                <a:schemeClr val="tx1">
                  <a:lumMod val="75000"/>
                  <a:lumOff val="25000"/>
                </a:schemeClr>
              </a:solidFill>
            </a:endParaRPr>
          </a:p>
        </p:txBody>
      </p:sp>
      <p:sp>
        <p:nvSpPr>
          <p:cNvPr id="215" name="原创设计师QQ：598969553              _19"/>
          <p:cNvSpPr/>
          <p:nvPr/>
        </p:nvSpPr>
        <p:spPr>
          <a:xfrm>
            <a:off x="6781800" y="3130655"/>
            <a:ext cx="1066800" cy="290785"/>
          </a:xfrm>
          <a:prstGeom prst="rect">
            <a:avLst/>
          </a:prstGeom>
          <a:ln>
            <a:solidFill>
              <a:schemeClr val="bg2">
                <a:lumMod val="75000"/>
              </a:schemeClr>
            </a:solidFill>
          </a:ln>
        </p:spPr>
        <p:txBody>
          <a:bodyPr wrap="square">
            <a:spAutoFit/>
          </a:bodyPr>
          <a:lstStyle/>
          <a:p>
            <a:pPr algn="r">
              <a:lnSpc>
                <a:spcPct val="130000"/>
              </a:lnSpc>
            </a:pPr>
            <a:r>
              <a:rPr lang="zh-CN" altLang="en-US" sz="1100" dirty="0">
                <a:solidFill>
                  <a:schemeClr val="tx1">
                    <a:lumMod val="75000"/>
                    <a:lumOff val="25000"/>
                  </a:schemeClr>
                </a:solidFill>
              </a:rPr>
              <a:t>确定授课教师</a:t>
            </a:r>
            <a:endParaRPr lang="en-US" altLang="zh-CN" sz="1000" dirty="0">
              <a:solidFill>
                <a:schemeClr val="tx1">
                  <a:lumMod val="75000"/>
                  <a:lumOff val="25000"/>
                </a:schemeClr>
              </a:solidFill>
            </a:endParaRPr>
          </a:p>
        </p:txBody>
      </p:sp>
      <p:sp>
        <p:nvSpPr>
          <p:cNvPr id="216" name="原创设计师QQ：598969553              _19"/>
          <p:cNvSpPr/>
          <p:nvPr/>
        </p:nvSpPr>
        <p:spPr>
          <a:xfrm>
            <a:off x="6372224" y="1482830"/>
            <a:ext cx="1543051" cy="290785"/>
          </a:xfrm>
          <a:prstGeom prst="rect">
            <a:avLst/>
          </a:prstGeom>
          <a:ln>
            <a:solidFill>
              <a:schemeClr val="bg2">
                <a:lumMod val="75000"/>
              </a:schemeClr>
            </a:solidFill>
          </a:ln>
        </p:spPr>
        <p:txBody>
          <a:bodyPr wrap="square">
            <a:spAutoFit/>
          </a:bodyPr>
          <a:lstStyle/>
          <a:p>
            <a:pPr algn="r">
              <a:lnSpc>
                <a:spcPct val="130000"/>
              </a:lnSpc>
            </a:pPr>
            <a:r>
              <a:rPr lang="zh-CN" altLang="en-US" sz="1100" dirty="0">
                <a:solidFill>
                  <a:schemeClr val="tx1">
                    <a:lumMod val="75000"/>
                    <a:lumOff val="25000"/>
                  </a:schemeClr>
                </a:solidFill>
              </a:rPr>
              <a:t>确定上课时间、地点</a:t>
            </a:r>
            <a:endParaRPr lang="en-US" altLang="zh-CN" sz="1000" dirty="0">
              <a:solidFill>
                <a:schemeClr val="tx1">
                  <a:lumMod val="75000"/>
                  <a:lumOff val="25000"/>
                </a:schemeClr>
              </a:solidFill>
            </a:endParaRPr>
          </a:p>
        </p:txBody>
      </p:sp>
      <p:sp>
        <p:nvSpPr>
          <p:cNvPr id="220" name="椭圆 219"/>
          <p:cNvSpPr/>
          <p:nvPr/>
        </p:nvSpPr>
        <p:spPr>
          <a:xfrm>
            <a:off x="9553575" y="3905251"/>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221" name="直接连接符 220"/>
          <p:cNvCxnSpPr/>
          <p:nvPr/>
        </p:nvCxnSpPr>
        <p:spPr>
          <a:xfrm flipV="1">
            <a:off x="9486899" y="4095751"/>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rot="16200000" flipH="1">
            <a:off x="9547800" y="4091476"/>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rot="2700000" flipV="1">
            <a:off x="9617016" y="4248067"/>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rot="-2700000" flipV="1">
            <a:off x="9483662" y="4248234"/>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225" name="原创设计师QQ：598969553              _19"/>
          <p:cNvSpPr/>
          <p:nvPr/>
        </p:nvSpPr>
        <p:spPr>
          <a:xfrm>
            <a:off x="8877299" y="4264130"/>
            <a:ext cx="1495425"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公共必修课教学秘书</a:t>
            </a:r>
            <a:endParaRPr lang="en-US" altLang="zh-CN" sz="1000" dirty="0">
              <a:solidFill>
                <a:schemeClr val="tx1">
                  <a:lumMod val="75000"/>
                  <a:lumOff val="25000"/>
                </a:schemeClr>
              </a:solidFill>
            </a:endParaRPr>
          </a:p>
        </p:txBody>
      </p:sp>
      <p:sp>
        <p:nvSpPr>
          <p:cNvPr id="228" name="圆角矩形 227"/>
          <p:cNvSpPr/>
          <p:nvPr/>
        </p:nvSpPr>
        <p:spPr>
          <a:xfrm>
            <a:off x="2009775" y="5295900"/>
            <a:ext cx="914400" cy="914400"/>
          </a:xfrm>
          <a:prstGeom prst="roundRect">
            <a:avLst/>
          </a:prstGeom>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cxnSp>
        <p:nvCxnSpPr>
          <p:cNvPr id="106" name="原创设计师QQ：598969553              _12"/>
          <p:cNvCxnSpPr/>
          <p:nvPr/>
        </p:nvCxnSpPr>
        <p:spPr>
          <a:xfrm rot="16200000" flipH="1">
            <a:off x="4339429" y="3139281"/>
            <a:ext cx="2932909" cy="8733"/>
          </a:xfrm>
          <a:prstGeom prst="line">
            <a:avLst/>
          </a:prstGeom>
          <a:ln w="12700">
            <a:solidFill>
              <a:schemeClr val="tx1">
                <a:lumMod val="65000"/>
                <a:lumOff val="35000"/>
              </a:schemeClr>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114" name="原创设计师QQ：598969553              _14"/>
          <p:cNvCxnSpPr/>
          <p:nvPr/>
        </p:nvCxnSpPr>
        <p:spPr>
          <a:xfrm rot="10800000">
            <a:off x="4305303" y="4600576"/>
            <a:ext cx="1495423" cy="9525"/>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28" name="原创设计师QQ：598969553              _14"/>
          <p:cNvCxnSpPr/>
          <p:nvPr/>
        </p:nvCxnSpPr>
        <p:spPr>
          <a:xfrm rot="10800000">
            <a:off x="5041801" y="3343275"/>
            <a:ext cx="320775" cy="1588"/>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3" name="原创设计师QQ：598969553              _14"/>
          <p:cNvCxnSpPr>
            <a:endCxn id="182" idx="0"/>
          </p:cNvCxnSpPr>
          <p:nvPr/>
        </p:nvCxnSpPr>
        <p:spPr>
          <a:xfrm rot="10800000" flipV="1">
            <a:off x="4972050" y="1676402"/>
            <a:ext cx="838200" cy="10090"/>
          </a:xfrm>
          <a:prstGeom prst="line">
            <a:avLst/>
          </a:prstGeom>
          <a:ln w="12700">
            <a:solidFill>
              <a:schemeClr val="tx1">
                <a:lumMod val="65000"/>
                <a:lumOff val="3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51" name="原创设计师QQ：598969553              _19"/>
          <p:cNvSpPr/>
          <p:nvPr/>
        </p:nvSpPr>
        <p:spPr>
          <a:xfrm>
            <a:off x="5724525" y="2562225"/>
            <a:ext cx="333375" cy="510845"/>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录入</a:t>
            </a:r>
            <a:endParaRPr lang="en-US" altLang="zh-CN" sz="1000" dirty="0">
              <a:solidFill>
                <a:schemeClr val="tx1">
                  <a:lumMod val="75000"/>
                  <a:lumOff val="25000"/>
                </a:schemeClr>
              </a:solidFill>
            </a:endParaRPr>
          </a:p>
        </p:txBody>
      </p:sp>
      <p:sp>
        <p:nvSpPr>
          <p:cNvPr id="169" name="原创设计师QQ：598969553              _19"/>
          <p:cNvSpPr/>
          <p:nvPr/>
        </p:nvSpPr>
        <p:spPr>
          <a:xfrm>
            <a:off x="8048624" y="5321405"/>
            <a:ext cx="1228726" cy="312393"/>
          </a:xfrm>
          <a:prstGeom prst="rect">
            <a:avLst/>
          </a:prstGeom>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合班、拆班上课</a:t>
            </a:r>
            <a:endParaRPr lang="en-US" altLang="zh-CN" sz="1000" dirty="0">
              <a:solidFill>
                <a:schemeClr val="tx1">
                  <a:lumMod val="75000"/>
                  <a:lumOff val="25000"/>
                </a:schemeClr>
              </a:solidFill>
            </a:endParaRPr>
          </a:p>
        </p:txBody>
      </p:sp>
      <p:sp>
        <p:nvSpPr>
          <p:cNvPr id="182" name="同侧圆角矩形 181"/>
          <p:cNvSpPr/>
          <p:nvPr/>
        </p:nvSpPr>
        <p:spPr>
          <a:xfrm>
            <a:off x="3619500" y="1466850"/>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83" name="原创设计师QQ：598969553              _19"/>
          <p:cNvSpPr/>
          <p:nvPr/>
        </p:nvSpPr>
        <p:spPr>
          <a:xfrm>
            <a:off x="3845542" y="1492355"/>
            <a:ext cx="916957" cy="372410"/>
          </a:xfrm>
          <a:prstGeom prst="rect">
            <a:avLst/>
          </a:prstGeom>
        </p:spPr>
        <p:txBody>
          <a:bodyPr wrap="square">
            <a:spAutoFit/>
          </a:bodyPr>
          <a:lstStyle/>
          <a:p>
            <a:pPr>
              <a:lnSpc>
                <a:spcPct val="130000"/>
              </a:lnSpc>
            </a:pPr>
            <a:r>
              <a:rPr lang="zh-CN" altLang="en-US" sz="1400" dirty="0">
                <a:solidFill>
                  <a:schemeClr val="bg1"/>
                </a:solidFill>
              </a:rPr>
              <a:t>培养计划</a:t>
            </a:r>
            <a:endParaRPr lang="en-US" altLang="zh-CN" sz="1400" dirty="0">
              <a:solidFill>
                <a:schemeClr val="bg1"/>
              </a:solidFill>
            </a:endParaRPr>
          </a:p>
        </p:txBody>
      </p:sp>
      <p:sp>
        <p:nvSpPr>
          <p:cNvPr id="196" name="同侧圆角矩形 195"/>
          <p:cNvSpPr/>
          <p:nvPr/>
        </p:nvSpPr>
        <p:spPr>
          <a:xfrm>
            <a:off x="3629025" y="4743450"/>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39" name="原创设计师QQ：598969553              _19"/>
          <p:cNvSpPr/>
          <p:nvPr/>
        </p:nvSpPr>
        <p:spPr>
          <a:xfrm>
            <a:off x="3702667" y="4807055"/>
            <a:ext cx="1174133" cy="312393"/>
          </a:xfrm>
          <a:prstGeom prst="rect">
            <a:avLst/>
          </a:prstGeom>
        </p:spPr>
        <p:txBody>
          <a:bodyPr wrap="square">
            <a:spAutoFit/>
          </a:bodyPr>
          <a:lstStyle/>
          <a:p>
            <a:pPr>
              <a:lnSpc>
                <a:spcPct val="130000"/>
              </a:lnSpc>
            </a:pPr>
            <a:r>
              <a:rPr lang="zh-CN" altLang="en-US" sz="1100" dirty="0">
                <a:solidFill>
                  <a:schemeClr val="bg1"/>
                </a:solidFill>
              </a:rPr>
              <a:t>行政班开课计划</a:t>
            </a:r>
            <a:endParaRPr lang="en-US" altLang="zh-CN" sz="1000" dirty="0">
              <a:solidFill>
                <a:schemeClr val="bg1"/>
              </a:solidFill>
            </a:endParaRPr>
          </a:p>
        </p:txBody>
      </p:sp>
      <p:sp>
        <p:nvSpPr>
          <p:cNvPr id="249" name="同侧圆角矩形 248"/>
          <p:cNvSpPr/>
          <p:nvPr/>
        </p:nvSpPr>
        <p:spPr>
          <a:xfrm>
            <a:off x="7943850" y="4800600"/>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50" name="原创设计师QQ：598969553              _19"/>
          <p:cNvSpPr/>
          <p:nvPr/>
        </p:nvSpPr>
        <p:spPr>
          <a:xfrm>
            <a:off x="8150842" y="4816580"/>
            <a:ext cx="916957" cy="344838"/>
          </a:xfrm>
          <a:prstGeom prst="rect">
            <a:avLst/>
          </a:prstGeom>
        </p:spPr>
        <p:txBody>
          <a:bodyPr wrap="square">
            <a:spAutoFit/>
          </a:bodyPr>
          <a:lstStyle/>
          <a:p>
            <a:pPr algn="ctr">
              <a:lnSpc>
                <a:spcPct val="130000"/>
              </a:lnSpc>
            </a:pPr>
            <a:r>
              <a:rPr lang="zh-CN" altLang="en-US" sz="1400" dirty="0">
                <a:solidFill>
                  <a:schemeClr val="bg1"/>
                </a:solidFill>
              </a:rPr>
              <a:t>教学班</a:t>
            </a:r>
            <a:endParaRPr lang="en-US" altLang="zh-CN" sz="1400" dirty="0">
              <a:solidFill>
                <a:schemeClr val="bg1"/>
              </a:solidFill>
            </a:endParaRPr>
          </a:p>
        </p:txBody>
      </p:sp>
      <p:sp>
        <p:nvSpPr>
          <p:cNvPr id="252" name="同侧圆角矩形 251"/>
          <p:cNvSpPr/>
          <p:nvPr/>
        </p:nvSpPr>
        <p:spPr>
          <a:xfrm>
            <a:off x="7943850" y="3048000"/>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56" name="原创设计师QQ：598969553              _19"/>
          <p:cNvSpPr/>
          <p:nvPr/>
        </p:nvSpPr>
        <p:spPr>
          <a:xfrm>
            <a:off x="8141317" y="3063980"/>
            <a:ext cx="916957" cy="344838"/>
          </a:xfrm>
          <a:prstGeom prst="rect">
            <a:avLst/>
          </a:prstGeom>
        </p:spPr>
        <p:txBody>
          <a:bodyPr wrap="square">
            <a:spAutoFit/>
          </a:bodyPr>
          <a:lstStyle/>
          <a:p>
            <a:pPr algn="ctr">
              <a:lnSpc>
                <a:spcPct val="130000"/>
              </a:lnSpc>
            </a:pPr>
            <a:r>
              <a:rPr lang="zh-CN" altLang="en-US" sz="1400" dirty="0">
                <a:solidFill>
                  <a:schemeClr val="bg1"/>
                </a:solidFill>
              </a:rPr>
              <a:t>任务书</a:t>
            </a:r>
            <a:endParaRPr lang="en-US" altLang="zh-CN" sz="1400" dirty="0">
              <a:solidFill>
                <a:schemeClr val="bg1"/>
              </a:solidFill>
            </a:endParaRPr>
          </a:p>
        </p:txBody>
      </p:sp>
      <p:sp>
        <p:nvSpPr>
          <p:cNvPr id="257" name="同侧圆角矩形 256"/>
          <p:cNvSpPr/>
          <p:nvPr/>
        </p:nvSpPr>
        <p:spPr>
          <a:xfrm>
            <a:off x="7953375" y="1409700"/>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63" name="原创设计师QQ：598969553              _19"/>
          <p:cNvSpPr/>
          <p:nvPr/>
        </p:nvSpPr>
        <p:spPr>
          <a:xfrm>
            <a:off x="8160367" y="1425680"/>
            <a:ext cx="916957" cy="344838"/>
          </a:xfrm>
          <a:prstGeom prst="rect">
            <a:avLst/>
          </a:prstGeom>
        </p:spPr>
        <p:txBody>
          <a:bodyPr wrap="square">
            <a:spAutoFit/>
          </a:bodyPr>
          <a:lstStyle/>
          <a:p>
            <a:pPr algn="ctr">
              <a:lnSpc>
                <a:spcPct val="130000"/>
              </a:lnSpc>
            </a:pPr>
            <a:r>
              <a:rPr lang="zh-CN" altLang="en-US" sz="1400" dirty="0">
                <a:solidFill>
                  <a:schemeClr val="bg1"/>
                </a:solidFill>
              </a:rPr>
              <a:t>课表</a:t>
            </a:r>
            <a:endParaRPr lang="en-US" altLang="zh-CN" sz="1400" dirty="0">
              <a:solidFill>
                <a:schemeClr val="bg1"/>
              </a:solidFill>
            </a:endParaRPr>
          </a:p>
        </p:txBody>
      </p:sp>
      <p:cxnSp>
        <p:nvCxnSpPr>
          <p:cNvPr id="264" name="原创设计师QQ：598969553              _14"/>
          <p:cNvCxnSpPr/>
          <p:nvPr/>
        </p:nvCxnSpPr>
        <p:spPr>
          <a:xfrm rot="10800000" flipV="1">
            <a:off x="8690700" y="2447924"/>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65" name="原创设计师QQ：598969553              _19"/>
          <p:cNvSpPr/>
          <p:nvPr/>
        </p:nvSpPr>
        <p:spPr>
          <a:xfrm>
            <a:off x="8798543" y="2197205"/>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排课</a:t>
            </a:r>
            <a:endParaRPr lang="en-US" altLang="zh-CN" sz="1000" dirty="0">
              <a:solidFill>
                <a:schemeClr val="tx1">
                  <a:lumMod val="75000"/>
                  <a:lumOff val="25000"/>
                </a:schemeClr>
              </a:solidFill>
            </a:endParaRPr>
          </a:p>
        </p:txBody>
      </p:sp>
      <p:sp>
        <p:nvSpPr>
          <p:cNvPr id="266" name="椭圆 265"/>
          <p:cNvSpPr/>
          <p:nvPr/>
        </p:nvSpPr>
        <p:spPr>
          <a:xfrm>
            <a:off x="9525000" y="2247901"/>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267" name="直接连接符 266"/>
          <p:cNvCxnSpPr/>
          <p:nvPr/>
        </p:nvCxnSpPr>
        <p:spPr>
          <a:xfrm flipV="1">
            <a:off x="9458324" y="2438401"/>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68" name="直接连接符 267"/>
          <p:cNvCxnSpPr/>
          <p:nvPr/>
        </p:nvCxnSpPr>
        <p:spPr>
          <a:xfrm rot="16200000" flipH="1">
            <a:off x="9519225" y="2434126"/>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69" name="直接连接符 268"/>
          <p:cNvCxnSpPr/>
          <p:nvPr/>
        </p:nvCxnSpPr>
        <p:spPr>
          <a:xfrm rot="2700000" flipV="1">
            <a:off x="9588441" y="2590717"/>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70" name="直接连接符 269"/>
          <p:cNvCxnSpPr/>
          <p:nvPr/>
        </p:nvCxnSpPr>
        <p:spPr>
          <a:xfrm rot="-2700000" flipV="1">
            <a:off x="9455087" y="2590884"/>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271" name="原创设计师QQ：598969553              _19"/>
          <p:cNvSpPr/>
          <p:nvPr/>
        </p:nvSpPr>
        <p:spPr>
          <a:xfrm>
            <a:off x="8915400" y="2616305"/>
            <a:ext cx="1552576"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公共必修课教学秘书</a:t>
            </a:r>
            <a:endParaRPr lang="en-US" altLang="zh-CN" sz="1000" dirty="0">
              <a:solidFill>
                <a:schemeClr val="tx1">
                  <a:lumMod val="75000"/>
                  <a:lumOff val="25000"/>
                </a:schemeClr>
              </a:solidFill>
            </a:endParaRPr>
          </a:p>
        </p:txBody>
      </p:sp>
    </p:spTree>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285874" y="590549"/>
            <a:ext cx="9468000"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grpSp>
        <p:nvGrpSpPr>
          <p:cNvPr id="2" name="组合 72"/>
          <p:cNvGrpSpPr/>
          <p:nvPr/>
        </p:nvGrpSpPr>
        <p:grpSpPr>
          <a:xfrm>
            <a:off x="1567193" y="881045"/>
            <a:ext cx="1985635" cy="523202"/>
            <a:chOff x="3807088" y="2469742"/>
            <a:chExt cx="1154977" cy="421462"/>
          </a:xfrm>
        </p:grpSpPr>
        <p:sp>
          <p:nvSpPr>
            <p:cNvPr id="77" name="燕尾形 59"/>
            <p:cNvSpPr/>
            <p:nvPr/>
          </p:nvSpPr>
          <p:spPr>
            <a:xfrm>
              <a:off x="3807088" y="2534952"/>
              <a:ext cx="1154977" cy="347565"/>
            </a:xfrm>
            <a:prstGeom prst="chevron">
              <a:avLst/>
            </a:prstGeom>
            <a:solidFill>
              <a:srgbClr val="1F8984"/>
            </a:solidFill>
            <a:ln w="12700" cap="flat" cmpd="sng" algn="ctr">
              <a:noFill/>
              <a:prstDash val="solid"/>
              <a:miter lim="800000"/>
            </a:ln>
            <a:effectLst/>
          </p:spPr>
          <p:txBody>
            <a:bodyPr lIns="91392" tIns="45711" rIns="91392" bIns="45711" rtlCol="0" anchor="ctr"/>
            <a:lstStyle/>
            <a:p>
              <a:pPr algn="ctr" defTabSz="913765" fontAlgn="base">
                <a:spcBef>
                  <a:spcPct val="0"/>
                </a:spcBef>
                <a:spcAft>
                  <a:spcPct val="0"/>
                </a:spcAft>
                <a:defRPr/>
              </a:pPr>
              <a:endParaRPr lang="zh-CN" altLang="en-US" sz="2400" kern="0">
                <a:solidFill>
                  <a:prstClr val="black"/>
                </a:solidFill>
                <a:latin typeface="Calibri" panose="020F0502020204030204"/>
                <a:ea typeface="微软雅黑" panose="020B0503020204020204" pitchFamily="34" charset="-122"/>
              </a:endParaRPr>
            </a:p>
          </p:txBody>
        </p:sp>
        <p:sp>
          <p:nvSpPr>
            <p:cNvPr id="78" name="矩形 77"/>
            <p:cNvSpPr/>
            <p:nvPr/>
          </p:nvSpPr>
          <p:spPr>
            <a:xfrm>
              <a:off x="3927912" y="2469742"/>
              <a:ext cx="960246" cy="421462"/>
            </a:xfrm>
            <a:prstGeom prst="rect">
              <a:avLst/>
            </a:prstGeom>
          </p:spPr>
          <p:txBody>
            <a:bodyPr wrap="square" lIns="91392" tIns="45711" rIns="91392" bIns="45711">
              <a:spAutoFit/>
            </a:bodyPr>
            <a:lstStyle/>
            <a:p>
              <a:pPr defTabSz="913765" fontAlgn="base">
                <a:spcBef>
                  <a:spcPct val="0"/>
                </a:spcBef>
                <a:spcAft>
                  <a:spcPct val="0"/>
                </a:spcAft>
                <a:defRPr/>
              </a:pPr>
              <a:r>
                <a:rPr lang="zh-CN" altLang="en-US" sz="2800" kern="0" dirty="0">
                  <a:solidFill>
                    <a:prstClr val="white"/>
                  </a:solidFill>
                  <a:ea typeface="微软雅黑" panose="020B0503020204020204" pitchFamily="34" charset="-122"/>
                </a:rPr>
                <a:t>  </a:t>
              </a:r>
              <a:r>
                <a:rPr lang="zh-CN" altLang="en-US" sz="2100" kern="0" dirty="0">
                  <a:solidFill>
                    <a:prstClr val="white"/>
                  </a:solidFill>
                  <a:ea typeface="微软雅黑" panose="020B0503020204020204" pitchFamily="34" charset="-122"/>
                </a:rPr>
                <a:t>文字</a:t>
              </a:r>
              <a:r>
                <a:rPr lang="zh-CN" altLang="en-US" sz="2100" kern="0" dirty="0">
                  <a:solidFill>
                    <a:prstClr val="white"/>
                  </a:solidFill>
                  <a:latin typeface="微软雅黑" panose="020B0503020204020204" pitchFamily="34" charset="-122"/>
                  <a:ea typeface="微软雅黑" panose="020B0503020204020204" pitchFamily="34" charset="-122"/>
                </a:rPr>
                <a:t>说明</a:t>
              </a:r>
            </a:p>
          </p:txBody>
        </p:sp>
      </p:grpSp>
      <p:sp>
        <p:nvSpPr>
          <p:cNvPr id="36" name="矩形 35"/>
          <p:cNvSpPr/>
          <p:nvPr/>
        </p:nvSpPr>
        <p:spPr>
          <a:xfrm>
            <a:off x="1819240" y="1509699"/>
            <a:ext cx="8343936" cy="4426853"/>
          </a:xfrm>
          <a:prstGeom prst="rect">
            <a:avLst/>
          </a:prstGeom>
        </p:spPr>
        <p:txBody>
          <a:bodyPr wrap="square">
            <a:spAutoFit/>
          </a:bodyPr>
          <a:lstStyle/>
          <a:p>
            <a:pPr>
              <a:lnSpc>
                <a:spcPts val="2600"/>
              </a:lnSpc>
            </a:pPr>
            <a:r>
              <a:rPr lang="en-US" sz="1200" dirty="0">
                <a:latin typeface="+mn-ea"/>
              </a:rPr>
              <a:t>        3.1</a:t>
            </a:r>
            <a:r>
              <a:rPr lang="zh-CN" altLang="en-US" sz="1200" dirty="0">
                <a:latin typeface="+mn-ea"/>
              </a:rPr>
              <a:t>、培养计划管理</a:t>
            </a:r>
            <a:r>
              <a:rPr lang="en-US" sz="1200" dirty="0">
                <a:latin typeface="+mn-ea"/>
              </a:rPr>
              <a:t>-</a:t>
            </a:r>
            <a:r>
              <a:rPr lang="zh-CN" altLang="en-US" sz="1200" dirty="0">
                <a:latin typeface="+mn-ea"/>
              </a:rPr>
              <a:t>专业培养计划：</a:t>
            </a:r>
            <a:r>
              <a:rPr lang="zh-CN" altLang="en-US" sz="1200" dirty="0">
                <a:solidFill>
                  <a:srgbClr val="0070C0"/>
                </a:solidFill>
                <a:latin typeface="+mn-ea"/>
              </a:rPr>
              <a:t>专业负责人</a:t>
            </a:r>
            <a:r>
              <a:rPr lang="zh-CN" altLang="en-US" sz="1200" dirty="0">
                <a:latin typeface="+mn-ea"/>
              </a:rPr>
              <a:t>发布公共必修课专业培养计划（注意选项：总周数，周学时，授课学期，主要考试</a:t>
            </a:r>
            <a:r>
              <a:rPr lang="en-US" sz="1200" dirty="0">
                <a:latin typeface="+mn-ea"/>
              </a:rPr>
              <a:t>/</a:t>
            </a:r>
            <a:r>
              <a:rPr lang="zh-CN" altLang="en-US" sz="1200" dirty="0">
                <a:latin typeface="+mn-ea"/>
              </a:rPr>
              <a:t>考核方式，主要授课地点）；</a:t>
            </a:r>
          </a:p>
          <a:p>
            <a:pPr>
              <a:lnSpc>
                <a:spcPts val="2600"/>
              </a:lnSpc>
            </a:pPr>
            <a:r>
              <a:rPr lang="en-US" sz="1200" dirty="0">
                <a:latin typeface="+mn-ea"/>
              </a:rPr>
              <a:t>        3.2.1</a:t>
            </a:r>
            <a:r>
              <a:rPr lang="zh-CN" altLang="en-US" sz="1200" dirty="0">
                <a:latin typeface="+mn-ea"/>
              </a:rPr>
              <a:t>、培养计划管理</a:t>
            </a:r>
            <a:r>
              <a:rPr lang="en-US" sz="1200" dirty="0">
                <a:latin typeface="+mn-ea"/>
              </a:rPr>
              <a:t>-</a:t>
            </a:r>
            <a:r>
              <a:rPr lang="zh-CN" altLang="en-US" sz="1200" dirty="0">
                <a:latin typeface="+mn-ea"/>
              </a:rPr>
              <a:t>培养计划审核：</a:t>
            </a:r>
            <a:r>
              <a:rPr lang="zh-CN" altLang="en-US" sz="1200" dirty="0">
                <a:solidFill>
                  <a:srgbClr val="0070C0"/>
                </a:solidFill>
                <a:latin typeface="+mn-ea"/>
              </a:rPr>
              <a:t>系部负责人</a:t>
            </a:r>
            <a:r>
              <a:rPr lang="zh-CN" altLang="en-US" sz="1200" dirty="0">
                <a:latin typeface="+mn-ea"/>
              </a:rPr>
              <a:t>审核</a:t>
            </a:r>
            <a:r>
              <a:rPr lang="en-US" sz="1200" dirty="0">
                <a:latin typeface="+mn-ea"/>
              </a:rPr>
              <a:t>------&gt;</a:t>
            </a:r>
            <a:r>
              <a:rPr lang="zh-CN" altLang="en-US" sz="1200" dirty="0">
                <a:solidFill>
                  <a:srgbClr val="0070C0"/>
                </a:solidFill>
                <a:latin typeface="+mn-ea"/>
              </a:rPr>
              <a:t>教学主管</a:t>
            </a:r>
            <a:r>
              <a:rPr lang="zh-CN" altLang="en-US" sz="1200" dirty="0">
                <a:latin typeface="+mn-ea"/>
              </a:rPr>
              <a:t>审核，跳过</a:t>
            </a:r>
            <a:r>
              <a:rPr lang="en-US" altLang="zh-CN" sz="1200" dirty="0">
                <a:latin typeface="+mn-ea"/>
              </a:rPr>
              <a:t>3.2.2</a:t>
            </a:r>
            <a:r>
              <a:rPr lang="zh-CN" altLang="en-US" sz="1200" dirty="0">
                <a:latin typeface="+mn-ea"/>
              </a:rPr>
              <a:t>、</a:t>
            </a:r>
            <a:r>
              <a:rPr lang="en-US" altLang="zh-CN" sz="1200" dirty="0">
                <a:latin typeface="+mn-ea"/>
              </a:rPr>
              <a:t> 3.2.3</a:t>
            </a:r>
            <a:r>
              <a:rPr lang="zh-CN" altLang="en-US" sz="1200" dirty="0">
                <a:latin typeface="+mn-ea"/>
              </a:rPr>
              <a:t>；</a:t>
            </a:r>
          </a:p>
          <a:p>
            <a:pPr>
              <a:lnSpc>
                <a:spcPts val="2600"/>
              </a:lnSpc>
            </a:pPr>
            <a:r>
              <a:rPr lang="en-US" sz="1200" dirty="0">
                <a:latin typeface="+mn-ea"/>
              </a:rPr>
              <a:t>        3.2.2</a:t>
            </a:r>
            <a:r>
              <a:rPr lang="zh-CN" altLang="en-US" sz="1200" dirty="0">
                <a:latin typeface="+mn-ea"/>
              </a:rPr>
              <a:t>、培养计划管理</a:t>
            </a:r>
            <a:r>
              <a:rPr lang="en-US" sz="1200" dirty="0">
                <a:latin typeface="+mn-ea"/>
              </a:rPr>
              <a:t>-</a:t>
            </a:r>
            <a:r>
              <a:rPr lang="zh-CN" altLang="en-US" sz="1200" dirty="0">
                <a:latin typeface="+mn-ea"/>
              </a:rPr>
              <a:t>专业培养计划：</a:t>
            </a:r>
            <a:r>
              <a:rPr lang="zh-CN" altLang="en-US" sz="1200" dirty="0">
                <a:solidFill>
                  <a:srgbClr val="0070C0"/>
                </a:solidFill>
                <a:latin typeface="+mn-ea"/>
              </a:rPr>
              <a:t>专业负责人</a:t>
            </a:r>
            <a:r>
              <a:rPr lang="zh-CN" altLang="en-US" sz="1200" dirty="0">
                <a:latin typeface="+mn-ea"/>
              </a:rPr>
              <a:t>手动生成</a:t>
            </a:r>
            <a:r>
              <a:rPr lang="en-US" altLang="zh-CN" sz="1200" dirty="0">
                <a:solidFill>
                  <a:srgbClr val="FF0000"/>
                </a:solidFill>
                <a:latin typeface="+mn-ea"/>
              </a:rPr>
              <a:t>1.3</a:t>
            </a:r>
            <a:r>
              <a:rPr lang="zh-CN" altLang="en-US" sz="1200" dirty="0">
                <a:latin typeface="+mn-ea"/>
              </a:rPr>
              <a:t>删除的班级开课计划；</a:t>
            </a:r>
          </a:p>
          <a:p>
            <a:pPr>
              <a:lnSpc>
                <a:spcPts val="2600"/>
              </a:lnSpc>
            </a:pPr>
            <a:r>
              <a:rPr lang="en-US" sz="1200" dirty="0">
                <a:latin typeface="+mn-ea"/>
              </a:rPr>
              <a:t>        3.2.3</a:t>
            </a:r>
            <a:r>
              <a:rPr lang="zh-CN" altLang="en-US" sz="1200" dirty="0">
                <a:latin typeface="+mn-ea"/>
              </a:rPr>
              <a:t>、培养计划管理</a:t>
            </a:r>
            <a:r>
              <a:rPr lang="en-US" sz="1200" dirty="0">
                <a:latin typeface="+mn-ea"/>
              </a:rPr>
              <a:t>-</a:t>
            </a:r>
            <a:r>
              <a:rPr lang="zh-CN" altLang="en-US" sz="1200" dirty="0">
                <a:latin typeface="+mn-ea"/>
              </a:rPr>
              <a:t>班级开课计划：</a:t>
            </a:r>
            <a:r>
              <a:rPr lang="zh-CN" altLang="en-US" sz="1200" dirty="0">
                <a:solidFill>
                  <a:srgbClr val="0070C0"/>
                </a:solidFill>
                <a:latin typeface="+mn-ea"/>
              </a:rPr>
              <a:t>专业负责人</a:t>
            </a:r>
            <a:r>
              <a:rPr lang="zh-CN" altLang="en-US" sz="1200" dirty="0">
                <a:latin typeface="+mn-ea"/>
              </a:rPr>
              <a:t>添加班级课程计划，选择对应的公共必修课；</a:t>
            </a:r>
          </a:p>
          <a:p>
            <a:pPr>
              <a:lnSpc>
                <a:spcPts val="2600"/>
              </a:lnSpc>
            </a:pPr>
            <a:r>
              <a:rPr lang="en-US" altLang="zh-CN" sz="1200" dirty="0">
                <a:latin typeface="+mn-ea"/>
              </a:rPr>
              <a:t>         </a:t>
            </a:r>
            <a:r>
              <a:rPr lang="zh-CN" altLang="en-US" sz="1200" dirty="0">
                <a:solidFill>
                  <a:srgbClr val="FF0000"/>
                </a:solidFill>
                <a:latin typeface="+mn-ea"/>
              </a:rPr>
              <a:t>注意：一门公共必修课对应一位公共必修课教学秘书（一对多，多对一，多对多都可以），但是必修先在公共代码维护</a:t>
            </a:r>
            <a:r>
              <a:rPr lang="en-US" sz="1200" dirty="0">
                <a:solidFill>
                  <a:srgbClr val="FF0000"/>
                </a:solidFill>
                <a:latin typeface="+mn-ea"/>
              </a:rPr>
              <a:t>-</a:t>
            </a:r>
            <a:r>
              <a:rPr lang="zh-CN" altLang="en-US" sz="1200" dirty="0">
                <a:solidFill>
                  <a:srgbClr val="FF0000"/>
                </a:solidFill>
                <a:latin typeface="+mn-ea"/>
              </a:rPr>
              <a:t>排课角色设置</a:t>
            </a:r>
            <a:r>
              <a:rPr lang="en-US" sz="1200" dirty="0">
                <a:solidFill>
                  <a:srgbClr val="FF0000"/>
                </a:solidFill>
                <a:latin typeface="+mn-ea"/>
              </a:rPr>
              <a:t>-</a:t>
            </a:r>
            <a:r>
              <a:rPr lang="zh-CN" altLang="en-US" sz="1200" dirty="0">
                <a:solidFill>
                  <a:srgbClr val="FF0000"/>
                </a:solidFill>
                <a:latin typeface="+mn-ea"/>
              </a:rPr>
              <a:t>设置公共必修课教学秘书设置好对应关系才能进行教学班管理以及写下来的步骤</a:t>
            </a:r>
          </a:p>
          <a:p>
            <a:pPr>
              <a:lnSpc>
                <a:spcPts val="2600"/>
              </a:lnSpc>
            </a:pPr>
            <a:r>
              <a:rPr lang="en-US" sz="1200" dirty="0">
                <a:latin typeface="+mn-ea"/>
              </a:rPr>
              <a:t>        3.3</a:t>
            </a:r>
            <a:r>
              <a:rPr lang="zh-CN" altLang="en-US" sz="1200" dirty="0">
                <a:latin typeface="+mn-ea"/>
              </a:rPr>
              <a:t>、教学班管理：</a:t>
            </a:r>
            <a:r>
              <a:rPr lang="zh-CN" altLang="en-US" sz="1200" dirty="0">
                <a:solidFill>
                  <a:srgbClr val="0070C0"/>
                </a:solidFill>
                <a:latin typeface="+mn-ea"/>
              </a:rPr>
              <a:t>公共必修课教学秘书</a:t>
            </a:r>
            <a:r>
              <a:rPr lang="zh-CN" altLang="en-US" sz="1200" dirty="0">
                <a:latin typeface="+mn-ea"/>
              </a:rPr>
              <a:t>找到对应专业的班级，保存教学班（单班，拆班，班），保存的教学班在</a:t>
            </a:r>
            <a:r>
              <a:rPr lang="zh-CN" altLang="en-US" sz="1200" dirty="0">
                <a:solidFill>
                  <a:srgbClr val="00B050"/>
                </a:solidFill>
                <a:latin typeface="+mn-ea"/>
              </a:rPr>
              <a:t>教学班列表</a:t>
            </a:r>
            <a:r>
              <a:rPr lang="zh-CN" altLang="en-US" sz="1200" dirty="0">
                <a:latin typeface="+mn-ea"/>
              </a:rPr>
              <a:t>可以查看到；</a:t>
            </a:r>
          </a:p>
          <a:p>
            <a:pPr>
              <a:lnSpc>
                <a:spcPts val="2600"/>
              </a:lnSpc>
            </a:pPr>
            <a:r>
              <a:rPr lang="en-US" sz="1200" dirty="0">
                <a:latin typeface="+mn-ea"/>
              </a:rPr>
              <a:t>        3.4</a:t>
            </a:r>
            <a:r>
              <a:rPr lang="zh-CN" altLang="en-US" sz="1200" dirty="0">
                <a:latin typeface="+mn-ea"/>
              </a:rPr>
              <a:t>、发布教学任务书：</a:t>
            </a:r>
            <a:r>
              <a:rPr lang="zh-CN" altLang="en-US" sz="1200" dirty="0">
                <a:solidFill>
                  <a:srgbClr val="0070C0"/>
                </a:solidFill>
                <a:latin typeface="+mn-ea"/>
              </a:rPr>
              <a:t>公共必修课教学秘书</a:t>
            </a:r>
            <a:r>
              <a:rPr lang="zh-CN" altLang="en-US" sz="1200" dirty="0">
                <a:latin typeface="+mn-ea"/>
              </a:rPr>
              <a:t>找到对应专业的班级，填写相关数据（上课老师，排课部门等），发布任务书。已发布的任务书在</a:t>
            </a:r>
            <a:r>
              <a:rPr lang="zh-CN" altLang="en-US" sz="1200" dirty="0">
                <a:solidFill>
                  <a:srgbClr val="00B050"/>
                </a:solidFill>
                <a:latin typeface="+mn-ea"/>
              </a:rPr>
              <a:t>查看任务书</a:t>
            </a:r>
            <a:r>
              <a:rPr lang="zh-CN" altLang="en-US" sz="1200" dirty="0">
                <a:latin typeface="+mn-ea"/>
              </a:rPr>
              <a:t>中查看。注意：这里的任务书需要系部教学秘书在</a:t>
            </a:r>
            <a:r>
              <a:rPr lang="zh-CN" altLang="en-US" sz="1200" dirty="0">
                <a:solidFill>
                  <a:srgbClr val="00B050"/>
                </a:solidFill>
                <a:latin typeface="+mn-ea"/>
              </a:rPr>
              <a:t>查看任务书</a:t>
            </a:r>
            <a:r>
              <a:rPr lang="zh-CN" altLang="en-US" sz="1200" dirty="0">
                <a:latin typeface="+mn-ea"/>
              </a:rPr>
              <a:t>页面中进行确认；</a:t>
            </a:r>
          </a:p>
          <a:p>
            <a:pPr>
              <a:lnSpc>
                <a:spcPts val="2600"/>
              </a:lnSpc>
            </a:pPr>
            <a:r>
              <a:rPr lang="en-US" sz="1200" dirty="0">
                <a:latin typeface="+mn-ea"/>
              </a:rPr>
              <a:t>        3.5</a:t>
            </a:r>
            <a:r>
              <a:rPr lang="zh-CN" altLang="en-US" sz="1200" dirty="0">
                <a:latin typeface="+mn-ea"/>
              </a:rPr>
              <a:t>、排课管理</a:t>
            </a:r>
            <a:r>
              <a:rPr lang="en-US" sz="1200" dirty="0">
                <a:latin typeface="+mn-ea"/>
              </a:rPr>
              <a:t>-</a:t>
            </a:r>
            <a:r>
              <a:rPr lang="zh-CN" altLang="en-US" sz="1200" dirty="0">
                <a:latin typeface="+mn-ea"/>
              </a:rPr>
              <a:t>行政班排课</a:t>
            </a:r>
            <a:r>
              <a:rPr lang="en-US" sz="1200" dirty="0">
                <a:latin typeface="+mn-ea"/>
              </a:rPr>
              <a:t>/</a:t>
            </a:r>
            <a:r>
              <a:rPr lang="zh-CN" altLang="en-US" sz="1200" dirty="0">
                <a:latin typeface="+mn-ea"/>
              </a:rPr>
              <a:t>公共必修课排课：</a:t>
            </a:r>
            <a:r>
              <a:rPr lang="zh-CN" altLang="en-US" sz="1200" dirty="0">
                <a:solidFill>
                  <a:srgbClr val="0070C0"/>
                </a:solidFill>
                <a:latin typeface="+mn-ea"/>
              </a:rPr>
              <a:t>公共必修课教学秘书</a:t>
            </a:r>
            <a:r>
              <a:rPr lang="zh-CN" altLang="en-US" sz="1200" dirty="0">
                <a:latin typeface="+mn-ea"/>
              </a:rPr>
              <a:t>通过</a:t>
            </a:r>
            <a:r>
              <a:rPr lang="zh-CN" altLang="en-US" sz="1200" dirty="0">
                <a:solidFill>
                  <a:srgbClr val="00B050"/>
                </a:solidFill>
                <a:latin typeface="+mn-ea"/>
              </a:rPr>
              <a:t>行政班排课</a:t>
            </a:r>
            <a:r>
              <a:rPr lang="en-US" sz="1200" dirty="0">
                <a:latin typeface="+mn-ea"/>
              </a:rPr>
              <a:t>/</a:t>
            </a:r>
            <a:r>
              <a:rPr lang="zh-CN" altLang="en-US" sz="1200" dirty="0">
                <a:solidFill>
                  <a:srgbClr val="00B050"/>
                </a:solidFill>
                <a:latin typeface="+mn-ea"/>
              </a:rPr>
              <a:t>公共必修课排课</a:t>
            </a:r>
            <a:r>
              <a:rPr lang="zh-CN" altLang="en-US" sz="1200" dirty="0">
                <a:latin typeface="+mn-ea"/>
              </a:rPr>
              <a:t>页面，均可以通过班级</a:t>
            </a:r>
            <a:r>
              <a:rPr lang="en-US" sz="1200" dirty="0">
                <a:latin typeface="+mn-ea"/>
              </a:rPr>
              <a:t>/</a:t>
            </a:r>
            <a:r>
              <a:rPr lang="zh-CN" altLang="en-US" sz="1200" dirty="0">
                <a:latin typeface="+mn-ea"/>
              </a:rPr>
              <a:t>教师找到对应的课程进行排课。</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圆角矩形 230"/>
          <p:cNvSpPr>
            <a:spLocks noChangeAspect="1"/>
          </p:cNvSpPr>
          <p:nvPr/>
        </p:nvSpPr>
        <p:spPr>
          <a:xfrm>
            <a:off x="1152525" y="866775"/>
            <a:ext cx="9864000" cy="5256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 name="文本占位符 1"/>
          <p:cNvSpPr>
            <a:spLocks noGrp="1"/>
          </p:cNvSpPr>
          <p:nvPr>
            <p:ph type="body" sz="quarter" idx="13"/>
          </p:nvPr>
        </p:nvSpPr>
        <p:spPr>
          <a:xfrm>
            <a:off x="840154" y="365919"/>
            <a:ext cx="3531821" cy="431800"/>
          </a:xfrm>
        </p:spPr>
        <p:txBody>
          <a:bodyPr/>
          <a:lstStyle/>
          <a:p>
            <a:r>
              <a:rPr lang="zh-CN" altLang="en-US" sz="3200" b="1" dirty="0">
                <a:latin typeface="华文楷体" panose="02010600040101010101" pitchFamily="2" charset="-122"/>
                <a:ea typeface="华文楷体" panose="02010600040101010101" pitchFamily="2" charset="-122"/>
              </a:rPr>
              <a:t>公共选修课</a:t>
            </a:r>
            <a:endParaRPr lang="en-US" altLang="zh-CN" sz="3200" b="1" dirty="0">
              <a:latin typeface="华文楷体" panose="02010600040101010101" pitchFamily="2" charset="-122"/>
              <a:ea typeface="华文楷体" panose="02010600040101010101" pitchFamily="2" charset="-122"/>
            </a:endParaRPr>
          </a:p>
          <a:p>
            <a:endParaRPr lang="zh-CN" altLang="en-US" dirty="0"/>
          </a:p>
        </p:txBody>
      </p:sp>
      <p:pic>
        <p:nvPicPr>
          <p:cNvPr id="37"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50" name="文本占位符 2"/>
          <p:cNvSpPr txBox="1"/>
          <p:nvPr/>
        </p:nvSpPr>
        <p:spPr>
          <a:xfrm>
            <a:off x="0" y="388143"/>
            <a:ext cx="514350" cy="440531"/>
          </a:xfrm>
          <a:prstGeom prst="rect">
            <a:avLst/>
          </a:prstGeom>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cs typeface="+mn-cs"/>
              </a:rPr>
              <a:t>D</a:t>
            </a:r>
          </a:p>
        </p:txBody>
      </p:sp>
      <p:sp>
        <p:nvSpPr>
          <p:cNvPr id="105" name="原创设计师QQ：598969553              _19"/>
          <p:cNvSpPr/>
          <p:nvPr/>
        </p:nvSpPr>
        <p:spPr>
          <a:xfrm>
            <a:off x="2828926" y="1549505"/>
            <a:ext cx="1600200" cy="312393"/>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公共选修课教学秘书</a:t>
            </a:r>
            <a:endParaRPr lang="en-US" altLang="zh-CN" sz="1100" dirty="0">
              <a:solidFill>
                <a:schemeClr val="tx1">
                  <a:lumMod val="75000"/>
                  <a:lumOff val="25000"/>
                </a:schemeClr>
              </a:solidFill>
            </a:endParaRPr>
          </a:p>
        </p:txBody>
      </p:sp>
      <p:sp>
        <p:nvSpPr>
          <p:cNvPr id="120" name="原创设计师QQ：598969553              _19"/>
          <p:cNvSpPr/>
          <p:nvPr/>
        </p:nvSpPr>
        <p:spPr>
          <a:xfrm>
            <a:off x="2590800" y="3721206"/>
            <a:ext cx="1828799" cy="312393"/>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公共选修课教学秘书</a:t>
            </a:r>
            <a:endParaRPr lang="en-US" altLang="zh-CN" sz="1000" dirty="0">
              <a:solidFill>
                <a:schemeClr val="tx1">
                  <a:lumMod val="75000"/>
                  <a:lumOff val="25000"/>
                </a:schemeClr>
              </a:solidFill>
            </a:endParaRPr>
          </a:p>
        </p:txBody>
      </p:sp>
      <p:sp>
        <p:nvSpPr>
          <p:cNvPr id="125" name="原创设计师QQ：598969553              _19"/>
          <p:cNvSpPr/>
          <p:nvPr/>
        </p:nvSpPr>
        <p:spPr>
          <a:xfrm>
            <a:off x="2533650" y="4797531"/>
            <a:ext cx="1904999" cy="312393"/>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公共选修课教学秘书</a:t>
            </a:r>
            <a:endParaRPr lang="en-US" altLang="zh-CN" sz="1000" dirty="0">
              <a:solidFill>
                <a:schemeClr val="tx1">
                  <a:lumMod val="75000"/>
                  <a:lumOff val="25000"/>
                </a:schemeClr>
              </a:solidFill>
            </a:endParaRPr>
          </a:p>
        </p:txBody>
      </p:sp>
      <p:sp>
        <p:nvSpPr>
          <p:cNvPr id="141" name="原创设计师QQ：598969553              _19"/>
          <p:cNvSpPr/>
          <p:nvPr/>
        </p:nvSpPr>
        <p:spPr>
          <a:xfrm>
            <a:off x="2714626" y="2635356"/>
            <a:ext cx="1704974" cy="290785"/>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公共选修课教学秘书</a:t>
            </a:r>
            <a:endParaRPr lang="en-US" altLang="zh-CN" sz="1000" dirty="0">
              <a:solidFill>
                <a:schemeClr val="tx1">
                  <a:lumMod val="75000"/>
                  <a:lumOff val="25000"/>
                </a:schemeClr>
              </a:solidFill>
            </a:endParaRPr>
          </a:p>
        </p:txBody>
      </p:sp>
      <p:sp>
        <p:nvSpPr>
          <p:cNvPr id="51" name="原创设计师QQ：598969553              _19"/>
          <p:cNvSpPr/>
          <p:nvPr/>
        </p:nvSpPr>
        <p:spPr>
          <a:xfrm>
            <a:off x="4883768" y="1435205"/>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录入</a:t>
            </a:r>
            <a:endParaRPr lang="en-US" altLang="zh-CN" sz="1000" dirty="0">
              <a:solidFill>
                <a:schemeClr val="tx1">
                  <a:lumMod val="75000"/>
                  <a:lumOff val="25000"/>
                </a:schemeClr>
              </a:solidFill>
            </a:endParaRPr>
          </a:p>
        </p:txBody>
      </p:sp>
      <p:sp>
        <p:nvSpPr>
          <p:cNvPr id="52" name="椭圆 51"/>
          <p:cNvSpPr/>
          <p:nvPr/>
        </p:nvSpPr>
        <p:spPr>
          <a:xfrm>
            <a:off x="4505325" y="1466851"/>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53" name="直接连接符 52"/>
          <p:cNvCxnSpPr/>
          <p:nvPr/>
        </p:nvCxnSpPr>
        <p:spPr>
          <a:xfrm flipV="1">
            <a:off x="4438649" y="1657351"/>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16200000" flipH="1">
            <a:off x="4499550" y="1653076"/>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2700000" flipV="1">
            <a:off x="4568766" y="1809667"/>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2700000" flipV="1">
            <a:off x="4435412" y="1809834"/>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60" name="原创设计师QQ：598969553              _12"/>
          <p:cNvCxnSpPr/>
          <p:nvPr/>
        </p:nvCxnSpPr>
        <p:spPr>
          <a:xfrm flipV="1">
            <a:off x="4800600" y="1676399"/>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70" name="原创设计师QQ：598969553              _12"/>
          <p:cNvCxnSpPr/>
          <p:nvPr/>
        </p:nvCxnSpPr>
        <p:spPr>
          <a:xfrm rot="16200000" flipH="1">
            <a:off x="5782242" y="2219892"/>
            <a:ext cx="627516"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74" name="原创设计师QQ：598969553              _12"/>
          <p:cNvCxnSpPr>
            <a:stCxn id="103" idx="1"/>
            <a:endCxn id="108" idx="3"/>
          </p:cNvCxnSpPr>
          <p:nvPr/>
        </p:nvCxnSpPr>
        <p:spPr>
          <a:xfrm rot="5400000">
            <a:off x="5925117" y="4420167"/>
            <a:ext cx="589416"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5" name="菱形 74"/>
          <p:cNvSpPr/>
          <p:nvPr/>
        </p:nvSpPr>
        <p:spPr>
          <a:xfrm>
            <a:off x="5524502" y="2533650"/>
            <a:ext cx="1362074" cy="590550"/>
          </a:xfrm>
          <a:prstGeom prst="diamond">
            <a:avLst/>
          </a:prstGeom>
          <a:solidFill>
            <a:schemeClr val="accent2"/>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sp>
        <p:nvSpPr>
          <p:cNvPr id="76" name="原创设计师QQ：598969553              _19"/>
          <p:cNvSpPr/>
          <p:nvPr/>
        </p:nvSpPr>
        <p:spPr>
          <a:xfrm>
            <a:off x="5893419" y="2625830"/>
            <a:ext cx="612157" cy="372410"/>
          </a:xfrm>
          <a:prstGeom prst="rect">
            <a:avLst/>
          </a:prstGeom>
        </p:spPr>
        <p:txBody>
          <a:bodyPr wrap="square">
            <a:spAutoFit/>
          </a:bodyPr>
          <a:lstStyle/>
          <a:p>
            <a:pPr algn="ctr">
              <a:lnSpc>
                <a:spcPct val="130000"/>
              </a:lnSpc>
            </a:pPr>
            <a:r>
              <a:rPr lang="zh-CN" altLang="en-US" sz="1400" dirty="0">
                <a:solidFill>
                  <a:schemeClr val="bg1"/>
                </a:solidFill>
              </a:rPr>
              <a:t>审核</a:t>
            </a:r>
            <a:endParaRPr lang="en-US" altLang="zh-CN" sz="1400" dirty="0">
              <a:solidFill>
                <a:schemeClr val="bg1"/>
              </a:solidFill>
            </a:endParaRPr>
          </a:p>
        </p:txBody>
      </p:sp>
      <p:sp>
        <p:nvSpPr>
          <p:cNvPr id="77" name="原创设计师QQ：598969553              _19"/>
          <p:cNvSpPr/>
          <p:nvPr/>
        </p:nvSpPr>
        <p:spPr>
          <a:xfrm>
            <a:off x="6905625" y="1539980"/>
            <a:ext cx="1066800" cy="290785"/>
          </a:xfrm>
          <a:prstGeom prst="rect">
            <a:avLst/>
          </a:prstGeom>
          <a:noFill/>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确定上课课程</a:t>
            </a:r>
            <a:endParaRPr lang="en-US" altLang="zh-CN" sz="1000" dirty="0">
              <a:solidFill>
                <a:schemeClr val="tx1">
                  <a:lumMod val="75000"/>
                  <a:lumOff val="25000"/>
                </a:schemeClr>
              </a:solidFill>
            </a:endParaRPr>
          </a:p>
        </p:txBody>
      </p:sp>
      <p:sp>
        <p:nvSpPr>
          <p:cNvPr id="80" name="原创设计师QQ：598969553              _19"/>
          <p:cNvSpPr/>
          <p:nvPr/>
        </p:nvSpPr>
        <p:spPr>
          <a:xfrm>
            <a:off x="6934200" y="3740255"/>
            <a:ext cx="1609725" cy="290785"/>
          </a:xfrm>
          <a:prstGeom prst="rect">
            <a:avLst/>
          </a:prstGeom>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确定授课教师，教学班</a:t>
            </a:r>
            <a:endParaRPr lang="en-US" altLang="zh-CN" sz="1000" dirty="0">
              <a:solidFill>
                <a:schemeClr val="tx1">
                  <a:lumMod val="75000"/>
                  <a:lumOff val="25000"/>
                </a:schemeClr>
              </a:solidFill>
            </a:endParaRPr>
          </a:p>
        </p:txBody>
      </p:sp>
      <p:sp>
        <p:nvSpPr>
          <p:cNvPr id="81" name="原创设计师QQ：598969553              _19"/>
          <p:cNvSpPr/>
          <p:nvPr/>
        </p:nvSpPr>
        <p:spPr>
          <a:xfrm>
            <a:off x="6924675" y="4797530"/>
            <a:ext cx="1476376" cy="312393"/>
          </a:xfrm>
          <a:prstGeom prst="rect">
            <a:avLst/>
          </a:prstGeom>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确定上课时间、地点</a:t>
            </a:r>
            <a:endParaRPr lang="en-US" altLang="zh-CN" sz="1000" dirty="0">
              <a:solidFill>
                <a:schemeClr val="tx1">
                  <a:lumMod val="75000"/>
                  <a:lumOff val="25000"/>
                </a:schemeClr>
              </a:solidFill>
            </a:endParaRPr>
          </a:p>
        </p:txBody>
      </p:sp>
      <p:cxnSp>
        <p:nvCxnSpPr>
          <p:cNvPr id="82" name="原创设计师QQ：598969553              _12"/>
          <p:cNvCxnSpPr>
            <a:stCxn id="75" idx="2"/>
          </p:cNvCxnSpPr>
          <p:nvPr/>
        </p:nvCxnSpPr>
        <p:spPr>
          <a:xfrm rot="16200000" flipH="1">
            <a:off x="5924552" y="3405187"/>
            <a:ext cx="561975"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83" name="椭圆 82"/>
          <p:cNvSpPr/>
          <p:nvPr/>
        </p:nvSpPr>
        <p:spPr>
          <a:xfrm>
            <a:off x="4514849" y="4705352"/>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84" name="直接连接符 83"/>
          <p:cNvCxnSpPr/>
          <p:nvPr/>
        </p:nvCxnSpPr>
        <p:spPr>
          <a:xfrm flipV="1">
            <a:off x="4448173" y="4895852"/>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rot="16200000" flipH="1">
            <a:off x="4509074" y="4891577"/>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rot="2700000" flipV="1">
            <a:off x="4578290" y="5048168"/>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rot="-2700000" flipV="1">
            <a:off x="4444936" y="5048335"/>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89" name="原创设计师QQ：598969553              _12"/>
          <p:cNvCxnSpPr/>
          <p:nvPr/>
        </p:nvCxnSpPr>
        <p:spPr>
          <a:xfrm flipV="1">
            <a:off x="4772025" y="4910138"/>
            <a:ext cx="752474" cy="4761"/>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90" name="原创设计师QQ：598969553              _19"/>
          <p:cNvSpPr/>
          <p:nvPr/>
        </p:nvSpPr>
        <p:spPr>
          <a:xfrm>
            <a:off x="4893293" y="4654655"/>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排课</a:t>
            </a:r>
            <a:endParaRPr lang="en-US" altLang="zh-CN" sz="1000" dirty="0">
              <a:solidFill>
                <a:schemeClr val="tx1">
                  <a:lumMod val="75000"/>
                  <a:lumOff val="25000"/>
                </a:schemeClr>
              </a:solidFill>
            </a:endParaRPr>
          </a:p>
        </p:txBody>
      </p:sp>
      <p:sp>
        <p:nvSpPr>
          <p:cNvPr id="91" name="椭圆 90"/>
          <p:cNvSpPr/>
          <p:nvPr/>
        </p:nvSpPr>
        <p:spPr>
          <a:xfrm>
            <a:off x="4505324" y="3686177"/>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92" name="直接连接符 91"/>
          <p:cNvCxnSpPr/>
          <p:nvPr/>
        </p:nvCxnSpPr>
        <p:spPr>
          <a:xfrm flipV="1">
            <a:off x="4438648" y="3876677"/>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rot="16200000" flipH="1">
            <a:off x="4499549" y="3872402"/>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rot="2700000" flipV="1">
            <a:off x="4568765" y="4028993"/>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rot="-2700000" flipV="1">
            <a:off x="4435411" y="4029160"/>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99" name="原创设计师QQ：598969553              _12"/>
          <p:cNvCxnSpPr/>
          <p:nvPr/>
        </p:nvCxnSpPr>
        <p:spPr>
          <a:xfrm flipV="1">
            <a:off x="4819650" y="3895724"/>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0" name="原创设计师QQ：598969553              _19"/>
          <p:cNvSpPr/>
          <p:nvPr/>
        </p:nvSpPr>
        <p:spPr>
          <a:xfrm>
            <a:off x="4883768" y="3635480"/>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发布</a:t>
            </a:r>
            <a:endParaRPr lang="en-US" altLang="zh-CN" sz="1000" dirty="0">
              <a:solidFill>
                <a:schemeClr val="tx1">
                  <a:lumMod val="75000"/>
                  <a:lumOff val="25000"/>
                </a:schemeClr>
              </a:solidFill>
            </a:endParaRPr>
          </a:p>
        </p:txBody>
      </p:sp>
      <p:sp>
        <p:nvSpPr>
          <p:cNvPr id="101" name="同侧圆角矩形 100"/>
          <p:cNvSpPr/>
          <p:nvPr/>
        </p:nvSpPr>
        <p:spPr>
          <a:xfrm>
            <a:off x="5524500" y="1466850"/>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02" name="原创设计师QQ：598969553              _19"/>
          <p:cNvSpPr/>
          <p:nvPr/>
        </p:nvSpPr>
        <p:spPr>
          <a:xfrm>
            <a:off x="5741017" y="1492355"/>
            <a:ext cx="916957" cy="372410"/>
          </a:xfrm>
          <a:prstGeom prst="rect">
            <a:avLst/>
          </a:prstGeom>
        </p:spPr>
        <p:txBody>
          <a:bodyPr wrap="square">
            <a:spAutoFit/>
          </a:bodyPr>
          <a:lstStyle/>
          <a:p>
            <a:pPr>
              <a:lnSpc>
                <a:spcPct val="130000"/>
              </a:lnSpc>
            </a:pPr>
            <a:r>
              <a:rPr lang="zh-CN" altLang="en-US" sz="1400" dirty="0">
                <a:solidFill>
                  <a:schemeClr val="bg1"/>
                </a:solidFill>
              </a:rPr>
              <a:t>培养计划</a:t>
            </a:r>
            <a:endParaRPr lang="en-US" altLang="zh-CN" sz="1400" dirty="0">
              <a:solidFill>
                <a:schemeClr val="bg1"/>
              </a:solidFill>
            </a:endParaRPr>
          </a:p>
        </p:txBody>
      </p:sp>
      <p:sp>
        <p:nvSpPr>
          <p:cNvPr id="103" name="同侧圆角矩形 102"/>
          <p:cNvSpPr/>
          <p:nvPr/>
        </p:nvSpPr>
        <p:spPr>
          <a:xfrm>
            <a:off x="5543550" y="3686175"/>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08" name="同侧圆角矩形 107"/>
          <p:cNvSpPr/>
          <p:nvPr/>
        </p:nvSpPr>
        <p:spPr>
          <a:xfrm>
            <a:off x="5534025" y="4714875"/>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09" name="原创设计师QQ：598969553              _19"/>
          <p:cNvSpPr/>
          <p:nvPr/>
        </p:nvSpPr>
        <p:spPr>
          <a:xfrm>
            <a:off x="5731493" y="3692630"/>
            <a:ext cx="955058" cy="372410"/>
          </a:xfrm>
          <a:prstGeom prst="rect">
            <a:avLst/>
          </a:prstGeom>
        </p:spPr>
        <p:txBody>
          <a:bodyPr wrap="square">
            <a:spAutoFit/>
          </a:bodyPr>
          <a:lstStyle/>
          <a:p>
            <a:pPr algn="ctr">
              <a:lnSpc>
                <a:spcPct val="130000"/>
              </a:lnSpc>
            </a:pPr>
            <a:r>
              <a:rPr lang="zh-CN" altLang="en-US" sz="1400" dirty="0">
                <a:solidFill>
                  <a:schemeClr val="bg1"/>
                </a:solidFill>
              </a:rPr>
              <a:t>任务书</a:t>
            </a:r>
            <a:endParaRPr lang="en-US" altLang="zh-CN" sz="1400" dirty="0">
              <a:solidFill>
                <a:schemeClr val="bg1"/>
              </a:solidFill>
            </a:endParaRPr>
          </a:p>
        </p:txBody>
      </p:sp>
      <p:sp>
        <p:nvSpPr>
          <p:cNvPr id="110" name="原创设计师QQ：598969553              _19"/>
          <p:cNvSpPr/>
          <p:nvPr/>
        </p:nvSpPr>
        <p:spPr>
          <a:xfrm>
            <a:off x="5712443" y="4749905"/>
            <a:ext cx="955058" cy="372410"/>
          </a:xfrm>
          <a:prstGeom prst="rect">
            <a:avLst/>
          </a:prstGeom>
        </p:spPr>
        <p:txBody>
          <a:bodyPr wrap="square">
            <a:spAutoFit/>
          </a:bodyPr>
          <a:lstStyle/>
          <a:p>
            <a:pPr algn="ctr">
              <a:lnSpc>
                <a:spcPct val="130000"/>
              </a:lnSpc>
            </a:pPr>
            <a:r>
              <a:rPr lang="zh-CN" altLang="en-US" sz="1400" dirty="0">
                <a:solidFill>
                  <a:schemeClr val="bg1"/>
                </a:solidFill>
              </a:rPr>
              <a:t>课表</a:t>
            </a:r>
            <a:endParaRPr lang="en-US" altLang="zh-CN" sz="1400" dirty="0">
              <a:solidFill>
                <a:schemeClr val="bg1"/>
              </a:solidFill>
            </a:endParaRPr>
          </a:p>
        </p:txBody>
      </p:sp>
      <p:sp>
        <p:nvSpPr>
          <p:cNvPr id="111" name="椭圆 110"/>
          <p:cNvSpPr/>
          <p:nvPr/>
        </p:nvSpPr>
        <p:spPr>
          <a:xfrm>
            <a:off x="4505325" y="2619377"/>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12" name="直接连接符 111"/>
          <p:cNvCxnSpPr/>
          <p:nvPr/>
        </p:nvCxnSpPr>
        <p:spPr>
          <a:xfrm flipV="1">
            <a:off x="4438649" y="2809877"/>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rot="16200000" flipH="1">
            <a:off x="4499550" y="2805602"/>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rot="2700000" flipV="1">
            <a:off x="4568766" y="2962193"/>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rot="-2700000" flipV="1">
            <a:off x="4435412" y="2962360"/>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35" name="原创设计师QQ：598969553              _12"/>
          <p:cNvCxnSpPr/>
          <p:nvPr/>
        </p:nvCxnSpPr>
        <p:spPr>
          <a:xfrm flipV="1">
            <a:off x="4819651" y="2828924"/>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44" name="原创设计师QQ：598969553              _19"/>
          <p:cNvSpPr/>
          <p:nvPr/>
        </p:nvSpPr>
        <p:spPr>
          <a:xfrm>
            <a:off x="6188693" y="3140180"/>
            <a:ext cx="250207" cy="53245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通过</a:t>
            </a:r>
            <a:endParaRPr lang="en-US" altLang="zh-CN" sz="1000" dirty="0">
              <a:solidFill>
                <a:schemeClr val="tx1">
                  <a:lumMod val="75000"/>
                  <a:lumOff val="25000"/>
                </a:schemeClr>
              </a:solidFill>
            </a:endParaRPr>
          </a:p>
        </p:txBody>
      </p:sp>
      <p:cxnSp>
        <p:nvCxnSpPr>
          <p:cNvPr id="145" name="原创设计师QQ：598969553              _12"/>
          <p:cNvCxnSpPr/>
          <p:nvPr/>
        </p:nvCxnSpPr>
        <p:spPr>
          <a:xfrm rot="16200000" flipH="1">
            <a:off x="6010277" y="2200275"/>
            <a:ext cx="628646" cy="1"/>
          </a:xfrm>
          <a:prstGeom prst="line">
            <a:avLst/>
          </a:prstGeom>
          <a:ln w="12700">
            <a:solidFill>
              <a:schemeClr val="tx1">
                <a:lumMod val="65000"/>
                <a:lumOff val="35000"/>
              </a:schemeClr>
            </a:solidFill>
            <a:prstDash val="sysDot"/>
            <a:headEnd type="arrow"/>
            <a:tailEnd type="none"/>
          </a:ln>
        </p:spPr>
        <p:style>
          <a:lnRef idx="1">
            <a:schemeClr val="accent1"/>
          </a:lnRef>
          <a:fillRef idx="0">
            <a:schemeClr val="accent1"/>
          </a:fillRef>
          <a:effectRef idx="0">
            <a:schemeClr val="accent1"/>
          </a:effectRef>
          <a:fontRef idx="minor">
            <a:schemeClr val="tx1"/>
          </a:fontRef>
        </p:style>
      </p:cxnSp>
      <p:sp>
        <p:nvSpPr>
          <p:cNvPr id="146" name="原创设计师QQ：598969553              _19"/>
          <p:cNvSpPr/>
          <p:nvPr/>
        </p:nvSpPr>
        <p:spPr>
          <a:xfrm>
            <a:off x="6283943" y="1847850"/>
            <a:ext cx="307357" cy="752514"/>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不通过</a:t>
            </a:r>
            <a:endParaRPr lang="en-US" altLang="zh-CN" sz="1100" dirty="0">
              <a:solidFill>
                <a:schemeClr val="tx1">
                  <a:lumMod val="75000"/>
                  <a:lumOff val="25000"/>
                </a:schemeClr>
              </a:solidFill>
            </a:endParaRPr>
          </a:p>
        </p:txBody>
      </p:sp>
    </p:spTree>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266824" y="561974"/>
            <a:ext cx="9468000"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grpSp>
        <p:nvGrpSpPr>
          <p:cNvPr id="2" name="组合 72"/>
          <p:cNvGrpSpPr/>
          <p:nvPr/>
        </p:nvGrpSpPr>
        <p:grpSpPr>
          <a:xfrm>
            <a:off x="1567193" y="881045"/>
            <a:ext cx="1985635" cy="523202"/>
            <a:chOff x="3807088" y="2469742"/>
            <a:chExt cx="1154977" cy="421462"/>
          </a:xfrm>
        </p:grpSpPr>
        <p:sp>
          <p:nvSpPr>
            <p:cNvPr id="77" name="燕尾形 59"/>
            <p:cNvSpPr/>
            <p:nvPr/>
          </p:nvSpPr>
          <p:spPr>
            <a:xfrm>
              <a:off x="3807088" y="2534952"/>
              <a:ext cx="1154977" cy="347565"/>
            </a:xfrm>
            <a:prstGeom prst="chevron">
              <a:avLst/>
            </a:prstGeom>
            <a:solidFill>
              <a:srgbClr val="1F8984"/>
            </a:solidFill>
            <a:ln w="12700" cap="flat" cmpd="sng" algn="ctr">
              <a:noFill/>
              <a:prstDash val="solid"/>
              <a:miter lim="800000"/>
            </a:ln>
            <a:effectLst/>
          </p:spPr>
          <p:txBody>
            <a:bodyPr lIns="91392" tIns="45711" rIns="91392" bIns="45711" rtlCol="0" anchor="ctr"/>
            <a:lstStyle/>
            <a:p>
              <a:pPr algn="ctr" defTabSz="913765" fontAlgn="base">
                <a:spcBef>
                  <a:spcPct val="0"/>
                </a:spcBef>
                <a:spcAft>
                  <a:spcPct val="0"/>
                </a:spcAft>
                <a:defRPr/>
              </a:pPr>
              <a:endParaRPr lang="zh-CN" altLang="en-US" sz="2400" kern="0">
                <a:solidFill>
                  <a:prstClr val="black"/>
                </a:solidFill>
                <a:latin typeface="Calibri" panose="020F0502020204030204"/>
                <a:ea typeface="微软雅黑" panose="020B0503020204020204" pitchFamily="34" charset="-122"/>
              </a:endParaRPr>
            </a:p>
          </p:txBody>
        </p:sp>
        <p:sp>
          <p:nvSpPr>
            <p:cNvPr id="78" name="矩形 77"/>
            <p:cNvSpPr/>
            <p:nvPr/>
          </p:nvSpPr>
          <p:spPr>
            <a:xfrm>
              <a:off x="3927912" y="2469742"/>
              <a:ext cx="960246" cy="421462"/>
            </a:xfrm>
            <a:prstGeom prst="rect">
              <a:avLst/>
            </a:prstGeom>
          </p:spPr>
          <p:txBody>
            <a:bodyPr wrap="square" lIns="91392" tIns="45711" rIns="91392" bIns="45711">
              <a:spAutoFit/>
            </a:bodyPr>
            <a:lstStyle/>
            <a:p>
              <a:pPr defTabSz="913765" fontAlgn="base">
                <a:spcBef>
                  <a:spcPct val="0"/>
                </a:spcBef>
                <a:spcAft>
                  <a:spcPct val="0"/>
                </a:spcAft>
                <a:defRPr/>
              </a:pPr>
              <a:r>
                <a:rPr lang="zh-CN" altLang="en-US" sz="2800" kern="0" dirty="0">
                  <a:solidFill>
                    <a:prstClr val="white"/>
                  </a:solidFill>
                  <a:ea typeface="微软雅黑" panose="020B0503020204020204" pitchFamily="34" charset="-122"/>
                </a:rPr>
                <a:t>  </a:t>
              </a:r>
              <a:r>
                <a:rPr lang="zh-CN" altLang="en-US" sz="2100" kern="0" dirty="0">
                  <a:solidFill>
                    <a:prstClr val="white"/>
                  </a:solidFill>
                  <a:ea typeface="微软雅黑" panose="020B0503020204020204" pitchFamily="34" charset="-122"/>
                </a:rPr>
                <a:t>文字</a:t>
              </a:r>
              <a:r>
                <a:rPr lang="zh-CN" altLang="en-US" sz="2100" kern="0" dirty="0">
                  <a:solidFill>
                    <a:prstClr val="white"/>
                  </a:solidFill>
                  <a:latin typeface="微软雅黑" panose="020B0503020204020204" pitchFamily="34" charset="-122"/>
                  <a:ea typeface="微软雅黑" panose="020B0503020204020204" pitchFamily="34" charset="-122"/>
                </a:rPr>
                <a:t>说明</a:t>
              </a:r>
            </a:p>
          </p:txBody>
        </p:sp>
      </p:grpSp>
      <p:sp>
        <p:nvSpPr>
          <p:cNvPr id="36" name="矩形 35"/>
          <p:cNvSpPr/>
          <p:nvPr/>
        </p:nvSpPr>
        <p:spPr>
          <a:xfrm>
            <a:off x="1819240" y="1509699"/>
            <a:ext cx="8343936" cy="2092881"/>
          </a:xfrm>
          <a:prstGeom prst="rect">
            <a:avLst/>
          </a:prstGeom>
        </p:spPr>
        <p:txBody>
          <a:bodyPr wrap="square">
            <a:spAutoFit/>
          </a:bodyPr>
          <a:lstStyle/>
          <a:p>
            <a:pPr>
              <a:lnSpc>
                <a:spcPts val="2600"/>
              </a:lnSpc>
            </a:pPr>
            <a:r>
              <a:rPr lang="en-US" sz="1200" dirty="0">
                <a:latin typeface="+mn-ea"/>
              </a:rPr>
              <a:t>       </a:t>
            </a:r>
            <a:r>
              <a:rPr lang="en-US" sz="1200" dirty="0"/>
              <a:t>4.1</a:t>
            </a:r>
            <a:r>
              <a:rPr lang="zh-CN" altLang="en-US" sz="1200" dirty="0"/>
              <a:t>、选修课管理</a:t>
            </a:r>
            <a:r>
              <a:rPr lang="en-US" sz="1200" dirty="0"/>
              <a:t>-</a:t>
            </a:r>
            <a:r>
              <a:rPr lang="zh-CN" altLang="en-US" sz="1200" dirty="0"/>
              <a:t>选修课培养计划：</a:t>
            </a:r>
            <a:r>
              <a:rPr lang="zh-CN" altLang="en-US" sz="1200" dirty="0">
                <a:solidFill>
                  <a:srgbClr val="0070C0"/>
                </a:solidFill>
              </a:rPr>
              <a:t>公共选修课教学秘书</a:t>
            </a:r>
            <a:r>
              <a:rPr lang="zh-CN" altLang="en-US" sz="1200" dirty="0"/>
              <a:t>录入公共选修课培养计划（选择课程名称，类型，选课归属，开课部门），可以删除自己录入的公共选修课；</a:t>
            </a:r>
          </a:p>
          <a:p>
            <a:pPr>
              <a:lnSpc>
                <a:spcPts val="2600"/>
              </a:lnSpc>
            </a:pPr>
            <a:r>
              <a:rPr lang="en-US" sz="1200" dirty="0"/>
              <a:t>        4.2</a:t>
            </a:r>
            <a:r>
              <a:rPr lang="zh-CN" altLang="en-US" sz="1200" dirty="0"/>
              <a:t>、选修课管理</a:t>
            </a:r>
            <a:r>
              <a:rPr lang="en-US" sz="1200" dirty="0"/>
              <a:t>-</a:t>
            </a:r>
            <a:r>
              <a:rPr lang="zh-CN" altLang="en-US" sz="1200" dirty="0"/>
              <a:t>发布选修课任务书：</a:t>
            </a:r>
            <a:r>
              <a:rPr lang="zh-CN" altLang="en-US" sz="1200" dirty="0">
                <a:solidFill>
                  <a:srgbClr val="0070C0"/>
                </a:solidFill>
              </a:rPr>
              <a:t>公共选修课教学秘书</a:t>
            </a:r>
            <a:r>
              <a:rPr lang="zh-CN" altLang="en-US" sz="1200" dirty="0"/>
              <a:t>填写相关数据（排课部门，班级名称，班级容量，周学时，考核，教师），发布任务书；</a:t>
            </a:r>
          </a:p>
          <a:p>
            <a:pPr>
              <a:lnSpc>
                <a:spcPts val="2600"/>
              </a:lnSpc>
            </a:pPr>
            <a:r>
              <a:rPr lang="en-US" sz="1200" dirty="0"/>
              <a:t>        4.3</a:t>
            </a:r>
            <a:r>
              <a:rPr lang="zh-CN" altLang="en-US" sz="1200" dirty="0"/>
              <a:t>、选修课管理</a:t>
            </a:r>
            <a:r>
              <a:rPr lang="en-US" sz="1200" dirty="0"/>
              <a:t>-</a:t>
            </a:r>
            <a:r>
              <a:rPr lang="zh-CN" altLang="en-US" sz="1200" dirty="0"/>
              <a:t>选择修课审核：</a:t>
            </a:r>
            <a:r>
              <a:rPr lang="zh-CN" altLang="en-US" sz="1200" dirty="0">
                <a:solidFill>
                  <a:srgbClr val="0070C0"/>
                </a:solidFill>
              </a:rPr>
              <a:t>公共选修课教学秘书</a:t>
            </a:r>
            <a:r>
              <a:rPr lang="zh-CN" altLang="en-US" sz="1200" dirty="0"/>
              <a:t>对计划进进行审核；</a:t>
            </a:r>
            <a:r>
              <a:rPr lang="en-US" sz="1200" dirty="0"/>
              <a:t>	</a:t>
            </a:r>
            <a:endParaRPr lang="zh-CN" altLang="en-US" sz="1200" dirty="0"/>
          </a:p>
          <a:p>
            <a:pPr>
              <a:lnSpc>
                <a:spcPts val="2600"/>
              </a:lnSpc>
            </a:pPr>
            <a:r>
              <a:rPr lang="en-US" sz="1200" dirty="0"/>
              <a:t>        4.4</a:t>
            </a:r>
            <a:r>
              <a:rPr lang="zh-CN" altLang="en-US" sz="1200" dirty="0"/>
              <a:t>、选修课管理</a:t>
            </a:r>
            <a:r>
              <a:rPr lang="en-US" sz="1200" dirty="0"/>
              <a:t>-</a:t>
            </a:r>
            <a:r>
              <a:rPr lang="zh-CN" altLang="en-US" sz="1200" dirty="0"/>
              <a:t>选修课排课：</a:t>
            </a:r>
            <a:r>
              <a:rPr lang="zh-CN" altLang="en-US" sz="1200" dirty="0">
                <a:solidFill>
                  <a:srgbClr val="0070C0"/>
                </a:solidFill>
              </a:rPr>
              <a:t>公共选修课教学秘书</a:t>
            </a:r>
            <a:r>
              <a:rPr lang="zh-CN" altLang="en-US" sz="1200" dirty="0"/>
              <a:t>通过（开课部门</a:t>
            </a:r>
            <a:r>
              <a:rPr lang="en-US" sz="1200" dirty="0"/>
              <a:t>/</a:t>
            </a:r>
            <a:r>
              <a:rPr lang="zh-CN" altLang="en-US" sz="1200" dirty="0"/>
              <a:t>排课部门）筛选对应的公共选修课。</a:t>
            </a:r>
            <a:endParaRPr lang="zh-CN" altLang="en-US" sz="1200" dirty="0">
              <a:latin typeface="+mn-ea"/>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pic>
        <p:nvPicPr>
          <p:cNvPr id="10"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12" name="矩形 11"/>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原创设计师QQ598969553           _6"/>
          <p:cNvSpPr/>
          <p:nvPr/>
        </p:nvSpPr>
        <p:spPr>
          <a:xfrm flipH="1">
            <a:off x="4706193" y="2350926"/>
            <a:ext cx="1351706" cy="632674"/>
          </a:xfrm>
          <a:prstGeom prst="rect">
            <a:avLst/>
          </a:prstGeom>
        </p:spPr>
        <p:txBody>
          <a:bodyPr wrap="square">
            <a:spAutoFit/>
          </a:bodyPr>
          <a:lstStyle/>
          <a:p>
            <a:pPr>
              <a:lnSpc>
                <a:spcPct val="120000"/>
              </a:lnSpc>
            </a:pPr>
            <a:r>
              <a:rPr lang="zh-CN" altLang="en-US" sz="3200" dirty="0">
                <a:solidFill>
                  <a:srgbClr val="0B6863"/>
                </a:solidFill>
              </a:rPr>
              <a:t>选课</a:t>
            </a:r>
            <a:endParaRPr lang="en-US" altLang="zh-CN" sz="3200" dirty="0">
              <a:solidFill>
                <a:srgbClr val="0B6863"/>
              </a:solidFill>
            </a:endParaRPr>
          </a:p>
        </p:txBody>
      </p:sp>
      <p:sp>
        <p:nvSpPr>
          <p:cNvPr id="14" name="原创设计师QQ598969553           _7"/>
          <p:cNvSpPr/>
          <p:nvPr/>
        </p:nvSpPr>
        <p:spPr>
          <a:xfrm flipH="1">
            <a:off x="4282514" y="3532151"/>
            <a:ext cx="3783503" cy="787523"/>
          </a:xfrm>
          <a:prstGeom prst="rect">
            <a:avLst/>
          </a:prstGeom>
        </p:spPr>
        <p:txBody>
          <a:bodyPr wrap="square">
            <a:spAutoFit/>
          </a:bodyPr>
          <a:lstStyle/>
          <a:p>
            <a:pPr>
              <a:lnSpc>
                <a:spcPct val="150000"/>
              </a:lnSpc>
              <a:spcAft>
                <a:spcPts val="600"/>
              </a:spcAft>
            </a:pPr>
            <a:r>
              <a:rPr lang="en-US" altLang="zh-CN" sz="1200" dirty="0">
                <a:solidFill>
                  <a:schemeClr val="tx1">
                    <a:lumMod val="65000"/>
                    <a:lumOff val="35000"/>
                  </a:schemeClr>
                </a:solidFill>
                <a:latin typeface="+mn-ea"/>
              </a:rPr>
              <a:t>        </a:t>
            </a:r>
            <a:r>
              <a:rPr lang="zh-CN" altLang="en-US" sz="1600" dirty="0">
                <a:solidFill>
                  <a:schemeClr val="tx1">
                    <a:lumMod val="95000"/>
                    <a:lumOff val="5000"/>
                  </a:schemeClr>
                </a:solidFill>
                <a:latin typeface="+mn-ea"/>
              </a:rPr>
              <a:t>在本教务系统中，学生选课操作简单，页面简洁。</a:t>
            </a:r>
            <a:endParaRPr lang="en-US" altLang="zh-CN" sz="1600" dirty="0">
              <a:solidFill>
                <a:schemeClr val="tx1">
                  <a:lumMod val="95000"/>
                  <a:lumOff val="5000"/>
                </a:schemeClr>
              </a:solidFill>
              <a:latin typeface="+mn-ea"/>
            </a:endParaRPr>
          </a:p>
        </p:txBody>
      </p:sp>
      <p:cxnSp>
        <p:nvCxnSpPr>
          <p:cNvPr id="15" name="原创设计师QQ598969553           _8"/>
          <p:cNvCxnSpPr/>
          <p:nvPr/>
        </p:nvCxnSpPr>
        <p:spPr>
          <a:xfrm rot="10800000" flipV="1">
            <a:off x="3963100" y="3143249"/>
            <a:ext cx="1675701" cy="12485"/>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原创设计师QQ598969553           _6"/>
          <p:cNvSpPr/>
          <p:nvPr/>
        </p:nvSpPr>
        <p:spPr>
          <a:xfrm flipH="1">
            <a:off x="3819262" y="2298325"/>
            <a:ext cx="752130" cy="765018"/>
          </a:xfrm>
          <a:prstGeom prst="rect">
            <a:avLst/>
          </a:prstGeom>
        </p:spPr>
        <p:txBody>
          <a:bodyPr wrap="none">
            <a:spAutoFit/>
          </a:bodyPr>
          <a:lstStyle/>
          <a:p>
            <a:pPr algn="ctr">
              <a:lnSpc>
                <a:spcPct val="120000"/>
              </a:lnSpc>
            </a:pPr>
            <a:r>
              <a:rPr lang="en-US" altLang="zh-CN" sz="4000" dirty="0">
                <a:solidFill>
                  <a:schemeClr val="accent1"/>
                </a:solidFill>
                <a:latin typeface="华文细黑" panose="02010600040101010101" pitchFamily="2" charset="-122"/>
                <a:ea typeface="华文细黑" panose="02010600040101010101" pitchFamily="2" charset="-122"/>
              </a:rPr>
              <a:t>02</a:t>
            </a:r>
            <a:endParaRPr lang="zh-CN" altLang="en-US" sz="4000" dirty="0">
              <a:solidFill>
                <a:schemeClr val="accent1"/>
              </a:solidFill>
              <a:latin typeface="华文细黑" panose="02010600040101010101" pitchFamily="2" charset="-122"/>
              <a:ea typeface="华文细黑" panose="02010600040101010101" pitchFamily="2" charset="-122"/>
            </a:endParaRPr>
          </a:p>
        </p:txBody>
      </p:sp>
      <p:sp>
        <p:nvSpPr>
          <p:cNvPr id="18" name="圆角矩形 17"/>
          <p:cNvSpPr/>
          <p:nvPr/>
        </p:nvSpPr>
        <p:spPr>
          <a:xfrm>
            <a:off x="1285874" y="590549"/>
            <a:ext cx="9468000"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Tree>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828674" y="1028697"/>
            <a:ext cx="10563226"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 name="文本占位符 1"/>
          <p:cNvSpPr>
            <a:spLocks noGrp="1"/>
          </p:cNvSpPr>
          <p:nvPr>
            <p:ph type="body" sz="quarter" idx="13"/>
          </p:nvPr>
        </p:nvSpPr>
        <p:spPr>
          <a:xfrm>
            <a:off x="811579" y="337344"/>
            <a:ext cx="7886700" cy="558006"/>
          </a:xfrm>
        </p:spPr>
        <p:txBody>
          <a:bodyPr/>
          <a:lstStyle/>
          <a:p>
            <a:r>
              <a:rPr lang="zh-CN" altLang="en-US" sz="3600" dirty="0"/>
              <a:t>学生选课</a:t>
            </a:r>
            <a:endParaRPr lang="en-US" altLang="zh-CN" sz="3600" dirty="0"/>
          </a:p>
          <a:p>
            <a:endParaRPr lang="zh-CN" altLang="en-US" dirty="0"/>
          </a:p>
        </p:txBody>
      </p:sp>
      <p:sp>
        <p:nvSpPr>
          <p:cNvPr id="3" name="文本占位符 2"/>
          <p:cNvSpPr>
            <a:spLocks noGrp="1"/>
          </p:cNvSpPr>
          <p:nvPr>
            <p:ph type="body" sz="quarter" idx="14"/>
          </p:nvPr>
        </p:nvSpPr>
        <p:spPr>
          <a:xfrm>
            <a:off x="1411653" y="1226344"/>
            <a:ext cx="9246821" cy="304800"/>
          </a:xfrm>
        </p:spPr>
        <p:txBody>
          <a:bodyPr>
            <a:noAutofit/>
          </a:bodyPr>
          <a:lstStyle/>
          <a:p>
            <a:r>
              <a:rPr lang="en-US" altLang="zh-CN" sz="1400" dirty="0">
                <a:solidFill>
                  <a:schemeClr val="tx1">
                    <a:lumMod val="95000"/>
                    <a:lumOff val="5000"/>
                  </a:schemeClr>
                </a:solidFill>
              </a:rPr>
              <a:t>         </a:t>
            </a:r>
            <a:r>
              <a:rPr lang="zh-CN" altLang="en-US" sz="1400" dirty="0">
                <a:solidFill>
                  <a:schemeClr val="tx1">
                    <a:lumMod val="95000"/>
                    <a:lumOff val="5000"/>
                  </a:schemeClr>
                </a:solidFill>
              </a:rPr>
              <a:t>学生选课页面，包括选课和退课。在对应时间段开放，罗列出该学生对应的可选的选修课程（可展开详细信息），简单明了。</a:t>
            </a:r>
            <a:endParaRPr lang="en-US" altLang="zh-CN" sz="1400" dirty="0">
              <a:solidFill>
                <a:schemeClr val="tx1">
                  <a:lumMod val="95000"/>
                  <a:lumOff val="5000"/>
                </a:schemeClr>
              </a:solidFill>
            </a:endParaRPr>
          </a:p>
        </p:txBody>
      </p:sp>
      <p:pic>
        <p:nvPicPr>
          <p:cNvPr id="13"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pic>
        <p:nvPicPr>
          <p:cNvPr id="1029" name="Picture 5"/>
          <p:cNvPicPr>
            <a:picLocks noChangeAspect="1" noChangeArrowheads="1"/>
          </p:cNvPicPr>
          <p:nvPr/>
        </p:nvPicPr>
        <p:blipFill>
          <a:blip r:embed="rId4"/>
          <a:srcRect/>
          <a:stretch>
            <a:fillRect/>
          </a:stretch>
        </p:blipFill>
        <p:spPr bwMode="auto">
          <a:xfrm>
            <a:off x="1376363" y="1847850"/>
            <a:ext cx="9424987" cy="4324349"/>
          </a:xfrm>
          <a:prstGeom prst="rect">
            <a:avLst/>
          </a:prstGeom>
          <a:noFill/>
          <a:ln w="9525">
            <a:noFill/>
            <a:miter lim="800000"/>
            <a:headEnd/>
            <a:tailEnd/>
          </a:ln>
          <a:effectLst/>
        </p:spPr>
      </p:pic>
    </p:spTree>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pic>
        <p:nvPicPr>
          <p:cNvPr id="10"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12" name="矩形 11"/>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原创设计师QQ598969553           _6"/>
          <p:cNvSpPr/>
          <p:nvPr/>
        </p:nvSpPr>
        <p:spPr>
          <a:xfrm flipH="1">
            <a:off x="4706193" y="2350926"/>
            <a:ext cx="2694732" cy="632674"/>
          </a:xfrm>
          <a:prstGeom prst="rect">
            <a:avLst/>
          </a:prstGeom>
        </p:spPr>
        <p:txBody>
          <a:bodyPr wrap="square">
            <a:spAutoFit/>
          </a:bodyPr>
          <a:lstStyle/>
          <a:p>
            <a:pPr>
              <a:lnSpc>
                <a:spcPct val="120000"/>
              </a:lnSpc>
            </a:pPr>
            <a:r>
              <a:rPr lang="zh-CN" altLang="en-US" sz="3200" dirty="0">
                <a:solidFill>
                  <a:srgbClr val="0B6863"/>
                </a:solidFill>
              </a:rPr>
              <a:t>调停补申请</a:t>
            </a:r>
            <a:endParaRPr lang="en-US" altLang="zh-CN" sz="3200" dirty="0">
              <a:solidFill>
                <a:srgbClr val="0B6863"/>
              </a:solidFill>
            </a:endParaRPr>
          </a:p>
        </p:txBody>
      </p:sp>
      <p:sp>
        <p:nvSpPr>
          <p:cNvPr id="14" name="原创设计师QQ598969553           _7"/>
          <p:cNvSpPr/>
          <p:nvPr/>
        </p:nvSpPr>
        <p:spPr>
          <a:xfrm flipH="1">
            <a:off x="4282511" y="3532151"/>
            <a:ext cx="4709088" cy="830997"/>
          </a:xfrm>
          <a:prstGeom prst="rect">
            <a:avLst/>
          </a:prstGeom>
        </p:spPr>
        <p:txBody>
          <a:bodyPr wrap="square">
            <a:spAutoFit/>
          </a:bodyPr>
          <a:lstStyle/>
          <a:p>
            <a:pPr>
              <a:lnSpc>
                <a:spcPct val="150000"/>
              </a:lnSpc>
              <a:spcAft>
                <a:spcPts val="600"/>
              </a:spcAft>
            </a:pPr>
            <a:r>
              <a:rPr lang="en-US" altLang="zh-CN" sz="1200" dirty="0">
                <a:solidFill>
                  <a:schemeClr val="tx1">
                    <a:lumMod val="65000"/>
                    <a:lumOff val="35000"/>
                  </a:schemeClr>
                </a:solidFill>
                <a:latin typeface="+mn-ea"/>
              </a:rPr>
              <a:t>        </a:t>
            </a:r>
            <a:r>
              <a:rPr lang="zh-CN" altLang="en-US" sz="1600" dirty="0">
                <a:solidFill>
                  <a:schemeClr val="tx1">
                    <a:lumMod val="95000"/>
                    <a:lumOff val="5000"/>
                  </a:schemeClr>
                </a:solidFill>
                <a:latin typeface="+mn-ea"/>
              </a:rPr>
              <a:t>教务系统中，调停补申请和普通教师关系最为密切。</a:t>
            </a:r>
            <a:endParaRPr lang="en-US" altLang="zh-CN" sz="1600" dirty="0">
              <a:solidFill>
                <a:schemeClr val="tx1">
                  <a:lumMod val="95000"/>
                  <a:lumOff val="5000"/>
                </a:schemeClr>
              </a:solidFill>
              <a:latin typeface="+mn-ea"/>
            </a:endParaRPr>
          </a:p>
        </p:txBody>
      </p:sp>
      <p:cxnSp>
        <p:nvCxnSpPr>
          <p:cNvPr id="15" name="原创设计师QQ598969553           _8"/>
          <p:cNvCxnSpPr/>
          <p:nvPr/>
        </p:nvCxnSpPr>
        <p:spPr>
          <a:xfrm rot="10800000" flipV="1">
            <a:off x="3963101" y="3133724"/>
            <a:ext cx="2904424" cy="22009"/>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原创设计师QQ598969553           _6"/>
          <p:cNvSpPr/>
          <p:nvPr/>
        </p:nvSpPr>
        <p:spPr>
          <a:xfrm flipH="1">
            <a:off x="3819262" y="2298325"/>
            <a:ext cx="752130" cy="765018"/>
          </a:xfrm>
          <a:prstGeom prst="rect">
            <a:avLst/>
          </a:prstGeom>
        </p:spPr>
        <p:txBody>
          <a:bodyPr wrap="none">
            <a:spAutoFit/>
          </a:bodyPr>
          <a:lstStyle/>
          <a:p>
            <a:pPr algn="ctr">
              <a:lnSpc>
                <a:spcPct val="120000"/>
              </a:lnSpc>
            </a:pPr>
            <a:r>
              <a:rPr lang="en-US" altLang="zh-CN" sz="4000" dirty="0">
                <a:solidFill>
                  <a:schemeClr val="accent1"/>
                </a:solidFill>
                <a:latin typeface="华文细黑" panose="02010600040101010101" pitchFamily="2" charset="-122"/>
                <a:ea typeface="华文细黑" panose="02010600040101010101" pitchFamily="2" charset="-122"/>
              </a:rPr>
              <a:t>03</a:t>
            </a:r>
            <a:endParaRPr lang="zh-CN" altLang="en-US" sz="4000" dirty="0">
              <a:solidFill>
                <a:schemeClr val="accent1"/>
              </a:solidFill>
              <a:latin typeface="华文细黑" panose="02010600040101010101" pitchFamily="2" charset="-122"/>
              <a:ea typeface="华文细黑" panose="02010600040101010101" pitchFamily="2" charset="-122"/>
            </a:endParaRPr>
          </a:p>
        </p:txBody>
      </p:sp>
      <p:sp>
        <p:nvSpPr>
          <p:cNvPr id="18" name="圆角矩形 17"/>
          <p:cNvSpPr/>
          <p:nvPr/>
        </p:nvSpPr>
        <p:spPr>
          <a:xfrm>
            <a:off x="1285874" y="590549"/>
            <a:ext cx="9468000"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Tree>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847724" y="1026000"/>
            <a:ext cx="10620000" cy="5472000"/>
          </a:xfrm>
          <a:prstGeom prst="roundRect">
            <a:avLst/>
          </a:prstGeom>
          <a:solidFill>
            <a:schemeClr val="accent2">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 name="文本占位符 1"/>
          <p:cNvSpPr>
            <a:spLocks noGrp="1"/>
          </p:cNvSpPr>
          <p:nvPr>
            <p:ph type="body" sz="quarter" idx="13"/>
          </p:nvPr>
        </p:nvSpPr>
        <p:spPr>
          <a:xfrm>
            <a:off x="811579" y="337344"/>
            <a:ext cx="7886700" cy="558006"/>
          </a:xfrm>
        </p:spPr>
        <p:txBody>
          <a:bodyPr/>
          <a:lstStyle/>
          <a:p>
            <a:r>
              <a:rPr lang="zh-CN" altLang="en-US" sz="3600" dirty="0"/>
              <a:t>调课申请</a:t>
            </a:r>
            <a:endParaRPr lang="en-US" altLang="zh-CN" sz="3600" dirty="0"/>
          </a:p>
          <a:p>
            <a:endParaRPr lang="zh-CN" altLang="en-US" dirty="0"/>
          </a:p>
        </p:txBody>
      </p:sp>
      <p:pic>
        <p:nvPicPr>
          <p:cNvPr id="13"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7" name="文本占位符 2"/>
          <p:cNvSpPr txBox="1"/>
          <p:nvPr/>
        </p:nvSpPr>
        <p:spPr>
          <a:xfrm>
            <a:off x="0" y="388143"/>
            <a:ext cx="514350" cy="440531"/>
          </a:xfrm>
          <a:prstGeom prst="rect">
            <a:avLst/>
          </a:prstGeom>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ltLang="zh-CN" sz="2800" dirty="0">
                <a:solidFill>
                  <a:schemeClr val="bg1"/>
                </a:solidFill>
                <a:latin typeface="华文细黑" panose="02010600040101010101" pitchFamily="2" charset="-122"/>
                <a:ea typeface="华文细黑" panose="02010600040101010101" pitchFamily="2" charset="-122"/>
              </a:rPr>
              <a:t>A</a:t>
            </a:r>
            <a:endParaRPr kumimoji="0" lang="en-US" altLang="zh-CN" sz="2800" b="0" i="0" u="none" strike="noStrike" kern="120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cs typeface="+mn-cs"/>
            </a:endParaRPr>
          </a:p>
        </p:txBody>
      </p:sp>
      <p:sp>
        <p:nvSpPr>
          <p:cNvPr id="14" name="椭圆 13"/>
          <p:cNvSpPr/>
          <p:nvPr/>
        </p:nvSpPr>
        <p:spPr>
          <a:xfrm>
            <a:off x="2667001" y="1947840"/>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5" name="直接连接符 14"/>
          <p:cNvCxnSpPr/>
          <p:nvPr/>
        </p:nvCxnSpPr>
        <p:spPr>
          <a:xfrm flipV="1">
            <a:off x="2600325" y="2138340"/>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200000" flipH="1">
            <a:off x="2661226" y="2134065"/>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2700000" flipV="1">
            <a:off x="2730442" y="2290656"/>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2700000" flipV="1">
            <a:off x="2597088" y="2290823"/>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0" name="原创设计师QQ：598969553              _12"/>
          <p:cNvCxnSpPr/>
          <p:nvPr/>
        </p:nvCxnSpPr>
        <p:spPr>
          <a:xfrm>
            <a:off x="2962276" y="2157389"/>
            <a:ext cx="5353050" cy="4786"/>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1" name="原创设计师QQ：598969553              _19"/>
          <p:cNvSpPr/>
          <p:nvPr/>
        </p:nvSpPr>
        <p:spPr>
          <a:xfrm>
            <a:off x="2038350" y="1992394"/>
            <a:ext cx="485775" cy="312393"/>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教师</a:t>
            </a:r>
            <a:endParaRPr lang="en-US" altLang="zh-CN" sz="1000" dirty="0">
              <a:solidFill>
                <a:schemeClr val="tx1">
                  <a:lumMod val="75000"/>
                  <a:lumOff val="25000"/>
                </a:schemeClr>
              </a:solidFill>
            </a:endParaRPr>
          </a:p>
        </p:txBody>
      </p:sp>
      <p:sp>
        <p:nvSpPr>
          <p:cNvPr id="24" name="同侧圆角矩形 23"/>
          <p:cNvSpPr/>
          <p:nvPr/>
        </p:nvSpPr>
        <p:spPr>
          <a:xfrm>
            <a:off x="2762250" y="2795564"/>
            <a:ext cx="900000" cy="432000"/>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5" name="原创设计师QQ：598969553              _19"/>
          <p:cNvSpPr/>
          <p:nvPr/>
        </p:nvSpPr>
        <p:spPr>
          <a:xfrm>
            <a:off x="2826369" y="2776514"/>
            <a:ext cx="764558" cy="452432"/>
          </a:xfrm>
          <a:prstGeom prst="rect">
            <a:avLst/>
          </a:prstGeom>
        </p:spPr>
        <p:txBody>
          <a:bodyPr wrap="square">
            <a:spAutoFit/>
          </a:bodyPr>
          <a:lstStyle/>
          <a:p>
            <a:pPr algn="ctr">
              <a:lnSpc>
                <a:spcPct val="130000"/>
              </a:lnSpc>
            </a:pPr>
            <a:r>
              <a:rPr lang="zh-CN" altLang="en-US" dirty="0">
                <a:solidFill>
                  <a:schemeClr val="bg1"/>
                </a:solidFill>
              </a:rPr>
              <a:t>课程</a:t>
            </a:r>
            <a:endParaRPr lang="en-US" altLang="zh-CN" dirty="0">
              <a:solidFill>
                <a:schemeClr val="bg1"/>
              </a:solidFill>
            </a:endParaRPr>
          </a:p>
        </p:txBody>
      </p:sp>
      <p:cxnSp>
        <p:nvCxnSpPr>
          <p:cNvPr id="37" name="原创设计师QQ：598969553              _12"/>
          <p:cNvCxnSpPr>
            <a:stCxn id="25" idx="2"/>
            <a:endCxn id="40" idx="0"/>
          </p:cNvCxnSpPr>
          <p:nvPr/>
        </p:nvCxnSpPr>
        <p:spPr>
          <a:xfrm rot="5400000">
            <a:off x="2830179" y="3598193"/>
            <a:ext cx="747716" cy="9222"/>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3019426" y="3976662"/>
            <a:ext cx="360000" cy="1764000"/>
          </a:xfrm>
          <a:prstGeom prst="rect">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44" name="原创设计师QQ：598969553              _19"/>
          <p:cNvSpPr/>
          <p:nvPr/>
        </p:nvSpPr>
        <p:spPr>
          <a:xfrm>
            <a:off x="3026393" y="4129064"/>
            <a:ext cx="326408" cy="1477328"/>
          </a:xfrm>
          <a:prstGeom prst="rect">
            <a:avLst/>
          </a:prstGeom>
        </p:spPr>
        <p:txBody>
          <a:bodyPr wrap="square">
            <a:spAutoFit/>
          </a:bodyPr>
          <a:lstStyle/>
          <a:p>
            <a:pPr algn="ctr">
              <a:lnSpc>
                <a:spcPts val="1800"/>
              </a:lnSpc>
            </a:pPr>
            <a:r>
              <a:rPr lang="zh-CN" altLang="en-US" sz="1400" dirty="0">
                <a:solidFill>
                  <a:schemeClr val="bg1"/>
                </a:solidFill>
              </a:rPr>
              <a:t>新星期、课节</a:t>
            </a:r>
            <a:endParaRPr lang="en-US" altLang="zh-CN" sz="1400" dirty="0">
              <a:solidFill>
                <a:schemeClr val="bg1"/>
              </a:solidFill>
            </a:endParaRPr>
          </a:p>
        </p:txBody>
      </p:sp>
      <p:sp>
        <p:nvSpPr>
          <p:cNvPr id="54" name="原创设计师QQ：598969553              _19"/>
          <p:cNvSpPr/>
          <p:nvPr/>
        </p:nvSpPr>
        <p:spPr>
          <a:xfrm>
            <a:off x="2931144" y="3295650"/>
            <a:ext cx="326407" cy="53245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拖动</a:t>
            </a:r>
            <a:endParaRPr lang="en-US" altLang="zh-CN" sz="1000" dirty="0">
              <a:solidFill>
                <a:schemeClr val="tx1">
                  <a:lumMod val="75000"/>
                  <a:lumOff val="25000"/>
                </a:schemeClr>
              </a:solidFill>
            </a:endParaRPr>
          </a:p>
        </p:txBody>
      </p:sp>
      <p:sp>
        <p:nvSpPr>
          <p:cNvPr id="86" name="流程图: 决策 85"/>
          <p:cNvSpPr/>
          <p:nvPr/>
        </p:nvSpPr>
        <p:spPr>
          <a:xfrm flipV="1">
            <a:off x="8315327" y="1852590"/>
            <a:ext cx="1276350" cy="620557"/>
          </a:xfrm>
          <a:prstGeom prst="flowChartDecision">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87" name="原创设计师QQ：598969553              _19"/>
          <p:cNvSpPr/>
          <p:nvPr/>
        </p:nvSpPr>
        <p:spPr>
          <a:xfrm>
            <a:off x="8427068" y="1957364"/>
            <a:ext cx="1107458" cy="372410"/>
          </a:xfrm>
          <a:prstGeom prst="rect">
            <a:avLst/>
          </a:prstGeom>
        </p:spPr>
        <p:txBody>
          <a:bodyPr wrap="square">
            <a:spAutoFit/>
          </a:bodyPr>
          <a:lstStyle/>
          <a:p>
            <a:pPr algn="ctr">
              <a:lnSpc>
                <a:spcPct val="130000"/>
              </a:lnSpc>
            </a:pPr>
            <a:r>
              <a:rPr lang="zh-CN" altLang="en-US" sz="1400" dirty="0">
                <a:solidFill>
                  <a:schemeClr val="bg1"/>
                </a:solidFill>
              </a:rPr>
              <a:t>验证</a:t>
            </a:r>
            <a:endParaRPr lang="en-US" altLang="zh-CN" sz="1400" dirty="0">
              <a:solidFill>
                <a:schemeClr val="bg1"/>
              </a:solidFill>
            </a:endParaRPr>
          </a:p>
        </p:txBody>
      </p:sp>
      <p:sp>
        <p:nvSpPr>
          <p:cNvPr id="89" name="原创设计师QQ：598969553              _19"/>
          <p:cNvSpPr/>
          <p:nvPr/>
        </p:nvSpPr>
        <p:spPr>
          <a:xfrm>
            <a:off x="5648325" y="1373269"/>
            <a:ext cx="695325" cy="31239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冲突</a:t>
            </a:r>
            <a:endParaRPr lang="en-US" altLang="zh-CN" sz="1000" dirty="0">
              <a:solidFill>
                <a:schemeClr val="tx1">
                  <a:lumMod val="75000"/>
                  <a:lumOff val="25000"/>
                </a:schemeClr>
              </a:solidFill>
            </a:endParaRPr>
          </a:p>
        </p:txBody>
      </p:sp>
      <p:sp>
        <p:nvSpPr>
          <p:cNvPr id="93" name="原创设计师QQ：598969553              _19"/>
          <p:cNvSpPr/>
          <p:nvPr/>
        </p:nvSpPr>
        <p:spPr>
          <a:xfrm>
            <a:off x="8893794" y="2481239"/>
            <a:ext cx="307357" cy="752514"/>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不冲突</a:t>
            </a:r>
            <a:endParaRPr lang="en-US" altLang="zh-CN" sz="1000" dirty="0">
              <a:solidFill>
                <a:schemeClr val="tx1">
                  <a:lumMod val="75000"/>
                  <a:lumOff val="25000"/>
                </a:schemeClr>
              </a:solidFill>
            </a:endParaRPr>
          </a:p>
        </p:txBody>
      </p:sp>
      <p:cxnSp>
        <p:nvCxnSpPr>
          <p:cNvPr id="101" name="原创设计师QQ：598969553              _12"/>
          <p:cNvCxnSpPr>
            <a:stCxn id="86" idx="0"/>
            <a:endCxn id="102" idx="2"/>
          </p:cNvCxnSpPr>
          <p:nvPr/>
        </p:nvCxnSpPr>
        <p:spPr>
          <a:xfrm rot="16200000" flipH="1">
            <a:off x="8549406" y="2877243"/>
            <a:ext cx="808193"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2" name="流程图: 决策 101"/>
          <p:cNvSpPr/>
          <p:nvPr/>
        </p:nvSpPr>
        <p:spPr>
          <a:xfrm flipV="1">
            <a:off x="8334377" y="3281340"/>
            <a:ext cx="1276350" cy="620557"/>
          </a:xfrm>
          <a:prstGeom prst="flowChartDecision">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03" name="原创设计师QQ：598969553              _19"/>
          <p:cNvSpPr/>
          <p:nvPr/>
        </p:nvSpPr>
        <p:spPr>
          <a:xfrm>
            <a:off x="8446118" y="3386114"/>
            <a:ext cx="1107458" cy="372410"/>
          </a:xfrm>
          <a:prstGeom prst="rect">
            <a:avLst/>
          </a:prstGeom>
        </p:spPr>
        <p:txBody>
          <a:bodyPr wrap="square">
            <a:spAutoFit/>
          </a:bodyPr>
          <a:lstStyle/>
          <a:p>
            <a:pPr algn="ctr">
              <a:lnSpc>
                <a:spcPct val="130000"/>
              </a:lnSpc>
            </a:pPr>
            <a:r>
              <a:rPr lang="zh-CN" altLang="en-US" sz="1400" dirty="0">
                <a:solidFill>
                  <a:schemeClr val="bg1"/>
                </a:solidFill>
              </a:rPr>
              <a:t>提交</a:t>
            </a:r>
            <a:endParaRPr lang="en-US" altLang="zh-CN" sz="1400" dirty="0">
              <a:solidFill>
                <a:schemeClr val="bg1"/>
              </a:solidFill>
            </a:endParaRPr>
          </a:p>
        </p:txBody>
      </p:sp>
      <p:cxnSp>
        <p:nvCxnSpPr>
          <p:cNvPr id="104" name="原创设计师QQ：598969553              _12"/>
          <p:cNvCxnSpPr>
            <a:stCxn id="102" idx="0"/>
            <a:endCxn id="107" idx="0"/>
          </p:cNvCxnSpPr>
          <p:nvPr/>
        </p:nvCxnSpPr>
        <p:spPr>
          <a:xfrm rot="16200000" flipH="1">
            <a:off x="8520831" y="4353618"/>
            <a:ext cx="903442"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6" name="矩形 105"/>
          <p:cNvSpPr/>
          <p:nvPr/>
        </p:nvSpPr>
        <p:spPr>
          <a:xfrm>
            <a:off x="8296276" y="4814863"/>
            <a:ext cx="1440000" cy="612000"/>
          </a:xfrm>
          <a:prstGeom prst="rect">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07" name="原创设计师QQ：598969553              _19"/>
          <p:cNvSpPr/>
          <p:nvPr/>
        </p:nvSpPr>
        <p:spPr>
          <a:xfrm>
            <a:off x="8322293" y="4805339"/>
            <a:ext cx="1364633" cy="652486"/>
          </a:xfrm>
          <a:prstGeom prst="rect">
            <a:avLst/>
          </a:prstGeom>
        </p:spPr>
        <p:txBody>
          <a:bodyPr wrap="square">
            <a:spAutoFit/>
          </a:bodyPr>
          <a:lstStyle/>
          <a:p>
            <a:pPr algn="ctr">
              <a:lnSpc>
                <a:spcPct val="130000"/>
              </a:lnSpc>
            </a:pPr>
            <a:r>
              <a:rPr lang="zh-CN" altLang="en-US" sz="1400" dirty="0">
                <a:solidFill>
                  <a:schemeClr val="bg1"/>
                </a:solidFill>
              </a:rPr>
              <a:t>推送消息给对应审核人员</a:t>
            </a:r>
            <a:endParaRPr lang="en-US" altLang="zh-CN" sz="1400" dirty="0">
              <a:solidFill>
                <a:schemeClr val="bg1"/>
              </a:solidFill>
            </a:endParaRPr>
          </a:p>
        </p:txBody>
      </p:sp>
      <p:cxnSp>
        <p:nvCxnSpPr>
          <p:cNvPr id="98" name="原创设计师QQ：598969553              _12"/>
          <p:cNvCxnSpPr>
            <a:endCxn id="25" idx="0"/>
          </p:cNvCxnSpPr>
          <p:nvPr/>
        </p:nvCxnSpPr>
        <p:spPr>
          <a:xfrm rot="5400000">
            <a:off x="2902117" y="2459179"/>
            <a:ext cx="623866" cy="10804"/>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94" name="流程图: 决策 93"/>
          <p:cNvSpPr/>
          <p:nvPr/>
        </p:nvSpPr>
        <p:spPr>
          <a:xfrm flipV="1">
            <a:off x="3724277" y="2700316"/>
            <a:ext cx="1276350" cy="620557"/>
          </a:xfrm>
          <a:prstGeom prst="flowChartDecision">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cxnSp>
        <p:nvCxnSpPr>
          <p:cNvPr id="95" name="原创设计师QQ：598969553              _12"/>
          <p:cNvCxnSpPr>
            <a:endCxn id="94" idx="2"/>
          </p:cNvCxnSpPr>
          <p:nvPr/>
        </p:nvCxnSpPr>
        <p:spPr>
          <a:xfrm rot="5400000">
            <a:off x="4098144" y="2426483"/>
            <a:ext cx="538142" cy="9525"/>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97" name="原创设计师QQ：598969553              _12"/>
          <p:cNvCxnSpPr>
            <a:stCxn id="94" idx="0"/>
          </p:cNvCxnSpPr>
          <p:nvPr/>
        </p:nvCxnSpPr>
        <p:spPr>
          <a:xfrm rot="5400000">
            <a:off x="4055977" y="3627349"/>
            <a:ext cx="612953"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13" name="矩形 112"/>
          <p:cNvSpPr/>
          <p:nvPr/>
        </p:nvSpPr>
        <p:spPr>
          <a:xfrm>
            <a:off x="4171951" y="3967138"/>
            <a:ext cx="360000" cy="1764000"/>
          </a:xfrm>
          <a:prstGeom prst="rect">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14" name="原创设计师QQ：598969553              _19"/>
          <p:cNvSpPr/>
          <p:nvPr/>
        </p:nvSpPr>
        <p:spPr>
          <a:xfrm>
            <a:off x="4188443" y="4424340"/>
            <a:ext cx="326408" cy="784830"/>
          </a:xfrm>
          <a:prstGeom prst="rect">
            <a:avLst/>
          </a:prstGeom>
        </p:spPr>
        <p:txBody>
          <a:bodyPr wrap="square">
            <a:spAutoFit/>
          </a:bodyPr>
          <a:lstStyle/>
          <a:p>
            <a:pPr algn="ctr">
              <a:lnSpc>
                <a:spcPts val="1800"/>
              </a:lnSpc>
            </a:pPr>
            <a:r>
              <a:rPr lang="zh-CN" altLang="en-US" sz="1400" dirty="0">
                <a:solidFill>
                  <a:schemeClr val="bg1"/>
                </a:solidFill>
              </a:rPr>
              <a:t>新周数</a:t>
            </a:r>
            <a:endParaRPr lang="en-US" altLang="zh-CN" sz="1400" dirty="0">
              <a:solidFill>
                <a:schemeClr val="bg1"/>
              </a:solidFill>
            </a:endParaRPr>
          </a:p>
        </p:txBody>
      </p:sp>
      <p:cxnSp>
        <p:nvCxnSpPr>
          <p:cNvPr id="115" name="原创设计师QQ：598969553              _12"/>
          <p:cNvCxnSpPr/>
          <p:nvPr/>
        </p:nvCxnSpPr>
        <p:spPr>
          <a:xfrm rot="5400000" flipH="1" flipV="1">
            <a:off x="4579157" y="2583645"/>
            <a:ext cx="814363" cy="9525"/>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17" name="原创设计师QQ：598969553              _19"/>
          <p:cNvSpPr/>
          <p:nvPr/>
        </p:nvSpPr>
        <p:spPr>
          <a:xfrm>
            <a:off x="4055094" y="3421144"/>
            <a:ext cx="402607" cy="31239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是</a:t>
            </a:r>
            <a:endParaRPr lang="en-US" altLang="zh-CN" sz="1000" dirty="0">
              <a:solidFill>
                <a:schemeClr val="tx1">
                  <a:lumMod val="75000"/>
                  <a:lumOff val="25000"/>
                </a:schemeClr>
              </a:solidFill>
            </a:endParaRPr>
          </a:p>
        </p:txBody>
      </p:sp>
      <p:sp>
        <p:nvSpPr>
          <p:cNvPr id="118" name="原创设计师QQ：598969553              _19"/>
          <p:cNvSpPr/>
          <p:nvPr/>
        </p:nvSpPr>
        <p:spPr>
          <a:xfrm>
            <a:off x="4712319" y="2424089"/>
            <a:ext cx="345457" cy="31239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否</a:t>
            </a:r>
            <a:endParaRPr lang="en-US" altLang="zh-CN" sz="1000" dirty="0">
              <a:solidFill>
                <a:schemeClr val="tx1">
                  <a:lumMod val="75000"/>
                  <a:lumOff val="25000"/>
                </a:schemeClr>
              </a:solidFill>
            </a:endParaRPr>
          </a:p>
        </p:txBody>
      </p:sp>
      <p:sp>
        <p:nvSpPr>
          <p:cNvPr id="119" name="原创设计师QQ：598969553              _19"/>
          <p:cNvSpPr/>
          <p:nvPr/>
        </p:nvSpPr>
        <p:spPr>
          <a:xfrm>
            <a:off x="3902693" y="2805089"/>
            <a:ext cx="888383" cy="372410"/>
          </a:xfrm>
          <a:prstGeom prst="rect">
            <a:avLst/>
          </a:prstGeom>
        </p:spPr>
        <p:txBody>
          <a:bodyPr wrap="square">
            <a:spAutoFit/>
          </a:bodyPr>
          <a:lstStyle/>
          <a:p>
            <a:pPr algn="ctr">
              <a:lnSpc>
                <a:spcPct val="130000"/>
              </a:lnSpc>
            </a:pPr>
            <a:r>
              <a:rPr lang="zh-CN" altLang="en-US" sz="1400" dirty="0">
                <a:solidFill>
                  <a:schemeClr val="bg1"/>
                </a:solidFill>
              </a:rPr>
              <a:t>跨周</a:t>
            </a:r>
            <a:endParaRPr lang="en-US" altLang="zh-CN" sz="1400" dirty="0">
              <a:solidFill>
                <a:schemeClr val="bg1"/>
              </a:solidFill>
            </a:endParaRPr>
          </a:p>
        </p:txBody>
      </p:sp>
      <p:sp>
        <p:nvSpPr>
          <p:cNvPr id="120" name="原创设计师QQ：598969553              _19"/>
          <p:cNvSpPr/>
          <p:nvPr/>
        </p:nvSpPr>
        <p:spPr>
          <a:xfrm>
            <a:off x="4943477" y="2347889"/>
            <a:ext cx="304800" cy="510845"/>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默认</a:t>
            </a:r>
            <a:endParaRPr lang="en-US" altLang="zh-CN" sz="1000" dirty="0">
              <a:solidFill>
                <a:schemeClr val="tx1">
                  <a:lumMod val="75000"/>
                  <a:lumOff val="25000"/>
                </a:schemeClr>
              </a:solidFill>
            </a:endParaRPr>
          </a:p>
        </p:txBody>
      </p:sp>
      <p:sp>
        <p:nvSpPr>
          <p:cNvPr id="121" name="流程图: 决策 120"/>
          <p:cNvSpPr/>
          <p:nvPr/>
        </p:nvSpPr>
        <p:spPr>
          <a:xfrm flipV="1">
            <a:off x="5105402" y="2700316"/>
            <a:ext cx="1276350" cy="620557"/>
          </a:xfrm>
          <a:prstGeom prst="flowChartDecision">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cxnSp>
        <p:nvCxnSpPr>
          <p:cNvPr id="122" name="原创设计师QQ：598969553              _12"/>
          <p:cNvCxnSpPr>
            <a:endCxn id="121" idx="2"/>
          </p:cNvCxnSpPr>
          <p:nvPr/>
        </p:nvCxnSpPr>
        <p:spPr>
          <a:xfrm rot="5400000">
            <a:off x="5479269" y="2426483"/>
            <a:ext cx="538142" cy="9525"/>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23" name="原创设计师QQ：598969553              _12"/>
          <p:cNvCxnSpPr>
            <a:stCxn id="121" idx="0"/>
          </p:cNvCxnSpPr>
          <p:nvPr/>
        </p:nvCxnSpPr>
        <p:spPr>
          <a:xfrm rot="5400000">
            <a:off x="5437102" y="3627349"/>
            <a:ext cx="612953"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24" name="矩形 123"/>
          <p:cNvSpPr/>
          <p:nvPr/>
        </p:nvSpPr>
        <p:spPr>
          <a:xfrm>
            <a:off x="5553076" y="3967138"/>
            <a:ext cx="360000" cy="1764000"/>
          </a:xfrm>
          <a:prstGeom prst="rect">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25" name="原创设计师QQ：598969553              _19"/>
          <p:cNvSpPr/>
          <p:nvPr/>
        </p:nvSpPr>
        <p:spPr>
          <a:xfrm>
            <a:off x="5569568" y="4424340"/>
            <a:ext cx="326408" cy="999441"/>
          </a:xfrm>
          <a:prstGeom prst="rect">
            <a:avLst/>
          </a:prstGeom>
        </p:spPr>
        <p:txBody>
          <a:bodyPr wrap="square">
            <a:spAutoFit/>
          </a:bodyPr>
          <a:lstStyle/>
          <a:p>
            <a:pPr algn="ctr">
              <a:lnSpc>
                <a:spcPts val="1800"/>
              </a:lnSpc>
            </a:pPr>
            <a:r>
              <a:rPr lang="zh-CN" altLang="en-US" sz="1400" dirty="0">
                <a:solidFill>
                  <a:schemeClr val="bg1"/>
                </a:solidFill>
              </a:rPr>
              <a:t>新课室</a:t>
            </a:r>
            <a:endParaRPr lang="en-US" altLang="zh-CN" sz="1400" dirty="0">
              <a:solidFill>
                <a:schemeClr val="bg1"/>
              </a:solidFill>
            </a:endParaRPr>
          </a:p>
          <a:p>
            <a:pPr algn="ctr">
              <a:lnSpc>
                <a:spcPts val="1800"/>
              </a:lnSpc>
            </a:pPr>
            <a:endParaRPr lang="en-US" altLang="zh-CN" sz="1400" dirty="0">
              <a:solidFill>
                <a:schemeClr val="bg1"/>
              </a:solidFill>
            </a:endParaRPr>
          </a:p>
        </p:txBody>
      </p:sp>
      <p:cxnSp>
        <p:nvCxnSpPr>
          <p:cNvPr id="126" name="原创设计师QQ：598969553              _12"/>
          <p:cNvCxnSpPr/>
          <p:nvPr/>
        </p:nvCxnSpPr>
        <p:spPr>
          <a:xfrm rot="5400000" flipH="1" flipV="1">
            <a:off x="5960282" y="2583645"/>
            <a:ext cx="814363" cy="9525"/>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27" name="原创设计师QQ：598969553              _19"/>
          <p:cNvSpPr/>
          <p:nvPr/>
        </p:nvSpPr>
        <p:spPr>
          <a:xfrm>
            <a:off x="5436219" y="3421144"/>
            <a:ext cx="402607" cy="31239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是</a:t>
            </a:r>
            <a:endParaRPr lang="en-US" altLang="zh-CN" sz="1000" dirty="0">
              <a:solidFill>
                <a:schemeClr val="tx1">
                  <a:lumMod val="75000"/>
                  <a:lumOff val="25000"/>
                </a:schemeClr>
              </a:solidFill>
            </a:endParaRPr>
          </a:p>
        </p:txBody>
      </p:sp>
      <p:sp>
        <p:nvSpPr>
          <p:cNvPr id="128" name="原创设计师QQ：598969553              _19"/>
          <p:cNvSpPr/>
          <p:nvPr/>
        </p:nvSpPr>
        <p:spPr>
          <a:xfrm>
            <a:off x="6093444" y="2424089"/>
            <a:ext cx="345457" cy="31239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否</a:t>
            </a:r>
            <a:endParaRPr lang="en-US" altLang="zh-CN" sz="1000" dirty="0">
              <a:solidFill>
                <a:schemeClr val="tx1">
                  <a:lumMod val="75000"/>
                  <a:lumOff val="25000"/>
                </a:schemeClr>
              </a:solidFill>
            </a:endParaRPr>
          </a:p>
        </p:txBody>
      </p:sp>
      <p:sp>
        <p:nvSpPr>
          <p:cNvPr id="130" name="原创设计师QQ：598969553              _19"/>
          <p:cNvSpPr/>
          <p:nvPr/>
        </p:nvSpPr>
        <p:spPr>
          <a:xfrm>
            <a:off x="6324602" y="2347889"/>
            <a:ext cx="304800" cy="510845"/>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默认</a:t>
            </a:r>
            <a:endParaRPr lang="en-US" altLang="zh-CN" sz="1000" dirty="0">
              <a:solidFill>
                <a:schemeClr val="tx1">
                  <a:lumMod val="75000"/>
                  <a:lumOff val="25000"/>
                </a:schemeClr>
              </a:solidFill>
            </a:endParaRPr>
          </a:p>
        </p:txBody>
      </p:sp>
      <p:sp>
        <p:nvSpPr>
          <p:cNvPr id="131" name="原创设计师QQ：598969553              _19"/>
          <p:cNvSpPr/>
          <p:nvPr/>
        </p:nvSpPr>
        <p:spPr>
          <a:xfrm>
            <a:off x="5169518" y="2824139"/>
            <a:ext cx="1107458" cy="372410"/>
          </a:xfrm>
          <a:prstGeom prst="rect">
            <a:avLst/>
          </a:prstGeom>
        </p:spPr>
        <p:txBody>
          <a:bodyPr wrap="square">
            <a:spAutoFit/>
          </a:bodyPr>
          <a:lstStyle/>
          <a:p>
            <a:pPr algn="ctr">
              <a:lnSpc>
                <a:spcPct val="130000"/>
              </a:lnSpc>
            </a:pPr>
            <a:r>
              <a:rPr lang="zh-CN" altLang="en-US" sz="1400" dirty="0">
                <a:solidFill>
                  <a:schemeClr val="bg1"/>
                </a:solidFill>
              </a:rPr>
              <a:t>调整课室</a:t>
            </a:r>
            <a:endParaRPr lang="en-US" altLang="zh-CN" sz="1400" dirty="0">
              <a:solidFill>
                <a:schemeClr val="bg1"/>
              </a:solidFill>
            </a:endParaRPr>
          </a:p>
        </p:txBody>
      </p:sp>
      <p:sp>
        <p:nvSpPr>
          <p:cNvPr id="132" name="流程图: 决策 131"/>
          <p:cNvSpPr/>
          <p:nvPr/>
        </p:nvSpPr>
        <p:spPr>
          <a:xfrm flipV="1">
            <a:off x="6467477" y="2700316"/>
            <a:ext cx="1276350" cy="620557"/>
          </a:xfrm>
          <a:prstGeom prst="flowChartDecision">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cxnSp>
        <p:nvCxnSpPr>
          <p:cNvPr id="133" name="原创设计师QQ：598969553              _12"/>
          <p:cNvCxnSpPr>
            <a:endCxn id="132" idx="2"/>
          </p:cNvCxnSpPr>
          <p:nvPr/>
        </p:nvCxnSpPr>
        <p:spPr>
          <a:xfrm rot="5400000">
            <a:off x="6841344" y="2426483"/>
            <a:ext cx="538142" cy="9525"/>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34" name="原创设计师QQ：598969553              _12"/>
          <p:cNvCxnSpPr>
            <a:stCxn id="132" idx="0"/>
          </p:cNvCxnSpPr>
          <p:nvPr/>
        </p:nvCxnSpPr>
        <p:spPr>
          <a:xfrm rot="5400000">
            <a:off x="6799177" y="3627349"/>
            <a:ext cx="612953"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35" name="矩形 134"/>
          <p:cNvSpPr/>
          <p:nvPr/>
        </p:nvSpPr>
        <p:spPr>
          <a:xfrm>
            <a:off x="6915151" y="3967138"/>
            <a:ext cx="360000" cy="1764000"/>
          </a:xfrm>
          <a:prstGeom prst="rect">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36" name="原创设计师QQ：598969553              _19"/>
          <p:cNvSpPr/>
          <p:nvPr/>
        </p:nvSpPr>
        <p:spPr>
          <a:xfrm>
            <a:off x="6931643" y="4424340"/>
            <a:ext cx="326408" cy="769570"/>
          </a:xfrm>
          <a:prstGeom prst="rect">
            <a:avLst/>
          </a:prstGeom>
        </p:spPr>
        <p:txBody>
          <a:bodyPr wrap="square">
            <a:spAutoFit/>
          </a:bodyPr>
          <a:lstStyle/>
          <a:p>
            <a:pPr algn="ctr">
              <a:lnSpc>
                <a:spcPts val="1800"/>
              </a:lnSpc>
            </a:pPr>
            <a:r>
              <a:rPr lang="zh-CN" altLang="en-US" sz="1400" dirty="0">
                <a:solidFill>
                  <a:schemeClr val="bg1"/>
                </a:solidFill>
              </a:rPr>
              <a:t>新教师</a:t>
            </a:r>
            <a:endParaRPr lang="en-US" altLang="zh-CN" sz="1400" dirty="0">
              <a:solidFill>
                <a:schemeClr val="bg1"/>
              </a:solidFill>
            </a:endParaRPr>
          </a:p>
        </p:txBody>
      </p:sp>
      <p:cxnSp>
        <p:nvCxnSpPr>
          <p:cNvPr id="137" name="原创设计师QQ：598969553              _12"/>
          <p:cNvCxnSpPr/>
          <p:nvPr/>
        </p:nvCxnSpPr>
        <p:spPr>
          <a:xfrm rot="5400000" flipH="1" flipV="1">
            <a:off x="7322357" y="2583645"/>
            <a:ext cx="814363" cy="9525"/>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38" name="原创设计师QQ：598969553              _19"/>
          <p:cNvSpPr/>
          <p:nvPr/>
        </p:nvSpPr>
        <p:spPr>
          <a:xfrm>
            <a:off x="6798294" y="3421144"/>
            <a:ext cx="402607" cy="31239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是</a:t>
            </a:r>
            <a:endParaRPr lang="en-US" altLang="zh-CN" sz="1000" dirty="0">
              <a:solidFill>
                <a:schemeClr val="tx1">
                  <a:lumMod val="75000"/>
                  <a:lumOff val="25000"/>
                </a:schemeClr>
              </a:solidFill>
            </a:endParaRPr>
          </a:p>
        </p:txBody>
      </p:sp>
      <p:sp>
        <p:nvSpPr>
          <p:cNvPr id="139" name="原创设计师QQ：598969553              _19"/>
          <p:cNvSpPr/>
          <p:nvPr/>
        </p:nvSpPr>
        <p:spPr>
          <a:xfrm>
            <a:off x="7455519" y="2424089"/>
            <a:ext cx="345457" cy="31239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否</a:t>
            </a:r>
            <a:endParaRPr lang="en-US" altLang="zh-CN" sz="1000" dirty="0">
              <a:solidFill>
                <a:schemeClr val="tx1">
                  <a:lumMod val="75000"/>
                  <a:lumOff val="25000"/>
                </a:schemeClr>
              </a:solidFill>
            </a:endParaRPr>
          </a:p>
        </p:txBody>
      </p:sp>
      <p:sp>
        <p:nvSpPr>
          <p:cNvPr id="141" name="原创设计师QQ：598969553              _19"/>
          <p:cNvSpPr/>
          <p:nvPr/>
        </p:nvSpPr>
        <p:spPr>
          <a:xfrm>
            <a:off x="7686677" y="2347889"/>
            <a:ext cx="304800" cy="510845"/>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默认</a:t>
            </a:r>
            <a:endParaRPr lang="en-US" altLang="zh-CN" sz="1000" dirty="0">
              <a:solidFill>
                <a:schemeClr val="tx1">
                  <a:lumMod val="75000"/>
                  <a:lumOff val="25000"/>
                </a:schemeClr>
              </a:solidFill>
            </a:endParaRPr>
          </a:p>
        </p:txBody>
      </p:sp>
      <p:sp>
        <p:nvSpPr>
          <p:cNvPr id="142" name="原创设计师QQ：598969553              _19"/>
          <p:cNvSpPr/>
          <p:nvPr/>
        </p:nvSpPr>
        <p:spPr>
          <a:xfrm>
            <a:off x="6550643" y="2843189"/>
            <a:ext cx="1107458" cy="344838"/>
          </a:xfrm>
          <a:prstGeom prst="rect">
            <a:avLst/>
          </a:prstGeom>
        </p:spPr>
        <p:txBody>
          <a:bodyPr wrap="square">
            <a:spAutoFit/>
          </a:bodyPr>
          <a:lstStyle/>
          <a:p>
            <a:pPr algn="ctr">
              <a:lnSpc>
                <a:spcPct val="130000"/>
              </a:lnSpc>
            </a:pPr>
            <a:r>
              <a:rPr lang="zh-CN" altLang="en-US" sz="1400" dirty="0">
                <a:solidFill>
                  <a:schemeClr val="bg1"/>
                </a:solidFill>
              </a:rPr>
              <a:t>调整教师</a:t>
            </a:r>
            <a:endParaRPr lang="en-US" altLang="zh-CN" sz="1400" dirty="0">
              <a:solidFill>
                <a:schemeClr val="bg1"/>
              </a:solidFill>
            </a:endParaRPr>
          </a:p>
        </p:txBody>
      </p:sp>
      <p:cxnSp>
        <p:nvCxnSpPr>
          <p:cNvPr id="161" name="肘形连接符 160"/>
          <p:cNvCxnSpPr>
            <a:stCxn id="86" idx="2"/>
          </p:cNvCxnSpPr>
          <p:nvPr/>
        </p:nvCxnSpPr>
        <p:spPr>
          <a:xfrm rot="16200000" flipH="1" flipV="1">
            <a:off x="6079321" y="-731056"/>
            <a:ext cx="290535" cy="5457826"/>
          </a:xfrm>
          <a:prstGeom prst="bentConnector4">
            <a:avLst>
              <a:gd name="adj1" fmla="val -78682"/>
              <a:gd name="adj2" fmla="val 100000"/>
            </a:avLst>
          </a:prstGeom>
          <a:ln>
            <a:solidFill>
              <a:schemeClr val="bg2">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68" name="原创设计师QQ：598969553              _19"/>
          <p:cNvSpPr/>
          <p:nvPr/>
        </p:nvSpPr>
        <p:spPr>
          <a:xfrm>
            <a:off x="5276850" y="1611394"/>
            <a:ext cx="1466851" cy="31239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重新填写信息</a:t>
            </a:r>
            <a:endParaRPr lang="en-US" altLang="zh-CN" sz="1000" dirty="0">
              <a:solidFill>
                <a:schemeClr val="tx1">
                  <a:lumMod val="75000"/>
                  <a:lumOff val="25000"/>
                </a:schemeClr>
              </a:solidFill>
            </a:endParaRPr>
          </a:p>
        </p:txBody>
      </p:sp>
    </p:spTree>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811579" y="423069"/>
            <a:ext cx="1988771" cy="431800"/>
          </a:xfrm>
        </p:spPr>
        <p:txBody>
          <a:bodyPr/>
          <a:lstStyle/>
          <a:p>
            <a:r>
              <a:rPr lang="zh-CN" altLang="en-US" sz="2800" dirty="0"/>
              <a:t>系统展示</a:t>
            </a:r>
          </a:p>
        </p:txBody>
      </p:sp>
      <p:pic>
        <p:nvPicPr>
          <p:cNvPr id="1026" name="Picture 2"/>
          <p:cNvPicPr>
            <a:picLocks noChangeAspect="1" noChangeArrowheads="1"/>
          </p:cNvPicPr>
          <p:nvPr/>
        </p:nvPicPr>
        <p:blipFill>
          <a:blip r:embed="rId2"/>
          <a:srcRect/>
          <a:stretch>
            <a:fillRect/>
          </a:stretch>
        </p:blipFill>
        <p:spPr bwMode="auto">
          <a:xfrm>
            <a:off x="952500" y="1228725"/>
            <a:ext cx="10229850" cy="5037138"/>
          </a:xfrm>
          <a:prstGeom prst="rect">
            <a:avLst/>
          </a:prstGeom>
          <a:noFill/>
          <a:ln w="9525">
            <a:noFill/>
            <a:miter lim="800000"/>
            <a:headEnd/>
            <a:tailEnd/>
          </a:ln>
          <a:effectLst/>
        </p:spPr>
      </p:pic>
      <p:sp>
        <p:nvSpPr>
          <p:cNvPr id="5" name="文本占位符 2"/>
          <p:cNvSpPr txBox="1"/>
          <p:nvPr/>
        </p:nvSpPr>
        <p:spPr>
          <a:xfrm>
            <a:off x="0" y="388143"/>
            <a:ext cx="514350" cy="440531"/>
          </a:xfrm>
          <a:prstGeom prst="rect">
            <a:avLst/>
          </a:prstGeom>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ltLang="zh-CN" sz="2800" dirty="0">
                <a:solidFill>
                  <a:schemeClr val="bg1"/>
                </a:solidFill>
                <a:latin typeface="华文细黑" panose="02010600040101010101" pitchFamily="2" charset="-122"/>
                <a:ea typeface="华文细黑" panose="02010600040101010101" pitchFamily="2" charset="-122"/>
              </a:rPr>
              <a:t>A</a:t>
            </a:r>
            <a:endParaRPr kumimoji="0" lang="en-US" altLang="zh-CN" sz="2800" b="0" i="0" u="none" strike="noStrike" kern="120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cs typeface="+mn-cs"/>
            </a:endParaRPr>
          </a:p>
        </p:txBody>
      </p:sp>
    </p:spTree>
  </p:cSld>
  <p:clrMapOvr>
    <a:masterClrMapping/>
  </p:clrMapOvr>
  <p:transition spd="slow" advClick="0" advTm="4000">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p:nvPr/>
        </p:nvSpPr>
        <p:spPr>
          <a:xfrm>
            <a:off x="1285874" y="561974"/>
            <a:ext cx="9468000"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4" name="矩形: 圆角 23"/>
          <p:cNvSpPr/>
          <p:nvPr/>
        </p:nvSpPr>
        <p:spPr>
          <a:xfrm>
            <a:off x="4558283" y="784157"/>
            <a:ext cx="3073845" cy="616609"/>
          </a:xfrm>
          <a:prstGeom prst="roundRect">
            <a:avLst>
              <a:gd name="adj" fmla="val 42964"/>
            </a:avLst>
          </a:prstGeom>
          <a:solidFill>
            <a:srgbClr val="FFFF00"/>
          </a:solidFill>
          <a:ln w="19050">
            <a:solidFill>
              <a:srgbClr val="FFFF00"/>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lstStyle/>
          <a:p>
            <a:pPr algn="ctr"/>
            <a:endParaRPr lang="zh-CN" altLang="en-US">
              <a:solidFill>
                <a:schemeClr val="tx1"/>
              </a:solidFill>
              <a:ea typeface="华文细黑" panose="02010600040101010101" pitchFamily="2" charset="-122"/>
            </a:endParaRPr>
          </a:p>
        </p:txBody>
      </p:sp>
      <p:sp>
        <p:nvSpPr>
          <p:cNvPr id="7" name="文本框 6"/>
          <p:cNvSpPr txBox="1">
            <a:spLocks noChangeArrowheads="1"/>
          </p:cNvSpPr>
          <p:nvPr/>
        </p:nvSpPr>
        <p:spPr bwMode="auto">
          <a:xfrm>
            <a:off x="4827487" y="773485"/>
            <a:ext cx="2513829"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3600" dirty="0">
                <a:latin typeface="华文细黑" panose="02010600040101010101" pitchFamily="2" charset="-122"/>
                <a:ea typeface="华文细黑" panose="02010600040101010101" pitchFamily="2" charset="-122"/>
              </a:rPr>
              <a:t>CONTENTS</a:t>
            </a:r>
          </a:p>
        </p:txBody>
      </p:sp>
      <p:sp>
        <p:nvSpPr>
          <p:cNvPr id="8" name="自由: 形状 3"/>
          <p:cNvSpPr/>
          <p:nvPr/>
        </p:nvSpPr>
        <p:spPr>
          <a:xfrm>
            <a:off x="3395568" y="1714500"/>
            <a:ext cx="951907" cy="713476"/>
          </a:xfrm>
          <a:custGeom>
            <a:avLst/>
            <a:gdLst>
              <a:gd name="connsiteX0" fmla="*/ 475953 w 951907"/>
              <a:gd name="connsiteY0" fmla="*/ 0 h 951908"/>
              <a:gd name="connsiteX1" fmla="*/ 951907 w 951907"/>
              <a:gd name="connsiteY1" fmla="*/ 475954 h 951908"/>
              <a:gd name="connsiteX2" fmla="*/ 475953 w 951907"/>
              <a:gd name="connsiteY2" fmla="*/ 951908 h 951908"/>
              <a:gd name="connsiteX3" fmla="*/ 0 w 951907"/>
              <a:gd name="connsiteY3" fmla="*/ 475954 h 951908"/>
              <a:gd name="connsiteX4" fmla="*/ 475953 w 951907"/>
              <a:gd name="connsiteY4" fmla="*/ 0 h 951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907" h="951908">
                <a:moveTo>
                  <a:pt x="475953" y="0"/>
                </a:moveTo>
                <a:lnTo>
                  <a:pt x="951907" y="475954"/>
                </a:lnTo>
                <a:lnTo>
                  <a:pt x="475953" y="951908"/>
                </a:lnTo>
                <a:lnTo>
                  <a:pt x="0" y="475954"/>
                </a:lnTo>
                <a:lnTo>
                  <a:pt x="475953" y="0"/>
                </a:lnTo>
                <a:close/>
              </a:path>
            </a:pathLst>
          </a:custGeom>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华文细黑" panose="02010600040101010101" pitchFamily="2" charset="-122"/>
                <a:ea typeface="华文细黑" panose="02010600040101010101" pitchFamily="2" charset="-122"/>
              </a:rPr>
              <a:t>01</a:t>
            </a:r>
            <a:endParaRPr lang="zh-CN" altLang="en-US" sz="2400" dirty="0">
              <a:latin typeface="华文细黑" panose="02010600040101010101" pitchFamily="2" charset="-122"/>
              <a:ea typeface="华文细黑" panose="02010600040101010101" pitchFamily="2" charset="-122"/>
            </a:endParaRPr>
          </a:p>
        </p:txBody>
      </p:sp>
      <p:grpSp>
        <p:nvGrpSpPr>
          <p:cNvPr id="18" name="原创设计师QQ：598969553          _7"/>
          <p:cNvGrpSpPr/>
          <p:nvPr/>
        </p:nvGrpSpPr>
        <p:grpSpPr>
          <a:xfrm>
            <a:off x="4605615" y="1668415"/>
            <a:ext cx="5043210" cy="739344"/>
            <a:chOff x="7044265" y="654757"/>
            <a:chExt cx="2796749" cy="739344"/>
          </a:xfrm>
        </p:grpSpPr>
        <p:sp>
          <p:nvSpPr>
            <p:cNvPr id="19" name="文本框 18"/>
            <p:cNvSpPr txBox="1"/>
            <p:nvPr/>
          </p:nvSpPr>
          <p:spPr>
            <a:xfrm>
              <a:off x="7044265" y="654757"/>
              <a:ext cx="386874" cy="499624"/>
            </a:xfrm>
            <a:prstGeom prst="rect">
              <a:avLst/>
            </a:prstGeom>
            <a:noFill/>
          </p:spPr>
          <p:txBody>
            <a:bodyPr wrap="none" rtlCol="0">
              <a:spAutoFit/>
            </a:bodyPr>
            <a:lstStyle>
              <a:defPPr>
                <a:defRPr lang="zh-CN"/>
              </a:defPPr>
              <a:lvl1pPr algn="ctr">
                <a:lnSpc>
                  <a:spcPct val="150000"/>
                </a:lnSpc>
                <a:defRPr sz="2400">
                  <a:solidFill>
                    <a:schemeClr val="bg1"/>
                  </a:solidFill>
                  <a:latin typeface="微软雅黑" panose="020B0503020204020204" pitchFamily="34" charset="-122"/>
                  <a:ea typeface="微软雅黑" panose="020B0503020204020204" pitchFamily="34" charset="-122"/>
                </a:defRPr>
              </a:lvl1pPr>
            </a:lstStyle>
            <a:p>
              <a:pPr algn="l"/>
              <a:r>
                <a:rPr lang="zh-CN" altLang="en-US" sz="2000" dirty="0">
                  <a:solidFill>
                    <a:schemeClr val="accent1"/>
                  </a:solidFill>
                </a:rPr>
                <a:t>排课</a:t>
              </a:r>
            </a:p>
          </p:txBody>
        </p:sp>
        <p:sp>
          <p:nvSpPr>
            <p:cNvPr id="20" name="矩形 19"/>
            <p:cNvSpPr/>
            <p:nvPr/>
          </p:nvSpPr>
          <p:spPr>
            <a:xfrm flipH="1">
              <a:off x="7044265" y="1085299"/>
              <a:ext cx="2796749" cy="308802"/>
            </a:xfrm>
            <a:prstGeom prst="rect">
              <a:avLst/>
            </a:prstGeom>
          </p:spPr>
          <p:txBody>
            <a:bodyPr wrap="square">
              <a:spAutoFit/>
            </a:bodyPr>
            <a:lstStyle/>
            <a:p>
              <a:pPr>
                <a:lnSpc>
                  <a:spcPct val="130000"/>
                </a:lnSpc>
              </a:pPr>
              <a:r>
                <a:rPr lang="zh-CN" altLang="en-US" sz="1200" dirty="0">
                  <a:solidFill>
                    <a:schemeClr val="tx1">
                      <a:lumMod val="95000"/>
                      <a:lumOff val="5000"/>
                    </a:schemeClr>
                  </a:solidFill>
                  <a:cs typeface="+mn-ea"/>
                  <a:sym typeface="+mn-lt"/>
                </a:rPr>
                <a:t>专业必修课、专业选修课、公共必修课、公共选修课</a:t>
              </a:r>
            </a:p>
          </p:txBody>
        </p:sp>
      </p:grpSp>
      <p:pic>
        <p:nvPicPr>
          <p:cNvPr id="25"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27" name="自由: 形状 3"/>
          <p:cNvSpPr/>
          <p:nvPr/>
        </p:nvSpPr>
        <p:spPr>
          <a:xfrm>
            <a:off x="3405093" y="2705100"/>
            <a:ext cx="951907" cy="713476"/>
          </a:xfrm>
          <a:custGeom>
            <a:avLst/>
            <a:gdLst>
              <a:gd name="connsiteX0" fmla="*/ 475953 w 951907"/>
              <a:gd name="connsiteY0" fmla="*/ 0 h 951908"/>
              <a:gd name="connsiteX1" fmla="*/ 951907 w 951907"/>
              <a:gd name="connsiteY1" fmla="*/ 475954 h 951908"/>
              <a:gd name="connsiteX2" fmla="*/ 475953 w 951907"/>
              <a:gd name="connsiteY2" fmla="*/ 951908 h 951908"/>
              <a:gd name="connsiteX3" fmla="*/ 0 w 951907"/>
              <a:gd name="connsiteY3" fmla="*/ 475954 h 951908"/>
              <a:gd name="connsiteX4" fmla="*/ 475953 w 951907"/>
              <a:gd name="connsiteY4" fmla="*/ 0 h 951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907" h="951908">
                <a:moveTo>
                  <a:pt x="475953" y="0"/>
                </a:moveTo>
                <a:lnTo>
                  <a:pt x="951907" y="475954"/>
                </a:lnTo>
                <a:lnTo>
                  <a:pt x="475953" y="951908"/>
                </a:lnTo>
                <a:lnTo>
                  <a:pt x="0" y="475954"/>
                </a:lnTo>
                <a:lnTo>
                  <a:pt x="475953" y="0"/>
                </a:lnTo>
                <a:close/>
              </a:path>
            </a:pathLst>
          </a:custGeom>
          <a:solidFill>
            <a:schemeClr val="accent4">
              <a:lumMod val="75000"/>
            </a:schemeClr>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华文细黑" panose="02010600040101010101" pitchFamily="2" charset="-122"/>
                <a:ea typeface="华文细黑" panose="02010600040101010101" pitchFamily="2" charset="-122"/>
              </a:rPr>
              <a:t>02</a:t>
            </a:r>
            <a:endParaRPr lang="zh-CN" altLang="en-US" sz="2400" dirty="0">
              <a:latin typeface="华文细黑" panose="02010600040101010101" pitchFamily="2" charset="-122"/>
              <a:ea typeface="华文细黑" panose="02010600040101010101" pitchFamily="2" charset="-122"/>
            </a:endParaRPr>
          </a:p>
        </p:txBody>
      </p:sp>
      <p:grpSp>
        <p:nvGrpSpPr>
          <p:cNvPr id="28" name="原创设计师QQ：598969553          _7"/>
          <p:cNvGrpSpPr/>
          <p:nvPr/>
        </p:nvGrpSpPr>
        <p:grpSpPr>
          <a:xfrm>
            <a:off x="4615140" y="2659015"/>
            <a:ext cx="5043210" cy="738511"/>
            <a:chOff x="7044265" y="654757"/>
            <a:chExt cx="2796749" cy="738511"/>
          </a:xfrm>
        </p:grpSpPr>
        <p:sp>
          <p:nvSpPr>
            <p:cNvPr id="29" name="文本框 18"/>
            <p:cNvSpPr txBox="1"/>
            <p:nvPr/>
          </p:nvSpPr>
          <p:spPr>
            <a:xfrm>
              <a:off x="7044265" y="654757"/>
              <a:ext cx="386874" cy="499624"/>
            </a:xfrm>
            <a:prstGeom prst="rect">
              <a:avLst/>
            </a:prstGeom>
            <a:noFill/>
          </p:spPr>
          <p:txBody>
            <a:bodyPr wrap="none" rtlCol="0">
              <a:spAutoFit/>
            </a:bodyPr>
            <a:lstStyle>
              <a:defPPr>
                <a:defRPr lang="zh-CN"/>
              </a:defPPr>
              <a:lvl1pPr algn="ctr">
                <a:lnSpc>
                  <a:spcPct val="150000"/>
                </a:lnSpc>
                <a:defRPr sz="2400">
                  <a:solidFill>
                    <a:schemeClr val="bg1"/>
                  </a:solidFill>
                  <a:latin typeface="微软雅黑" panose="020B0503020204020204" pitchFamily="34" charset="-122"/>
                  <a:ea typeface="微软雅黑" panose="020B0503020204020204" pitchFamily="34" charset="-122"/>
                </a:defRPr>
              </a:lvl1pPr>
            </a:lstStyle>
            <a:p>
              <a:pPr algn="l"/>
              <a:r>
                <a:rPr lang="zh-CN" altLang="en-US" sz="2000" dirty="0">
                  <a:solidFill>
                    <a:schemeClr val="accent6">
                      <a:lumMod val="75000"/>
                    </a:schemeClr>
                  </a:solidFill>
                </a:rPr>
                <a:t>选课</a:t>
              </a:r>
            </a:p>
          </p:txBody>
        </p:sp>
        <p:sp>
          <p:nvSpPr>
            <p:cNvPr id="30" name="矩形 29"/>
            <p:cNvSpPr/>
            <p:nvPr/>
          </p:nvSpPr>
          <p:spPr>
            <a:xfrm flipH="1">
              <a:off x="7044265" y="1085299"/>
              <a:ext cx="2796749" cy="307969"/>
            </a:xfrm>
            <a:prstGeom prst="rect">
              <a:avLst/>
            </a:prstGeom>
          </p:spPr>
          <p:txBody>
            <a:bodyPr wrap="square">
              <a:spAutoFit/>
            </a:bodyPr>
            <a:lstStyle/>
            <a:p>
              <a:pPr>
                <a:lnSpc>
                  <a:spcPct val="130000"/>
                </a:lnSpc>
              </a:pPr>
              <a:r>
                <a:rPr lang="zh-CN" altLang="en-US" sz="1200" dirty="0">
                  <a:solidFill>
                    <a:schemeClr val="tx1">
                      <a:lumMod val="95000"/>
                      <a:lumOff val="5000"/>
                    </a:schemeClr>
                  </a:solidFill>
                  <a:cs typeface="+mn-ea"/>
                  <a:sym typeface="+mn-lt"/>
                </a:rPr>
                <a:t>学生选课</a:t>
              </a:r>
            </a:p>
          </p:txBody>
        </p:sp>
      </p:grpSp>
      <p:sp>
        <p:nvSpPr>
          <p:cNvPr id="35" name="自由: 形状 3"/>
          <p:cNvSpPr/>
          <p:nvPr/>
        </p:nvSpPr>
        <p:spPr>
          <a:xfrm>
            <a:off x="3405093" y="3705225"/>
            <a:ext cx="951907" cy="713476"/>
          </a:xfrm>
          <a:custGeom>
            <a:avLst/>
            <a:gdLst>
              <a:gd name="connsiteX0" fmla="*/ 475953 w 951907"/>
              <a:gd name="connsiteY0" fmla="*/ 0 h 951908"/>
              <a:gd name="connsiteX1" fmla="*/ 951907 w 951907"/>
              <a:gd name="connsiteY1" fmla="*/ 475954 h 951908"/>
              <a:gd name="connsiteX2" fmla="*/ 475953 w 951907"/>
              <a:gd name="connsiteY2" fmla="*/ 951908 h 951908"/>
              <a:gd name="connsiteX3" fmla="*/ 0 w 951907"/>
              <a:gd name="connsiteY3" fmla="*/ 475954 h 951908"/>
              <a:gd name="connsiteX4" fmla="*/ 475953 w 951907"/>
              <a:gd name="connsiteY4" fmla="*/ 0 h 951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907" h="951908">
                <a:moveTo>
                  <a:pt x="475953" y="0"/>
                </a:moveTo>
                <a:lnTo>
                  <a:pt x="951907" y="475954"/>
                </a:lnTo>
                <a:lnTo>
                  <a:pt x="475953" y="951908"/>
                </a:lnTo>
                <a:lnTo>
                  <a:pt x="0" y="475954"/>
                </a:lnTo>
                <a:lnTo>
                  <a:pt x="475953" y="0"/>
                </a:lnTo>
                <a:close/>
              </a:path>
            </a:pathLst>
          </a:custGeom>
          <a:solidFill>
            <a:srgbClr val="0070C0"/>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华文细黑" panose="02010600040101010101" pitchFamily="2" charset="-122"/>
                <a:ea typeface="华文细黑" panose="02010600040101010101" pitchFamily="2" charset="-122"/>
              </a:rPr>
              <a:t>03</a:t>
            </a:r>
            <a:endParaRPr lang="zh-CN" altLang="en-US" sz="2400" dirty="0">
              <a:latin typeface="华文细黑" panose="02010600040101010101" pitchFamily="2" charset="-122"/>
              <a:ea typeface="华文细黑" panose="02010600040101010101" pitchFamily="2" charset="-122"/>
            </a:endParaRPr>
          </a:p>
        </p:txBody>
      </p:sp>
      <p:grpSp>
        <p:nvGrpSpPr>
          <p:cNvPr id="36" name="原创设计师QQ：598969553          _7"/>
          <p:cNvGrpSpPr/>
          <p:nvPr/>
        </p:nvGrpSpPr>
        <p:grpSpPr>
          <a:xfrm>
            <a:off x="4615140" y="3659140"/>
            <a:ext cx="5043210" cy="738511"/>
            <a:chOff x="7044265" y="654757"/>
            <a:chExt cx="2796749" cy="738511"/>
          </a:xfrm>
        </p:grpSpPr>
        <p:sp>
          <p:nvSpPr>
            <p:cNvPr id="37" name="文本框 18"/>
            <p:cNvSpPr txBox="1"/>
            <p:nvPr/>
          </p:nvSpPr>
          <p:spPr>
            <a:xfrm>
              <a:off x="7044265" y="654757"/>
              <a:ext cx="671340" cy="499624"/>
            </a:xfrm>
            <a:prstGeom prst="rect">
              <a:avLst/>
            </a:prstGeom>
            <a:noFill/>
          </p:spPr>
          <p:txBody>
            <a:bodyPr wrap="none" rtlCol="0">
              <a:spAutoFit/>
            </a:bodyPr>
            <a:lstStyle>
              <a:defPPr>
                <a:defRPr lang="zh-CN"/>
              </a:defPPr>
              <a:lvl1pPr algn="ctr">
                <a:lnSpc>
                  <a:spcPct val="150000"/>
                </a:lnSpc>
                <a:defRPr sz="2400">
                  <a:solidFill>
                    <a:schemeClr val="bg1"/>
                  </a:solidFill>
                  <a:latin typeface="微软雅黑" panose="020B0503020204020204" pitchFamily="34" charset="-122"/>
                  <a:ea typeface="微软雅黑" panose="020B0503020204020204" pitchFamily="34" charset="-122"/>
                </a:defRPr>
              </a:lvl1pPr>
            </a:lstStyle>
            <a:p>
              <a:pPr algn="l"/>
              <a:r>
                <a:rPr lang="zh-CN" altLang="en-US" sz="2000" dirty="0">
                  <a:solidFill>
                    <a:srgbClr val="0070C0"/>
                  </a:solidFill>
                </a:rPr>
                <a:t>场地管理</a:t>
              </a:r>
            </a:p>
          </p:txBody>
        </p:sp>
        <p:sp>
          <p:nvSpPr>
            <p:cNvPr id="38" name="矩形 37"/>
            <p:cNvSpPr/>
            <p:nvPr/>
          </p:nvSpPr>
          <p:spPr>
            <a:xfrm flipH="1">
              <a:off x="7044265" y="1085299"/>
              <a:ext cx="2796749" cy="307969"/>
            </a:xfrm>
            <a:prstGeom prst="rect">
              <a:avLst/>
            </a:prstGeom>
          </p:spPr>
          <p:txBody>
            <a:bodyPr wrap="square">
              <a:spAutoFit/>
            </a:bodyPr>
            <a:lstStyle/>
            <a:p>
              <a:pPr>
                <a:lnSpc>
                  <a:spcPct val="130000"/>
                </a:lnSpc>
              </a:pPr>
              <a:r>
                <a:rPr lang="zh-CN" altLang="en-US" sz="1200" dirty="0">
                  <a:solidFill>
                    <a:schemeClr val="tx1">
                      <a:lumMod val="95000"/>
                      <a:lumOff val="5000"/>
                    </a:schemeClr>
                  </a:solidFill>
                  <a:cs typeface="+mn-ea"/>
                  <a:sym typeface="+mn-lt"/>
                </a:rPr>
                <a:t>场地增删改查</a:t>
              </a:r>
            </a:p>
          </p:txBody>
        </p:sp>
      </p:grpSp>
      <p:sp>
        <p:nvSpPr>
          <p:cNvPr id="21" name="自由: 形状 3"/>
          <p:cNvSpPr/>
          <p:nvPr/>
        </p:nvSpPr>
        <p:spPr>
          <a:xfrm>
            <a:off x="3424143" y="4724400"/>
            <a:ext cx="951907" cy="713476"/>
          </a:xfrm>
          <a:custGeom>
            <a:avLst/>
            <a:gdLst>
              <a:gd name="connsiteX0" fmla="*/ 475953 w 951907"/>
              <a:gd name="connsiteY0" fmla="*/ 0 h 951908"/>
              <a:gd name="connsiteX1" fmla="*/ 951907 w 951907"/>
              <a:gd name="connsiteY1" fmla="*/ 475954 h 951908"/>
              <a:gd name="connsiteX2" fmla="*/ 475953 w 951907"/>
              <a:gd name="connsiteY2" fmla="*/ 951908 h 951908"/>
              <a:gd name="connsiteX3" fmla="*/ 0 w 951907"/>
              <a:gd name="connsiteY3" fmla="*/ 475954 h 951908"/>
              <a:gd name="connsiteX4" fmla="*/ 475953 w 951907"/>
              <a:gd name="connsiteY4" fmla="*/ 0 h 951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907" h="951908">
                <a:moveTo>
                  <a:pt x="475953" y="0"/>
                </a:moveTo>
                <a:lnTo>
                  <a:pt x="951907" y="475954"/>
                </a:lnTo>
                <a:lnTo>
                  <a:pt x="475953" y="951908"/>
                </a:lnTo>
                <a:lnTo>
                  <a:pt x="0" y="475954"/>
                </a:lnTo>
                <a:lnTo>
                  <a:pt x="475953" y="0"/>
                </a:lnTo>
                <a:close/>
              </a:path>
            </a:pathLst>
          </a:custGeom>
          <a:solidFill>
            <a:srgbClr val="00B050"/>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华文细黑" panose="02010600040101010101" pitchFamily="2" charset="-122"/>
                <a:ea typeface="华文细黑" panose="02010600040101010101" pitchFamily="2" charset="-122"/>
              </a:rPr>
              <a:t>04</a:t>
            </a:r>
            <a:endParaRPr lang="zh-CN" altLang="en-US" sz="2400" dirty="0">
              <a:latin typeface="华文细黑" panose="02010600040101010101" pitchFamily="2" charset="-122"/>
              <a:ea typeface="华文细黑" panose="02010600040101010101" pitchFamily="2" charset="-122"/>
            </a:endParaRPr>
          </a:p>
        </p:txBody>
      </p:sp>
      <p:grpSp>
        <p:nvGrpSpPr>
          <p:cNvPr id="22" name="原创设计师QQ：598969553          _7"/>
          <p:cNvGrpSpPr/>
          <p:nvPr/>
        </p:nvGrpSpPr>
        <p:grpSpPr>
          <a:xfrm>
            <a:off x="4634190" y="4678315"/>
            <a:ext cx="5043210" cy="739344"/>
            <a:chOff x="7044265" y="654757"/>
            <a:chExt cx="2796749" cy="739344"/>
          </a:xfrm>
        </p:grpSpPr>
        <p:sp>
          <p:nvSpPr>
            <p:cNvPr id="23" name="文本框 18"/>
            <p:cNvSpPr txBox="1"/>
            <p:nvPr/>
          </p:nvSpPr>
          <p:spPr>
            <a:xfrm>
              <a:off x="7044265" y="654757"/>
              <a:ext cx="813573" cy="499624"/>
            </a:xfrm>
            <a:prstGeom prst="rect">
              <a:avLst/>
            </a:prstGeom>
            <a:noFill/>
          </p:spPr>
          <p:txBody>
            <a:bodyPr wrap="none" rtlCol="0">
              <a:spAutoFit/>
            </a:bodyPr>
            <a:lstStyle>
              <a:defPPr>
                <a:defRPr lang="zh-CN"/>
              </a:defPPr>
              <a:lvl1pPr algn="ctr">
                <a:lnSpc>
                  <a:spcPct val="150000"/>
                </a:lnSpc>
                <a:defRPr sz="2400">
                  <a:solidFill>
                    <a:schemeClr val="bg1"/>
                  </a:solidFill>
                  <a:latin typeface="微软雅黑" panose="020B0503020204020204" pitchFamily="34" charset="-122"/>
                  <a:ea typeface="微软雅黑" panose="020B0503020204020204" pitchFamily="34" charset="-122"/>
                </a:defRPr>
              </a:lvl1pPr>
            </a:lstStyle>
            <a:p>
              <a:pPr algn="l"/>
              <a:r>
                <a:rPr lang="zh-CN" altLang="en-US" sz="2000" dirty="0">
                  <a:solidFill>
                    <a:srgbClr val="00B050"/>
                  </a:solidFill>
                </a:rPr>
                <a:t>调停补申请</a:t>
              </a:r>
            </a:p>
          </p:txBody>
        </p:sp>
        <p:sp>
          <p:nvSpPr>
            <p:cNvPr id="26" name="矩形 25"/>
            <p:cNvSpPr/>
            <p:nvPr/>
          </p:nvSpPr>
          <p:spPr>
            <a:xfrm flipH="1">
              <a:off x="7044265" y="1085299"/>
              <a:ext cx="2796749" cy="308802"/>
            </a:xfrm>
            <a:prstGeom prst="rect">
              <a:avLst/>
            </a:prstGeom>
          </p:spPr>
          <p:txBody>
            <a:bodyPr wrap="square">
              <a:spAutoFit/>
            </a:bodyPr>
            <a:lstStyle/>
            <a:p>
              <a:pPr>
                <a:lnSpc>
                  <a:spcPct val="130000"/>
                </a:lnSpc>
              </a:pPr>
              <a:r>
                <a:rPr lang="zh-CN" altLang="en-US" sz="1200" dirty="0">
                  <a:solidFill>
                    <a:schemeClr val="tx1">
                      <a:lumMod val="95000"/>
                      <a:lumOff val="5000"/>
                    </a:schemeClr>
                  </a:solidFill>
                  <a:cs typeface="+mn-ea"/>
                  <a:sym typeface="+mn-lt"/>
                </a:rPr>
                <a:t>调课申请、停课申请、补课申请</a:t>
              </a:r>
            </a:p>
          </p:txBody>
        </p:sp>
      </p:gr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847724" y="1057275"/>
            <a:ext cx="10440000" cy="5256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 name="文本占位符 1"/>
          <p:cNvSpPr>
            <a:spLocks noGrp="1"/>
          </p:cNvSpPr>
          <p:nvPr>
            <p:ph type="body" sz="quarter" idx="13"/>
          </p:nvPr>
        </p:nvSpPr>
        <p:spPr>
          <a:xfrm>
            <a:off x="811579" y="337344"/>
            <a:ext cx="7886700" cy="558006"/>
          </a:xfrm>
        </p:spPr>
        <p:txBody>
          <a:bodyPr/>
          <a:lstStyle/>
          <a:p>
            <a:r>
              <a:rPr lang="zh-CN" altLang="en-US" sz="3600" dirty="0"/>
              <a:t>补课申请</a:t>
            </a:r>
            <a:endParaRPr lang="en-US" altLang="zh-CN" sz="3600" dirty="0"/>
          </a:p>
          <a:p>
            <a:endParaRPr lang="zh-CN" altLang="en-US" dirty="0"/>
          </a:p>
        </p:txBody>
      </p:sp>
      <p:pic>
        <p:nvPicPr>
          <p:cNvPr id="13"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7" name="文本占位符 2"/>
          <p:cNvSpPr txBox="1"/>
          <p:nvPr/>
        </p:nvSpPr>
        <p:spPr>
          <a:xfrm>
            <a:off x="0" y="388143"/>
            <a:ext cx="514350" cy="440531"/>
          </a:xfrm>
          <a:prstGeom prst="rect">
            <a:avLst/>
          </a:prstGeom>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cs typeface="+mn-cs"/>
              </a:rPr>
              <a:t>B</a:t>
            </a:r>
          </a:p>
        </p:txBody>
      </p:sp>
      <p:sp>
        <p:nvSpPr>
          <p:cNvPr id="8" name="原创设计师QQ：598969553              _19"/>
          <p:cNvSpPr/>
          <p:nvPr/>
        </p:nvSpPr>
        <p:spPr>
          <a:xfrm>
            <a:off x="2521568" y="2587730"/>
            <a:ext cx="545482" cy="290785"/>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点击</a:t>
            </a:r>
            <a:endParaRPr lang="en-US" altLang="zh-CN" sz="1000" dirty="0">
              <a:solidFill>
                <a:schemeClr val="tx1">
                  <a:lumMod val="75000"/>
                  <a:lumOff val="25000"/>
                </a:schemeClr>
              </a:solidFill>
            </a:endParaRPr>
          </a:p>
        </p:txBody>
      </p:sp>
      <p:sp>
        <p:nvSpPr>
          <p:cNvPr id="9" name="椭圆 8"/>
          <p:cNvSpPr/>
          <p:nvPr/>
        </p:nvSpPr>
        <p:spPr>
          <a:xfrm>
            <a:off x="2133600" y="2628901"/>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0" name="直接连接符 9"/>
          <p:cNvCxnSpPr/>
          <p:nvPr/>
        </p:nvCxnSpPr>
        <p:spPr>
          <a:xfrm flipV="1">
            <a:off x="2066924" y="2819401"/>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200000" flipH="1">
            <a:off x="2127825" y="2815126"/>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2700000" flipV="1">
            <a:off x="2197041" y="2971717"/>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V="1">
            <a:off x="2063687" y="2971884"/>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5" name="原创设计师QQ：598969553              _12"/>
          <p:cNvCxnSpPr>
            <a:endCxn id="16" idx="2"/>
          </p:cNvCxnSpPr>
          <p:nvPr/>
        </p:nvCxnSpPr>
        <p:spPr>
          <a:xfrm flipV="1">
            <a:off x="2447925" y="2816324"/>
            <a:ext cx="685799"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6" name="同侧圆角矩形 15"/>
          <p:cNvSpPr/>
          <p:nvPr/>
        </p:nvSpPr>
        <p:spPr>
          <a:xfrm>
            <a:off x="3133724" y="2600325"/>
            <a:ext cx="900000" cy="432000"/>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7" name="原创设计师QQ：598969553              _19"/>
          <p:cNvSpPr/>
          <p:nvPr/>
        </p:nvSpPr>
        <p:spPr>
          <a:xfrm>
            <a:off x="3207368" y="2581275"/>
            <a:ext cx="764558" cy="417037"/>
          </a:xfrm>
          <a:prstGeom prst="rect">
            <a:avLst/>
          </a:prstGeom>
        </p:spPr>
        <p:txBody>
          <a:bodyPr wrap="square">
            <a:spAutoFit/>
          </a:bodyPr>
          <a:lstStyle/>
          <a:p>
            <a:pPr algn="ctr">
              <a:lnSpc>
                <a:spcPct val="130000"/>
              </a:lnSpc>
            </a:pPr>
            <a:r>
              <a:rPr lang="zh-CN" altLang="en-US" dirty="0">
                <a:solidFill>
                  <a:schemeClr val="bg1"/>
                </a:solidFill>
              </a:rPr>
              <a:t>按钮</a:t>
            </a:r>
            <a:endParaRPr lang="en-US" altLang="zh-CN" dirty="0">
              <a:solidFill>
                <a:schemeClr val="bg1"/>
              </a:solidFill>
            </a:endParaRPr>
          </a:p>
        </p:txBody>
      </p:sp>
      <p:cxnSp>
        <p:nvCxnSpPr>
          <p:cNvPr id="18" name="原创设计师QQ：598969553              _12"/>
          <p:cNvCxnSpPr>
            <a:stCxn id="16" idx="0"/>
          </p:cNvCxnSpPr>
          <p:nvPr/>
        </p:nvCxnSpPr>
        <p:spPr>
          <a:xfrm>
            <a:off x="4033724" y="2816325"/>
            <a:ext cx="4176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4314825" y="3571874"/>
            <a:ext cx="432000" cy="1440000"/>
          </a:xfrm>
          <a:prstGeom prst="rect">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cxnSp>
        <p:nvCxnSpPr>
          <p:cNvPr id="23" name="原创设计师QQ：598969553              _12"/>
          <p:cNvCxnSpPr/>
          <p:nvPr/>
        </p:nvCxnSpPr>
        <p:spPr>
          <a:xfrm rot="5400000">
            <a:off x="4148138" y="3195636"/>
            <a:ext cx="752476" cy="2"/>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8" name="原创设计师QQ：598969553              _19"/>
          <p:cNvSpPr/>
          <p:nvPr/>
        </p:nvSpPr>
        <p:spPr>
          <a:xfrm>
            <a:off x="4483718" y="2902055"/>
            <a:ext cx="259732" cy="53245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选择</a:t>
            </a:r>
            <a:endParaRPr lang="en-US" altLang="zh-CN" sz="1000" dirty="0">
              <a:solidFill>
                <a:schemeClr val="tx1">
                  <a:lumMod val="75000"/>
                  <a:lumOff val="25000"/>
                </a:schemeClr>
              </a:solidFill>
            </a:endParaRPr>
          </a:p>
        </p:txBody>
      </p:sp>
      <p:sp>
        <p:nvSpPr>
          <p:cNvPr id="30" name="原创设计师QQ：598969553              _19"/>
          <p:cNvSpPr/>
          <p:nvPr/>
        </p:nvSpPr>
        <p:spPr>
          <a:xfrm>
            <a:off x="4333875" y="3676650"/>
            <a:ext cx="371475" cy="1212640"/>
          </a:xfrm>
          <a:prstGeom prst="rect">
            <a:avLst/>
          </a:prstGeom>
        </p:spPr>
        <p:txBody>
          <a:bodyPr wrap="square">
            <a:spAutoFit/>
          </a:bodyPr>
          <a:lstStyle/>
          <a:p>
            <a:pPr algn="ctr">
              <a:lnSpc>
                <a:spcPct val="130000"/>
              </a:lnSpc>
            </a:pPr>
            <a:r>
              <a:rPr lang="zh-CN" altLang="en-US" sz="1400" dirty="0">
                <a:solidFill>
                  <a:schemeClr val="bg1"/>
                </a:solidFill>
              </a:rPr>
              <a:t>目的课程</a:t>
            </a:r>
            <a:endParaRPr lang="en-US" altLang="zh-CN" sz="1400" dirty="0">
              <a:solidFill>
                <a:schemeClr val="bg1"/>
              </a:solidFill>
            </a:endParaRPr>
          </a:p>
        </p:txBody>
      </p:sp>
      <p:sp>
        <p:nvSpPr>
          <p:cNvPr id="47" name="流程图: 决策 46"/>
          <p:cNvSpPr/>
          <p:nvPr/>
        </p:nvSpPr>
        <p:spPr>
          <a:xfrm flipV="1">
            <a:off x="8201026" y="2514601"/>
            <a:ext cx="1276350" cy="620557"/>
          </a:xfrm>
          <a:prstGeom prst="flowChartDecision">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71" name="原创设计师QQ：598969553              _19"/>
          <p:cNvSpPr/>
          <p:nvPr/>
        </p:nvSpPr>
        <p:spPr>
          <a:xfrm>
            <a:off x="8550892" y="2628900"/>
            <a:ext cx="583583" cy="344838"/>
          </a:xfrm>
          <a:prstGeom prst="rect">
            <a:avLst/>
          </a:prstGeom>
        </p:spPr>
        <p:txBody>
          <a:bodyPr wrap="square">
            <a:spAutoFit/>
          </a:bodyPr>
          <a:lstStyle/>
          <a:p>
            <a:pPr algn="ctr">
              <a:lnSpc>
                <a:spcPct val="130000"/>
              </a:lnSpc>
            </a:pPr>
            <a:r>
              <a:rPr lang="zh-CN" altLang="en-US" sz="1400" dirty="0">
                <a:solidFill>
                  <a:schemeClr val="bg1"/>
                </a:solidFill>
              </a:rPr>
              <a:t>验证</a:t>
            </a:r>
            <a:endParaRPr lang="en-US" altLang="zh-CN" sz="1400" dirty="0">
              <a:solidFill>
                <a:schemeClr val="bg1"/>
              </a:solidFill>
            </a:endParaRPr>
          </a:p>
        </p:txBody>
      </p:sp>
      <p:sp>
        <p:nvSpPr>
          <p:cNvPr id="73" name="原创设计师QQ：598969553              _19"/>
          <p:cNvSpPr/>
          <p:nvPr/>
        </p:nvSpPr>
        <p:spPr>
          <a:xfrm>
            <a:off x="5636243" y="2257426"/>
            <a:ext cx="1859932" cy="31239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重新选择信息、验证</a:t>
            </a:r>
            <a:endParaRPr lang="en-US" altLang="zh-CN" sz="1000" dirty="0">
              <a:solidFill>
                <a:schemeClr val="tx1">
                  <a:lumMod val="75000"/>
                  <a:lumOff val="25000"/>
                </a:schemeClr>
              </a:solidFill>
            </a:endParaRPr>
          </a:p>
        </p:txBody>
      </p:sp>
      <p:cxnSp>
        <p:nvCxnSpPr>
          <p:cNvPr id="74" name="原创设计师QQ：598969553              _12"/>
          <p:cNvCxnSpPr>
            <a:stCxn id="47" idx="0"/>
            <a:endCxn id="75" idx="2"/>
          </p:cNvCxnSpPr>
          <p:nvPr/>
        </p:nvCxnSpPr>
        <p:spPr>
          <a:xfrm rot="5400000">
            <a:off x="8535117" y="3439242"/>
            <a:ext cx="608168" cy="1588"/>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5" name="流程图: 决策 74"/>
          <p:cNvSpPr/>
          <p:nvPr/>
        </p:nvSpPr>
        <p:spPr>
          <a:xfrm flipV="1">
            <a:off x="8201026" y="3743326"/>
            <a:ext cx="1276350" cy="620557"/>
          </a:xfrm>
          <a:prstGeom prst="flowChartDecision">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76" name="原创设计师QQ：598969553              _19"/>
          <p:cNvSpPr/>
          <p:nvPr/>
        </p:nvSpPr>
        <p:spPr>
          <a:xfrm>
            <a:off x="8312767" y="3848100"/>
            <a:ext cx="1107458" cy="372410"/>
          </a:xfrm>
          <a:prstGeom prst="rect">
            <a:avLst/>
          </a:prstGeom>
        </p:spPr>
        <p:txBody>
          <a:bodyPr wrap="square">
            <a:spAutoFit/>
          </a:bodyPr>
          <a:lstStyle/>
          <a:p>
            <a:pPr algn="ctr">
              <a:lnSpc>
                <a:spcPct val="130000"/>
              </a:lnSpc>
            </a:pPr>
            <a:r>
              <a:rPr lang="zh-CN" altLang="en-US" sz="1400" dirty="0">
                <a:solidFill>
                  <a:schemeClr val="bg1"/>
                </a:solidFill>
              </a:rPr>
              <a:t>提交</a:t>
            </a:r>
            <a:endParaRPr lang="en-US" altLang="zh-CN" sz="1400" dirty="0">
              <a:solidFill>
                <a:schemeClr val="bg1"/>
              </a:solidFill>
            </a:endParaRPr>
          </a:p>
        </p:txBody>
      </p:sp>
      <p:cxnSp>
        <p:nvCxnSpPr>
          <p:cNvPr id="77" name="原创设计师QQ：598969553              _12"/>
          <p:cNvCxnSpPr>
            <a:stCxn id="75" idx="0"/>
            <a:endCxn id="79" idx="0"/>
          </p:cNvCxnSpPr>
          <p:nvPr/>
        </p:nvCxnSpPr>
        <p:spPr>
          <a:xfrm rot="5400000">
            <a:off x="8649418" y="4553667"/>
            <a:ext cx="379568"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8039099" y="4743448"/>
            <a:ext cx="1620000" cy="612000"/>
          </a:xfrm>
          <a:prstGeom prst="rect">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79" name="原创设计师QQ：598969553              _19"/>
          <p:cNvSpPr/>
          <p:nvPr/>
        </p:nvSpPr>
        <p:spPr>
          <a:xfrm>
            <a:off x="8096250" y="4743451"/>
            <a:ext cx="1476375" cy="652486"/>
          </a:xfrm>
          <a:prstGeom prst="rect">
            <a:avLst/>
          </a:prstGeom>
        </p:spPr>
        <p:txBody>
          <a:bodyPr wrap="square">
            <a:spAutoFit/>
          </a:bodyPr>
          <a:lstStyle/>
          <a:p>
            <a:pPr algn="ctr">
              <a:lnSpc>
                <a:spcPct val="130000"/>
              </a:lnSpc>
            </a:pPr>
            <a:r>
              <a:rPr lang="zh-CN" altLang="en-US" sz="1400" dirty="0">
                <a:solidFill>
                  <a:schemeClr val="bg1"/>
                </a:solidFill>
              </a:rPr>
              <a:t>推行消息给对应审核人员</a:t>
            </a:r>
            <a:endParaRPr lang="en-US" altLang="zh-CN" sz="1400" dirty="0">
              <a:solidFill>
                <a:schemeClr val="bg1"/>
              </a:solidFill>
            </a:endParaRPr>
          </a:p>
        </p:txBody>
      </p:sp>
      <p:sp>
        <p:nvSpPr>
          <p:cNvPr id="60" name="矩形 59"/>
          <p:cNvSpPr/>
          <p:nvPr/>
        </p:nvSpPr>
        <p:spPr>
          <a:xfrm>
            <a:off x="5229225" y="3581399"/>
            <a:ext cx="432000" cy="1440000"/>
          </a:xfrm>
          <a:prstGeom prst="rect">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cxnSp>
        <p:nvCxnSpPr>
          <p:cNvPr id="61" name="原创设计师QQ：598969553              _12"/>
          <p:cNvCxnSpPr/>
          <p:nvPr/>
        </p:nvCxnSpPr>
        <p:spPr>
          <a:xfrm rot="5400000">
            <a:off x="5062538" y="3205161"/>
            <a:ext cx="752476" cy="2"/>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62" name="原创设计师QQ：598969553              _19"/>
          <p:cNvSpPr/>
          <p:nvPr/>
        </p:nvSpPr>
        <p:spPr>
          <a:xfrm>
            <a:off x="5398118" y="2911580"/>
            <a:ext cx="259732" cy="53245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选择</a:t>
            </a:r>
            <a:endParaRPr lang="en-US" altLang="zh-CN" sz="1000" dirty="0">
              <a:solidFill>
                <a:schemeClr val="tx1">
                  <a:lumMod val="75000"/>
                  <a:lumOff val="25000"/>
                </a:schemeClr>
              </a:solidFill>
            </a:endParaRPr>
          </a:p>
        </p:txBody>
      </p:sp>
      <p:sp>
        <p:nvSpPr>
          <p:cNvPr id="63" name="原创设计师QQ：598969553              _19"/>
          <p:cNvSpPr/>
          <p:nvPr/>
        </p:nvSpPr>
        <p:spPr>
          <a:xfrm>
            <a:off x="5248275" y="3686175"/>
            <a:ext cx="371475" cy="1185068"/>
          </a:xfrm>
          <a:prstGeom prst="rect">
            <a:avLst/>
          </a:prstGeom>
        </p:spPr>
        <p:txBody>
          <a:bodyPr wrap="square">
            <a:spAutoFit/>
          </a:bodyPr>
          <a:lstStyle/>
          <a:p>
            <a:pPr algn="ctr">
              <a:lnSpc>
                <a:spcPct val="130000"/>
              </a:lnSpc>
            </a:pPr>
            <a:r>
              <a:rPr lang="zh-CN" altLang="en-US" sz="1400" dirty="0">
                <a:solidFill>
                  <a:schemeClr val="bg1"/>
                </a:solidFill>
              </a:rPr>
              <a:t>授课教师</a:t>
            </a:r>
            <a:endParaRPr lang="en-US" altLang="zh-CN" sz="1400" dirty="0">
              <a:solidFill>
                <a:schemeClr val="bg1"/>
              </a:solidFill>
            </a:endParaRPr>
          </a:p>
        </p:txBody>
      </p:sp>
      <p:sp>
        <p:nvSpPr>
          <p:cNvPr id="64" name="矩形 63"/>
          <p:cNvSpPr/>
          <p:nvPr/>
        </p:nvSpPr>
        <p:spPr>
          <a:xfrm>
            <a:off x="6143625" y="3581399"/>
            <a:ext cx="432000" cy="1440000"/>
          </a:xfrm>
          <a:prstGeom prst="rect">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cxnSp>
        <p:nvCxnSpPr>
          <p:cNvPr id="65" name="原创设计师QQ：598969553              _12"/>
          <p:cNvCxnSpPr/>
          <p:nvPr/>
        </p:nvCxnSpPr>
        <p:spPr>
          <a:xfrm rot="5400000">
            <a:off x="5976938" y="3205161"/>
            <a:ext cx="752476" cy="2"/>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66" name="原创设计师QQ：598969553              _19"/>
          <p:cNvSpPr/>
          <p:nvPr/>
        </p:nvSpPr>
        <p:spPr>
          <a:xfrm>
            <a:off x="6312518" y="2911580"/>
            <a:ext cx="259732" cy="53245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选择</a:t>
            </a:r>
            <a:endParaRPr lang="en-US" altLang="zh-CN" sz="1000" dirty="0">
              <a:solidFill>
                <a:schemeClr val="tx1">
                  <a:lumMod val="75000"/>
                  <a:lumOff val="25000"/>
                </a:schemeClr>
              </a:solidFill>
            </a:endParaRPr>
          </a:p>
        </p:txBody>
      </p:sp>
      <p:sp>
        <p:nvSpPr>
          <p:cNvPr id="67" name="原创设计师QQ：598969553              _19"/>
          <p:cNvSpPr/>
          <p:nvPr/>
        </p:nvSpPr>
        <p:spPr>
          <a:xfrm>
            <a:off x="6162675" y="3686175"/>
            <a:ext cx="371475" cy="1185068"/>
          </a:xfrm>
          <a:prstGeom prst="rect">
            <a:avLst/>
          </a:prstGeom>
        </p:spPr>
        <p:txBody>
          <a:bodyPr wrap="square">
            <a:spAutoFit/>
          </a:bodyPr>
          <a:lstStyle/>
          <a:p>
            <a:pPr algn="ctr">
              <a:lnSpc>
                <a:spcPct val="130000"/>
              </a:lnSpc>
            </a:pPr>
            <a:r>
              <a:rPr lang="zh-CN" altLang="en-US" sz="1400" dirty="0">
                <a:solidFill>
                  <a:schemeClr val="bg1"/>
                </a:solidFill>
              </a:rPr>
              <a:t>上课课节</a:t>
            </a:r>
            <a:endParaRPr lang="en-US" altLang="zh-CN" sz="1400" dirty="0">
              <a:solidFill>
                <a:schemeClr val="bg1"/>
              </a:solidFill>
            </a:endParaRPr>
          </a:p>
        </p:txBody>
      </p:sp>
      <p:sp>
        <p:nvSpPr>
          <p:cNvPr id="68" name="矩形 67"/>
          <p:cNvSpPr/>
          <p:nvPr/>
        </p:nvSpPr>
        <p:spPr>
          <a:xfrm>
            <a:off x="7058025" y="3581399"/>
            <a:ext cx="432000" cy="1440000"/>
          </a:xfrm>
          <a:prstGeom prst="rect">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cxnSp>
        <p:nvCxnSpPr>
          <p:cNvPr id="69" name="原创设计师QQ：598969553              _12"/>
          <p:cNvCxnSpPr/>
          <p:nvPr/>
        </p:nvCxnSpPr>
        <p:spPr>
          <a:xfrm rot="5400000">
            <a:off x="6891338" y="3205161"/>
            <a:ext cx="752476" cy="2"/>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0" name="原创设计师QQ：598969553              _19"/>
          <p:cNvSpPr/>
          <p:nvPr/>
        </p:nvSpPr>
        <p:spPr>
          <a:xfrm>
            <a:off x="7226918" y="2911580"/>
            <a:ext cx="259732" cy="53245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选择</a:t>
            </a:r>
            <a:endParaRPr lang="en-US" altLang="zh-CN" sz="1000" dirty="0">
              <a:solidFill>
                <a:schemeClr val="tx1">
                  <a:lumMod val="75000"/>
                  <a:lumOff val="25000"/>
                </a:schemeClr>
              </a:solidFill>
            </a:endParaRPr>
          </a:p>
        </p:txBody>
      </p:sp>
      <p:sp>
        <p:nvSpPr>
          <p:cNvPr id="80" name="原创设计师QQ：598969553              _19"/>
          <p:cNvSpPr/>
          <p:nvPr/>
        </p:nvSpPr>
        <p:spPr>
          <a:xfrm>
            <a:off x="7077075" y="3686175"/>
            <a:ext cx="371475" cy="1185068"/>
          </a:xfrm>
          <a:prstGeom prst="rect">
            <a:avLst/>
          </a:prstGeom>
        </p:spPr>
        <p:txBody>
          <a:bodyPr wrap="square">
            <a:spAutoFit/>
          </a:bodyPr>
          <a:lstStyle/>
          <a:p>
            <a:pPr algn="ctr">
              <a:lnSpc>
                <a:spcPct val="130000"/>
              </a:lnSpc>
            </a:pPr>
            <a:r>
              <a:rPr lang="zh-CN" altLang="en-US" sz="1400" dirty="0">
                <a:solidFill>
                  <a:schemeClr val="bg1"/>
                </a:solidFill>
              </a:rPr>
              <a:t>上课地点</a:t>
            </a:r>
            <a:endParaRPr lang="en-US" altLang="zh-CN" sz="1400" dirty="0">
              <a:solidFill>
                <a:schemeClr val="bg1"/>
              </a:solidFill>
            </a:endParaRPr>
          </a:p>
        </p:txBody>
      </p:sp>
      <p:sp>
        <p:nvSpPr>
          <p:cNvPr id="90" name="原创设计师QQ：598969553              _19"/>
          <p:cNvSpPr/>
          <p:nvPr/>
        </p:nvSpPr>
        <p:spPr>
          <a:xfrm>
            <a:off x="8541368" y="3083030"/>
            <a:ext cx="259732" cy="730906"/>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不冲突</a:t>
            </a:r>
            <a:endParaRPr lang="en-US" altLang="zh-CN" sz="1000" dirty="0">
              <a:solidFill>
                <a:schemeClr val="tx1">
                  <a:lumMod val="75000"/>
                  <a:lumOff val="25000"/>
                </a:schemeClr>
              </a:solidFill>
            </a:endParaRPr>
          </a:p>
        </p:txBody>
      </p:sp>
      <p:cxnSp>
        <p:nvCxnSpPr>
          <p:cNvPr id="97" name="肘形连接符 160"/>
          <p:cNvCxnSpPr/>
          <p:nvPr/>
        </p:nvCxnSpPr>
        <p:spPr>
          <a:xfrm rot="16200000" flipH="1" flipV="1">
            <a:off x="6429374" y="400051"/>
            <a:ext cx="295277" cy="4524376"/>
          </a:xfrm>
          <a:prstGeom prst="bentConnector4">
            <a:avLst>
              <a:gd name="adj1" fmla="val -77419"/>
              <a:gd name="adj2" fmla="val 100000"/>
            </a:avLst>
          </a:prstGeom>
          <a:ln>
            <a:solidFill>
              <a:schemeClr val="bg2">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5" name="原创设计师QQ：598969553              _19"/>
          <p:cNvSpPr/>
          <p:nvPr/>
        </p:nvSpPr>
        <p:spPr>
          <a:xfrm>
            <a:off x="6296025" y="2049544"/>
            <a:ext cx="695325" cy="312393"/>
          </a:xfrm>
          <a:prstGeom prst="rect">
            <a:avLst/>
          </a:prstGeom>
        </p:spPr>
        <p:txBody>
          <a:bodyPr wrap="square">
            <a:spAutoFit/>
          </a:bodyPr>
          <a:lstStyle/>
          <a:p>
            <a:pPr algn="ctr">
              <a:lnSpc>
                <a:spcPct val="130000"/>
              </a:lnSpc>
            </a:pPr>
            <a:r>
              <a:rPr lang="zh-CN" altLang="en-US" sz="1100" dirty="0">
                <a:solidFill>
                  <a:schemeClr val="tx1">
                    <a:lumMod val="75000"/>
                    <a:lumOff val="25000"/>
                  </a:schemeClr>
                </a:solidFill>
              </a:rPr>
              <a:t>冲突</a:t>
            </a:r>
            <a:endParaRPr lang="en-US" altLang="zh-CN" sz="1000" dirty="0">
              <a:solidFill>
                <a:schemeClr val="tx1">
                  <a:lumMod val="75000"/>
                  <a:lumOff val="25000"/>
                </a:schemeClr>
              </a:solidFill>
            </a:endParaRPr>
          </a:p>
        </p:txBody>
      </p:sp>
    </p:spTree>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811579" y="423069"/>
            <a:ext cx="1988771" cy="431800"/>
          </a:xfrm>
        </p:spPr>
        <p:txBody>
          <a:bodyPr/>
          <a:lstStyle/>
          <a:p>
            <a:r>
              <a:rPr lang="zh-CN" altLang="en-US" sz="2800" dirty="0"/>
              <a:t>系统展示</a:t>
            </a:r>
          </a:p>
        </p:txBody>
      </p:sp>
      <p:sp>
        <p:nvSpPr>
          <p:cNvPr id="5" name="文本占位符 2"/>
          <p:cNvSpPr txBox="1"/>
          <p:nvPr/>
        </p:nvSpPr>
        <p:spPr>
          <a:xfrm>
            <a:off x="0" y="388143"/>
            <a:ext cx="514350" cy="440531"/>
          </a:xfrm>
          <a:prstGeom prst="rect">
            <a:avLst/>
          </a:prstGeom>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en-US" altLang="zh-CN" sz="2800" b="0" i="0" u="none" strike="noStrike" kern="120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cs typeface="+mn-cs"/>
              </a:rPr>
              <a:t>B</a:t>
            </a:r>
          </a:p>
        </p:txBody>
      </p:sp>
      <p:pic>
        <p:nvPicPr>
          <p:cNvPr id="2050" name="Picture 2"/>
          <p:cNvPicPr>
            <a:picLocks noChangeAspect="1" noChangeArrowheads="1"/>
          </p:cNvPicPr>
          <p:nvPr/>
        </p:nvPicPr>
        <p:blipFill>
          <a:blip r:embed="rId2"/>
          <a:srcRect/>
          <a:stretch>
            <a:fillRect/>
          </a:stretch>
        </p:blipFill>
        <p:spPr bwMode="auto">
          <a:xfrm>
            <a:off x="1190626" y="1095375"/>
            <a:ext cx="9666288" cy="5110163"/>
          </a:xfrm>
          <a:prstGeom prst="rect">
            <a:avLst/>
          </a:prstGeom>
          <a:noFill/>
          <a:ln w="9525">
            <a:noFill/>
            <a:miter lim="800000"/>
            <a:headEnd/>
            <a:tailEnd/>
          </a:ln>
          <a:effectLst/>
        </p:spPr>
      </p:pic>
    </p:spTree>
  </p:cSld>
  <p:clrMapOvr>
    <a:masterClrMapping/>
  </p:clrMapOvr>
  <p:transition spd="slow" advClick="0" advTm="4000">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828674" y="1028697"/>
            <a:ext cx="10563226"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 name="文本占位符 1"/>
          <p:cNvSpPr>
            <a:spLocks noGrp="1"/>
          </p:cNvSpPr>
          <p:nvPr>
            <p:ph type="body" sz="quarter" idx="13"/>
          </p:nvPr>
        </p:nvSpPr>
        <p:spPr>
          <a:xfrm>
            <a:off x="811579" y="337344"/>
            <a:ext cx="7886700" cy="558006"/>
          </a:xfrm>
        </p:spPr>
        <p:txBody>
          <a:bodyPr/>
          <a:lstStyle/>
          <a:p>
            <a:r>
              <a:rPr lang="zh-CN" altLang="en-US" sz="3600" dirty="0"/>
              <a:t>停课申请</a:t>
            </a:r>
            <a:endParaRPr lang="en-US" altLang="zh-CN" sz="3600" dirty="0"/>
          </a:p>
          <a:p>
            <a:endParaRPr lang="zh-CN" altLang="en-US" dirty="0"/>
          </a:p>
        </p:txBody>
      </p:sp>
      <p:pic>
        <p:nvPicPr>
          <p:cNvPr id="13"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7" name="文本占位符 2"/>
          <p:cNvSpPr txBox="1"/>
          <p:nvPr/>
        </p:nvSpPr>
        <p:spPr>
          <a:xfrm>
            <a:off x="0" y="388143"/>
            <a:ext cx="514350" cy="440531"/>
          </a:xfrm>
          <a:prstGeom prst="rect">
            <a:avLst/>
          </a:prstGeom>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ltLang="zh-CN" sz="2800" dirty="0">
                <a:solidFill>
                  <a:schemeClr val="bg1"/>
                </a:solidFill>
                <a:latin typeface="华文细黑" panose="02010600040101010101" pitchFamily="2" charset="-122"/>
                <a:ea typeface="华文细黑" panose="02010600040101010101" pitchFamily="2" charset="-122"/>
              </a:rPr>
              <a:t>C</a:t>
            </a:r>
            <a:endParaRPr kumimoji="0" lang="en-US" altLang="zh-CN" sz="2800" b="0" i="0" u="none" strike="noStrike" kern="120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cs typeface="+mn-cs"/>
            </a:endParaRPr>
          </a:p>
        </p:txBody>
      </p:sp>
      <p:pic>
        <p:nvPicPr>
          <p:cNvPr id="3076" name="Picture 4"/>
          <p:cNvPicPr>
            <a:picLocks noChangeAspect="1" noChangeArrowheads="1"/>
          </p:cNvPicPr>
          <p:nvPr/>
        </p:nvPicPr>
        <p:blipFill>
          <a:blip r:embed="rId4"/>
          <a:srcRect/>
          <a:stretch>
            <a:fillRect/>
          </a:stretch>
        </p:blipFill>
        <p:spPr bwMode="auto">
          <a:xfrm>
            <a:off x="1714501" y="1590675"/>
            <a:ext cx="8801100" cy="4786314"/>
          </a:xfrm>
          <a:prstGeom prst="rect">
            <a:avLst/>
          </a:prstGeom>
          <a:noFill/>
          <a:ln w="9525">
            <a:noFill/>
            <a:miter lim="800000"/>
            <a:headEnd/>
            <a:tailEnd/>
          </a:ln>
          <a:effectLst/>
        </p:spPr>
      </p:pic>
      <p:sp>
        <p:nvSpPr>
          <p:cNvPr id="10" name="文本占位符 2"/>
          <p:cNvSpPr>
            <a:spLocks noGrp="1"/>
          </p:cNvSpPr>
          <p:nvPr>
            <p:ph type="body" sz="quarter" idx="14"/>
          </p:nvPr>
        </p:nvSpPr>
        <p:spPr>
          <a:xfrm>
            <a:off x="1781176" y="1226344"/>
            <a:ext cx="8743950" cy="304800"/>
          </a:xfrm>
        </p:spPr>
        <p:txBody>
          <a:bodyPr>
            <a:noAutofit/>
          </a:bodyPr>
          <a:lstStyle/>
          <a:p>
            <a:r>
              <a:rPr lang="en-US" altLang="zh-CN" sz="1400" dirty="0">
                <a:solidFill>
                  <a:schemeClr val="tx1">
                    <a:lumMod val="95000"/>
                    <a:lumOff val="5000"/>
                  </a:schemeClr>
                </a:solidFill>
              </a:rPr>
              <a:t>     </a:t>
            </a:r>
            <a:r>
              <a:rPr lang="zh-CN" altLang="en-US" sz="1400" dirty="0">
                <a:solidFill>
                  <a:schemeClr val="tx1">
                    <a:lumMod val="95000"/>
                    <a:lumOff val="5000"/>
                  </a:schemeClr>
                </a:solidFill>
              </a:rPr>
              <a:t>点击红色 叉 按钮，选择类型，填写原因，即可提交申请。</a:t>
            </a:r>
            <a:endParaRPr lang="en-US" altLang="zh-CN" sz="1400" dirty="0">
              <a:solidFill>
                <a:schemeClr val="tx1">
                  <a:lumMod val="95000"/>
                  <a:lumOff val="5000"/>
                </a:schemeClr>
              </a:solidFill>
            </a:endParaRPr>
          </a:p>
        </p:txBody>
      </p:sp>
    </p:spTree>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pic>
        <p:nvPicPr>
          <p:cNvPr id="10"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12" name="矩形 11"/>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原创设计师QQ598969553           _6"/>
          <p:cNvSpPr/>
          <p:nvPr/>
        </p:nvSpPr>
        <p:spPr>
          <a:xfrm flipH="1">
            <a:off x="4706193" y="2350926"/>
            <a:ext cx="2694732" cy="683264"/>
          </a:xfrm>
          <a:prstGeom prst="rect">
            <a:avLst/>
          </a:prstGeom>
        </p:spPr>
        <p:txBody>
          <a:bodyPr wrap="square">
            <a:spAutoFit/>
          </a:bodyPr>
          <a:lstStyle/>
          <a:p>
            <a:pPr>
              <a:lnSpc>
                <a:spcPct val="120000"/>
              </a:lnSpc>
            </a:pPr>
            <a:r>
              <a:rPr lang="zh-CN" altLang="en-US" sz="3200" dirty="0">
                <a:solidFill>
                  <a:srgbClr val="0B6863"/>
                </a:solidFill>
              </a:rPr>
              <a:t>场地管理</a:t>
            </a:r>
            <a:endParaRPr lang="en-US" altLang="zh-CN" sz="3200" dirty="0">
              <a:solidFill>
                <a:srgbClr val="0B6863"/>
              </a:solidFill>
            </a:endParaRPr>
          </a:p>
        </p:txBody>
      </p:sp>
      <p:sp>
        <p:nvSpPr>
          <p:cNvPr id="14" name="原创设计师QQ598969553           _7"/>
          <p:cNvSpPr/>
          <p:nvPr/>
        </p:nvSpPr>
        <p:spPr>
          <a:xfrm flipH="1">
            <a:off x="4282511" y="3532151"/>
            <a:ext cx="4709088" cy="830997"/>
          </a:xfrm>
          <a:prstGeom prst="rect">
            <a:avLst/>
          </a:prstGeom>
        </p:spPr>
        <p:txBody>
          <a:bodyPr wrap="square">
            <a:spAutoFit/>
          </a:bodyPr>
          <a:lstStyle/>
          <a:p>
            <a:pPr>
              <a:lnSpc>
                <a:spcPct val="150000"/>
              </a:lnSpc>
              <a:spcAft>
                <a:spcPts val="600"/>
              </a:spcAft>
            </a:pPr>
            <a:r>
              <a:rPr lang="en-US" altLang="zh-CN" sz="1200" dirty="0">
                <a:solidFill>
                  <a:schemeClr val="tx1">
                    <a:lumMod val="65000"/>
                    <a:lumOff val="35000"/>
                  </a:schemeClr>
                </a:solidFill>
                <a:latin typeface="+mn-ea"/>
              </a:rPr>
              <a:t>        </a:t>
            </a:r>
            <a:r>
              <a:rPr lang="zh-CN" altLang="en-US" sz="1600" dirty="0">
                <a:solidFill>
                  <a:schemeClr val="tx1">
                    <a:lumMod val="95000"/>
                    <a:lumOff val="5000"/>
                  </a:schemeClr>
                </a:solidFill>
                <a:latin typeface="+mn-ea"/>
              </a:rPr>
              <a:t>场地管理，以系统导入场地为主，手动添加场地为辅助，主要为教学场地。</a:t>
            </a:r>
            <a:endParaRPr lang="en-US" altLang="zh-CN" sz="1600" dirty="0">
              <a:solidFill>
                <a:schemeClr val="tx1">
                  <a:lumMod val="95000"/>
                  <a:lumOff val="5000"/>
                </a:schemeClr>
              </a:solidFill>
              <a:latin typeface="+mn-ea"/>
            </a:endParaRPr>
          </a:p>
        </p:txBody>
      </p:sp>
      <p:cxnSp>
        <p:nvCxnSpPr>
          <p:cNvPr id="15" name="原创设计师QQ598969553           _8"/>
          <p:cNvCxnSpPr/>
          <p:nvPr/>
        </p:nvCxnSpPr>
        <p:spPr>
          <a:xfrm rot="10800000" flipV="1">
            <a:off x="3963101" y="3143250"/>
            <a:ext cx="2542474" cy="12484"/>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原创设计师QQ598969553           _6"/>
          <p:cNvSpPr/>
          <p:nvPr/>
        </p:nvSpPr>
        <p:spPr>
          <a:xfrm flipH="1">
            <a:off x="3819262" y="2298325"/>
            <a:ext cx="752130" cy="765018"/>
          </a:xfrm>
          <a:prstGeom prst="rect">
            <a:avLst/>
          </a:prstGeom>
        </p:spPr>
        <p:txBody>
          <a:bodyPr wrap="none">
            <a:spAutoFit/>
          </a:bodyPr>
          <a:lstStyle/>
          <a:p>
            <a:pPr algn="ctr">
              <a:lnSpc>
                <a:spcPct val="120000"/>
              </a:lnSpc>
            </a:pPr>
            <a:r>
              <a:rPr lang="en-US" altLang="zh-CN" sz="4000" dirty="0">
                <a:solidFill>
                  <a:schemeClr val="accent1"/>
                </a:solidFill>
                <a:latin typeface="华文细黑" panose="02010600040101010101" pitchFamily="2" charset="-122"/>
                <a:ea typeface="华文细黑" panose="02010600040101010101" pitchFamily="2" charset="-122"/>
              </a:rPr>
              <a:t>04</a:t>
            </a:r>
            <a:endParaRPr lang="zh-CN" altLang="en-US" sz="4000" dirty="0">
              <a:solidFill>
                <a:schemeClr val="accent1"/>
              </a:solidFill>
              <a:latin typeface="华文细黑" panose="02010600040101010101" pitchFamily="2" charset="-122"/>
              <a:ea typeface="华文细黑" panose="02010600040101010101" pitchFamily="2" charset="-122"/>
            </a:endParaRPr>
          </a:p>
        </p:txBody>
      </p:sp>
      <p:sp>
        <p:nvSpPr>
          <p:cNvPr id="18" name="圆角矩形 17"/>
          <p:cNvSpPr/>
          <p:nvPr/>
        </p:nvSpPr>
        <p:spPr>
          <a:xfrm>
            <a:off x="1285874" y="590549"/>
            <a:ext cx="9468000"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Tree>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828674" y="1028697"/>
            <a:ext cx="10563226"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 name="文本占位符 1"/>
          <p:cNvSpPr>
            <a:spLocks noGrp="1"/>
          </p:cNvSpPr>
          <p:nvPr>
            <p:ph type="body" sz="quarter" idx="13"/>
          </p:nvPr>
        </p:nvSpPr>
        <p:spPr>
          <a:xfrm>
            <a:off x="811579" y="337344"/>
            <a:ext cx="7886700" cy="558006"/>
          </a:xfrm>
        </p:spPr>
        <p:txBody>
          <a:bodyPr/>
          <a:lstStyle/>
          <a:p>
            <a:r>
              <a:rPr lang="zh-CN" altLang="en-US" sz="3600" dirty="0"/>
              <a:t>场地管理</a:t>
            </a:r>
            <a:endParaRPr lang="en-US" altLang="zh-CN" sz="3600" dirty="0"/>
          </a:p>
          <a:p>
            <a:endParaRPr lang="zh-CN" altLang="en-US" dirty="0"/>
          </a:p>
        </p:txBody>
      </p:sp>
      <p:sp>
        <p:nvSpPr>
          <p:cNvPr id="3" name="文本占位符 2"/>
          <p:cNvSpPr>
            <a:spLocks noGrp="1"/>
          </p:cNvSpPr>
          <p:nvPr>
            <p:ph type="body" sz="quarter" idx="14"/>
          </p:nvPr>
        </p:nvSpPr>
        <p:spPr>
          <a:xfrm>
            <a:off x="1411653" y="1226343"/>
            <a:ext cx="9246821" cy="669131"/>
          </a:xfrm>
        </p:spPr>
        <p:txBody>
          <a:bodyPr>
            <a:noAutofit/>
          </a:bodyPr>
          <a:lstStyle/>
          <a:p>
            <a:r>
              <a:rPr lang="en-US" altLang="zh-CN" sz="1400" dirty="0">
                <a:solidFill>
                  <a:schemeClr val="tx1">
                    <a:lumMod val="95000"/>
                    <a:lumOff val="5000"/>
                  </a:schemeClr>
                </a:solidFill>
              </a:rPr>
              <a:t>         </a:t>
            </a:r>
            <a:r>
              <a:rPr lang="zh-CN" altLang="en-US" sz="1400" dirty="0">
                <a:solidFill>
                  <a:schemeClr val="tx1">
                    <a:lumMod val="95000"/>
                    <a:lumOff val="5000"/>
                  </a:schemeClr>
                </a:solidFill>
              </a:rPr>
              <a:t>本系统中，场地基础信息通过</a:t>
            </a:r>
            <a:r>
              <a:rPr lang="en-US" altLang="zh-CN" sz="1400" dirty="0">
                <a:solidFill>
                  <a:schemeClr val="tx1">
                    <a:lumMod val="95000"/>
                    <a:lumOff val="5000"/>
                  </a:schemeClr>
                </a:solidFill>
              </a:rPr>
              <a:t>excel</a:t>
            </a:r>
            <a:r>
              <a:rPr lang="zh-CN" altLang="en-US" sz="1400" dirty="0">
                <a:solidFill>
                  <a:schemeClr val="tx1">
                    <a:lumMod val="95000"/>
                    <a:lumOff val="5000"/>
                  </a:schemeClr>
                </a:solidFill>
              </a:rPr>
              <a:t>表格批量导入。后期维护可以单条信息手动录入，批量</a:t>
            </a:r>
            <a:r>
              <a:rPr lang="en-US" altLang="zh-CN" sz="1400" dirty="0">
                <a:solidFill>
                  <a:schemeClr val="tx1">
                    <a:lumMod val="95000"/>
                    <a:lumOff val="5000"/>
                  </a:schemeClr>
                </a:solidFill>
              </a:rPr>
              <a:t>excel</a:t>
            </a:r>
            <a:r>
              <a:rPr lang="zh-CN" altLang="en-US" sz="1400" dirty="0">
                <a:solidFill>
                  <a:schemeClr val="tx1">
                    <a:lumMod val="95000"/>
                    <a:lumOff val="5000"/>
                  </a:schemeClr>
                </a:solidFill>
              </a:rPr>
              <a:t>导入，可以对存在的场地信息查看，更新和删除；以及导入模板的下载和已有场地信息的导出。</a:t>
            </a:r>
            <a:endParaRPr lang="en-US" altLang="zh-CN" sz="1400" dirty="0">
              <a:solidFill>
                <a:schemeClr val="tx1">
                  <a:lumMod val="95000"/>
                  <a:lumOff val="5000"/>
                </a:schemeClr>
              </a:solidFill>
            </a:endParaRPr>
          </a:p>
        </p:txBody>
      </p:sp>
      <p:pic>
        <p:nvPicPr>
          <p:cNvPr id="13"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pic>
        <p:nvPicPr>
          <p:cNvPr id="3074" name="Picture 2"/>
          <p:cNvPicPr>
            <a:picLocks noChangeAspect="1" noChangeArrowheads="1"/>
          </p:cNvPicPr>
          <p:nvPr/>
        </p:nvPicPr>
        <p:blipFill>
          <a:blip r:embed="rId4"/>
          <a:srcRect/>
          <a:stretch>
            <a:fillRect/>
          </a:stretch>
        </p:blipFill>
        <p:spPr bwMode="auto">
          <a:xfrm>
            <a:off x="1447800" y="1924050"/>
            <a:ext cx="9391650" cy="4090988"/>
          </a:xfrm>
          <a:prstGeom prst="rect">
            <a:avLst/>
          </a:prstGeom>
          <a:noFill/>
          <a:ln w="9525">
            <a:noFill/>
            <a:miter lim="800000"/>
            <a:headEnd/>
            <a:tailEnd/>
          </a:ln>
          <a:effectLst/>
        </p:spPr>
      </p:pic>
    </p:spTree>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8022084" y="196332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模板下载：</a:t>
            </a:r>
            <a:r>
              <a:rPr kumimoji="0" lang="en-US" altLang="zh-CN" sz="100" b="0" i="0" u="none" strike="noStrike" kern="0" cap="none" spc="0" normalizeH="0" baseline="0" noProof="0" dirty="0">
                <a:ln>
                  <a:noFill/>
                </a:ln>
                <a:solidFill>
                  <a:srgbClr val="FBF4DC"/>
                </a:solidFill>
                <a:effectLst/>
                <a:uLnTx/>
                <a:uFillTx/>
              </a:rPr>
              <a:t>www.1ppt.com/moban/     </a:t>
            </a:r>
            <a:r>
              <a:rPr kumimoji="0" lang="zh-CN" altLang="en-US" sz="100" b="0" i="0" u="none" strike="noStrike" kern="0" cap="none" spc="0" normalizeH="0" baseline="0" noProof="0" dirty="0">
                <a:ln>
                  <a:noFill/>
                </a:ln>
                <a:solidFill>
                  <a:srgbClr val="FBF4DC"/>
                </a:solidFill>
                <a:effectLst/>
                <a:uLnTx/>
                <a:uFillTx/>
              </a:rPr>
              <a:t>行业</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rgbClr val="FBF4DC"/>
                </a:solidFill>
                <a:effectLst/>
                <a:uLnTx/>
                <a:uFillTx/>
              </a:rPr>
              <a:t>节日</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www.1ppt.com/jieri/           PPT</a:t>
            </a:r>
            <a:r>
              <a:rPr kumimoji="0" lang="zh-CN" altLang="en-US" sz="100" b="0" i="0" u="none" strike="noStrike" kern="0" cap="none" spc="0" normalizeH="0" baseline="0" noProof="0" dirty="0">
                <a:ln>
                  <a:noFill/>
                </a:ln>
                <a:solidFill>
                  <a:srgbClr val="FBF4DC"/>
                </a:solidFill>
                <a:effectLst/>
                <a:uLnTx/>
                <a:uFillTx/>
              </a:rPr>
              <a:t>素材下载：</a:t>
            </a:r>
            <a:r>
              <a:rPr kumimoji="0" lang="en-US" altLang="zh-CN" sz="100" b="0" i="0" u="none" strike="noStrike" kern="0" cap="none" spc="0" normalizeH="0" baseline="0" noProof="0" dirty="0">
                <a:ln>
                  <a:noFill/>
                </a:ln>
                <a:solidFill>
                  <a:srgbClr val="FBF4DC"/>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背景图片：</a:t>
            </a:r>
            <a:r>
              <a:rPr kumimoji="0" lang="en-US" altLang="zh-CN" sz="100" b="0" i="0" u="none" strike="noStrike" kern="0" cap="none" spc="0" normalizeH="0" baseline="0" noProof="0" dirty="0">
                <a:ln>
                  <a:noFill/>
                </a:ln>
                <a:solidFill>
                  <a:srgbClr val="FBF4DC"/>
                </a:solidFill>
                <a:effectLst/>
                <a:uLnTx/>
                <a:uFillTx/>
              </a:rPr>
              <a:t>www.1ppt.com/beijing/      PPT</a:t>
            </a:r>
            <a:r>
              <a:rPr kumimoji="0" lang="zh-CN" altLang="en-US" sz="100" b="0" i="0" u="none" strike="noStrike" kern="0" cap="none" spc="0" normalizeH="0" baseline="0" noProof="0" dirty="0">
                <a:ln>
                  <a:noFill/>
                </a:ln>
                <a:solidFill>
                  <a:srgbClr val="FBF4DC"/>
                </a:solidFill>
                <a:effectLst/>
                <a:uLnTx/>
                <a:uFillTx/>
              </a:rPr>
              <a:t>图表下载：</a:t>
            </a:r>
            <a:r>
              <a:rPr kumimoji="0" lang="en-US" altLang="zh-CN" sz="100" b="0" i="0" u="none" strike="noStrike" kern="0" cap="none" spc="0" normalizeH="0" baseline="0" noProof="0" dirty="0">
                <a:ln>
                  <a:noFill/>
                </a:ln>
                <a:solidFill>
                  <a:srgbClr val="FBF4DC"/>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rgbClr val="FBF4DC"/>
                </a:solidFill>
                <a:effectLst/>
                <a:uLnTx/>
                <a:uFillTx/>
              </a:rPr>
              <a:t>优秀</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下载：</a:t>
            </a:r>
            <a:r>
              <a:rPr kumimoji="0" lang="en-US" altLang="zh-CN" sz="100" b="0" i="0" u="none" strike="noStrike" kern="0" cap="none" spc="0" normalizeH="0" baseline="0" noProof="0" dirty="0">
                <a:ln>
                  <a:noFill/>
                </a:ln>
                <a:solidFill>
                  <a:srgbClr val="FBF4DC"/>
                </a:solidFill>
                <a:effectLst/>
                <a:uLnTx/>
                <a:uFillTx/>
              </a:rPr>
              <a:t>www.1ppt.com/xiazai/        PPT</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FBF4DC"/>
                </a:solidFill>
                <a:effectLst/>
                <a:uLnTx/>
                <a:uFillTx/>
              </a:rPr>
              <a:t>Word</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www.1ppt.com/word/              Excel</a:t>
            </a:r>
            <a:r>
              <a:rPr kumimoji="0" lang="zh-CN" altLang="en-US" sz="100" b="0" i="0" u="none" strike="noStrike" kern="0" cap="none" spc="0" normalizeH="0" baseline="0" noProof="0" dirty="0">
                <a:ln>
                  <a:noFill/>
                </a:ln>
                <a:solidFill>
                  <a:srgbClr val="FBF4DC"/>
                </a:solidFill>
                <a:effectLst/>
                <a:uLnTx/>
                <a:uFillTx/>
              </a:rPr>
              <a:t>教程：</a:t>
            </a:r>
            <a:r>
              <a:rPr kumimoji="0" lang="en-US" altLang="zh-CN" sz="100" b="0" i="0" u="none" strike="noStrike" kern="0" cap="none" spc="0" normalizeH="0" baseline="0" noProof="0" dirty="0">
                <a:ln>
                  <a:noFill/>
                </a:ln>
                <a:solidFill>
                  <a:srgbClr val="FBF4DC"/>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rgbClr val="FBF4DC"/>
                </a:solidFill>
                <a:effectLst/>
                <a:uLnTx/>
                <a:uFillTx/>
              </a:rPr>
              <a:t>资料下载：</a:t>
            </a:r>
            <a:r>
              <a:rPr kumimoji="0" lang="en-US" altLang="zh-CN" sz="100" b="0" i="0" u="none" strike="noStrike" kern="0" cap="none" spc="0" normalizeH="0" baseline="0" noProof="0" dirty="0">
                <a:ln>
                  <a:noFill/>
                </a:ln>
                <a:solidFill>
                  <a:srgbClr val="FBF4DC"/>
                </a:solidFill>
                <a:effectLst/>
                <a:uLnTx/>
                <a:uFillTx/>
              </a:rPr>
              <a:t>www.1ppt.com/ziliao/                PPT</a:t>
            </a:r>
            <a:r>
              <a:rPr kumimoji="0" lang="zh-CN" altLang="en-US" sz="100" b="0" i="0" u="none" strike="noStrike" kern="0" cap="none" spc="0" normalizeH="0" baseline="0" noProof="0" dirty="0">
                <a:ln>
                  <a:noFill/>
                </a:ln>
                <a:solidFill>
                  <a:srgbClr val="FBF4DC"/>
                </a:solidFill>
                <a:effectLst/>
                <a:uLnTx/>
                <a:uFillTx/>
              </a:rPr>
              <a:t>课件下载：</a:t>
            </a:r>
            <a:r>
              <a:rPr kumimoji="0" lang="en-US" altLang="zh-CN" sz="100" b="0" i="0" u="none" strike="noStrike" kern="0" cap="none" spc="0" normalizeH="0" baseline="0" noProof="0" dirty="0">
                <a:ln>
                  <a:noFill/>
                </a:ln>
                <a:solidFill>
                  <a:srgbClr val="FBF4DC"/>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rgbClr val="FBF4DC"/>
                </a:solidFill>
                <a:effectLst/>
                <a:uLnTx/>
                <a:uFillTx/>
              </a:rPr>
              <a:t>范文下载：</a:t>
            </a:r>
            <a:r>
              <a:rPr kumimoji="0" lang="en-US" altLang="zh-CN" sz="100" b="0" i="0" u="none" strike="noStrike" kern="0" cap="none" spc="0" normalizeH="0" baseline="0" noProof="0" dirty="0">
                <a:ln>
                  <a:noFill/>
                </a:ln>
                <a:solidFill>
                  <a:srgbClr val="FBF4DC"/>
                </a:solidFill>
                <a:effectLst/>
                <a:uLnTx/>
                <a:uFillTx/>
              </a:rPr>
              <a:t>www.1ppt.com/fanwen/             </a:t>
            </a:r>
            <a:r>
              <a:rPr kumimoji="0" lang="zh-CN" altLang="en-US" sz="100" b="0" i="0" u="none" strike="noStrike" kern="0" cap="none" spc="0" normalizeH="0" baseline="0" noProof="0" dirty="0">
                <a:ln>
                  <a:noFill/>
                </a:ln>
                <a:solidFill>
                  <a:srgbClr val="FBF4DC"/>
                </a:solidFill>
                <a:effectLst/>
                <a:uLnTx/>
                <a:uFillTx/>
              </a:rPr>
              <a:t>试卷下载：</a:t>
            </a:r>
            <a:r>
              <a:rPr kumimoji="0" lang="en-US" altLang="zh-CN" sz="100" b="0" i="0" u="none" strike="noStrike" kern="0" cap="none" spc="0" normalizeH="0" baseline="0" noProof="0" dirty="0">
                <a:ln>
                  <a:noFill/>
                </a:ln>
                <a:solidFill>
                  <a:srgbClr val="FBF4DC"/>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rgbClr val="FBF4DC"/>
                </a:solidFill>
                <a:effectLst/>
                <a:uLnTx/>
                <a:uFillTx/>
              </a:rPr>
              <a:t>教案下载：</a:t>
            </a:r>
            <a:r>
              <a:rPr kumimoji="0" lang="en-US" altLang="zh-CN" sz="100" b="0" i="0" u="none" strike="noStrike" kern="0" cap="none" spc="0" normalizeH="0" baseline="0" noProof="0" dirty="0">
                <a:ln>
                  <a:noFill/>
                </a:ln>
                <a:solidFill>
                  <a:srgbClr val="FBF4DC"/>
                </a:solidFill>
                <a:effectLst/>
                <a:uLnTx/>
                <a:uFillTx/>
              </a:rPr>
              <a:t>www.1ppt.com/jiaoan/        PPT</a:t>
            </a:r>
            <a:r>
              <a:rPr kumimoji="0" lang="zh-CN" altLang="en-US" sz="100" b="0" i="0" u="none" strike="noStrike" kern="0" cap="none" spc="0" normalizeH="0" baseline="0" noProof="0" dirty="0">
                <a:ln>
                  <a:noFill/>
                </a:ln>
                <a:solidFill>
                  <a:srgbClr val="FBF4DC"/>
                </a:solidFill>
                <a:effectLst/>
                <a:uLnTx/>
                <a:uFillTx/>
              </a:rPr>
              <a:t>论坛：</a:t>
            </a:r>
            <a:r>
              <a:rPr kumimoji="0" lang="en-US" altLang="zh-CN" sz="100" b="0" i="0" u="none" strike="noStrike" kern="0" cap="none" spc="0" normalizeH="0" baseline="0" noProof="0" dirty="0">
                <a:ln>
                  <a:noFill/>
                </a:ln>
                <a:solidFill>
                  <a:srgbClr val="FBF4DC"/>
                </a:solidFill>
                <a:effectLst/>
                <a:uLnTx/>
                <a:uFillTx/>
              </a:rPr>
              <a:t>www.1ppt.cn</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FBF4DC"/>
                </a:solidFill>
                <a:effectLst/>
                <a:uLnTx/>
                <a:uFillTx/>
              </a:rPr>
              <a:t> </a:t>
            </a:r>
            <a:endParaRPr kumimoji="0" lang="zh-CN" altLang="en-US" sz="100" b="0" i="0" u="none" strike="noStrike" kern="0" cap="none" spc="0" normalizeH="0" baseline="0" noProof="0" dirty="0">
              <a:ln>
                <a:noFill/>
              </a:ln>
              <a:solidFill>
                <a:srgbClr val="FBF4DC"/>
              </a:solidFill>
              <a:effectLst/>
              <a:uLnTx/>
              <a:uFillTx/>
            </a:endParaRPr>
          </a:p>
        </p:txBody>
      </p:sp>
      <p:sp>
        <p:nvSpPr>
          <p:cNvPr id="20" name="原创设计师QQ598969553                 _2"/>
          <p:cNvSpPr/>
          <p:nvPr/>
        </p:nvSpPr>
        <p:spPr bwMode="auto">
          <a:xfrm rot="16200000">
            <a:off x="3109380" y="175216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lstStyle/>
          <a:p>
            <a:endParaRPr lang="zh-CN" altLang="en-US">
              <a:ea typeface="华文细黑" panose="02010600040101010101" pitchFamily="2" charset="-122"/>
            </a:endParaRPr>
          </a:p>
        </p:txBody>
      </p:sp>
      <p:sp>
        <p:nvSpPr>
          <p:cNvPr id="22" name="原创设计师QQ598969553                 _4"/>
          <p:cNvSpPr/>
          <p:nvPr/>
        </p:nvSpPr>
        <p:spPr bwMode="auto">
          <a:xfrm rot="16200000">
            <a:off x="4576882" y="175216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lstStyle/>
          <a:p>
            <a:endParaRPr lang="zh-CN" altLang="en-US">
              <a:ea typeface="华文细黑" panose="02010600040101010101" pitchFamily="2" charset="-122"/>
            </a:endParaRPr>
          </a:p>
        </p:txBody>
      </p:sp>
      <p:sp>
        <p:nvSpPr>
          <p:cNvPr id="24" name="原创设计师QQ598969553                 _6"/>
          <p:cNvSpPr/>
          <p:nvPr/>
        </p:nvSpPr>
        <p:spPr bwMode="auto">
          <a:xfrm rot="16200000">
            <a:off x="6044384" y="175216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lstStyle/>
          <a:p>
            <a:endParaRPr lang="zh-CN" altLang="en-US">
              <a:ea typeface="华文细黑" panose="02010600040101010101" pitchFamily="2" charset="-122"/>
            </a:endParaRPr>
          </a:p>
        </p:txBody>
      </p:sp>
      <p:sp>
        <p:nvSpPr>
          <p:cNvPr id="26" name="原创设计师QQ598969553                 _8"/>
          <p:cNvSpPr/>
          <p:nvPr/>
        </p:nvSpPr>
        <p:spPr bwMode="auto">
          <a:xfrm rot="16200000">
            <a:off x="7511886" y="175216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lstStyle/>
          <a:p>
            <a:endParaRPr lang="zh-CN" altLang="en-US">
              <a:ea typeface="华文细黑" panose="02010600040101010101" pitchFamily="2" charset="-122"/>
            </a:endParaRPr>
          </a:p>
        </p:txBody>
      </p:sp>
      <p:sp>
        <p:nvSpPr>
          <p:cNvPr id="28" name="原创设计师QQ598969553                 _10"/>
          <p:cNvSpPr txBox="1"/>
          <p:nvPr/>
        </p:nvSpPr>
        <p:spPr>
          <a:xfrm>
            <a:off x="3601682" y="196332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66241" y="193505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33744" y="194991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22084" y="1970951"/>
            <a:ext cx="569388"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9</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576902" y="3851288"/>
            <a:ext cx="3057247" cy="584775"/>
          </a:xfrm>
          <a:prstGeom prst="rect">
            <a:avLst/>
          </a:prstGeom>
        </p:spPr>
        <p:txBody>
          <a:bodyPr wrap="none">
            <a:spAutoFit/>
          </a:bodyPr>
          <a:lstStyle/>
          <a:p>
            <a:pPr algn="ctr"/>
            <a:r>
              <a:rPr lang="zh-CN" altLang="en-US" sz="3200" b="1" dirty="0">
                <a:solidFill>
                  <a:schemeClr val="accent1"/>
                </a:solidFill>
                <a:latin typeface="微软雅黑" panose="020B0503020204020204" pitchFamily="34" charset="-122"/>
                <a:ea typeface="微软雅黑" panose="020B0503020204020204" pitchFamily="34" charset="-122"/>
              </a:rPr>
              <a:t>感谢大家的观看</a:t>
            </a:r>
          </a:p>
        </p:txBody>
      </p:sp>
      <p:pic>
        <p:nvPicPr>
          <p:cNvPr id="14"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 y="984250"/>
            <a:ext cx="9563099" cy="4889500"/>
            <a:chOff x="1" y="984250"/>
            <a:chExt cx="9563099" cy="488950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11" name="矩形 10"/>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原创设计师QQ598969553           _6"/>
          <p:cNvSpPr/>
          <p:nvPr/>
        </p:nvSpPr>
        <p:spPr>
          <a:xfrm flipH="1">
            <a:off x="4715718" y="1550826"/>
            <a:ext cx="1351706" cy="632674"/>
          </a:xfrm>
          <a:prstGeom prst="rect">
            <a:avLst/>
          </a:prstGeom>
        </p:spPr>
        <p:txBody>
          <a:bodyPr wrap="square">
            <a:spAutoFit/>
          </a:bodyPr>
          <a:lstStyle/>
          <a:p>
            <a:pPr>
              <a:lnSpc>
                <a:spcPct val="120000"/>
              </a:lnSpc>
            </a:pPr>
            <a:r>
              <a:rPr lang="zh-CN" altLang="en-US" sz="3200" dirty="0">
                <a:solidFill>
                  <a:srgbClr val="0B6863"/>
                </a:solidFill>
              </a:rPr>
              <a:t>排课</a:t>
            </a:r>
            <a:endParaRPr lang="en-US" altLang="zh-CN" sz="3200" dirty="0">
              <a:solidFill>
                <a:srgbClr val="0B6863"/>
              </a:solidFill>
            </a:endParaRPr>
          </a:p>
        </p:txBody>
      </p:sp>
      <p:sp>
        <p:nvSpPr>
          <p:cNvPr id="6" name="原创设计师QQ598969553           _7"/>
          <p:cNvSpPr/>
          <p:nvPr/>
        </p:nvSpPr>
        <p:spPr>
          <a:xfrm flipH="1">
            <a:off x="4292039" y="2732051"/>
            <a:ext cx="3783503" cy="2737352"/>
          </a:xfrm>
          <a:prstGeom prst="rect">
            <a:avLst/>
          </a:prstGeom>
        </p:spPr>
        <p:txBody>
          <a:bodyPr wrap="square">
            <a:spAutoFit/>
          </a:bodyPr>
          <a:lstStyle/>
          <a:p>
            <a:pPr>
              <a:lnSpc>
                <a:spcPct val="150000"/>
              </a:lnSpc>
              <a:spcAft>
                <a:spcPts val="600"/>
              </a:spcAft>
            </a:pPr>
            <a:r>
              <a:rPr lang="en-US" altLang="zh-CN" sz="1200" dirty="0">
                <a:solidFill>
                  <a:schemeClr val="tx1">
                    <a:lumMod val="95000"/>
                    <a:lumOff val="5000"/>
                  </a:schemeClr>
                </a:solidFill>
                <a:latin typeface="+mn-ea"/>
              </a:rPr>
              <a:t>        </a:t>
            </a:r>
            <a:r>
              <a:rPr lang="zh-CN" altLang="en-US" sz="1400" dirty="0">
                <a:solidFill>
                  <a:schemeClr val="tx1">
                    <a:lumMod val="95000"/>
                    <a:lumOff val="5000"/>
                  </a:schemeClr>
                </a:solidFill>
                <a:latin typeface="+mn-ea"/>
              </a:rPr>
              <a:t>排课是教务系统最重要的一部分。包括</a:t>
            </a:r>
            <a:endParaRPr lang="en-US" altLang="zh-CN" sz="1400" dirty="0">
              <a:solidFill>
                <a:schemeClr val="tx1">
                  <a:lumMod val="95000"/>
                  <a:lumOff val="5000"/>
                </a:schemeClr>
              </a:solidFill>
              <a:latin typeface="+mn-ea"/>
            </a:endParaRPr>
          </a:p>
          <a:p>
            <a:pPr>
              <a:lnSpc>
                <a:spcPct val="150000"/>
              </a:lnSpc>
              <a:spcAft>
                <a:spcPts val="600"/>
              </a:spcAft>
            </a:pPr>
            <a:r>
              <a:rPr lang="en-US" altLang="zh-CN" sz="1400" b="1" dirty="0">
                <a:solidFill>
                  <a:schemeClr val="tx1">
                    <a:lumMod val="65000"/>
                    <a:lumOff val="35000"/>
                  </a:schemeClr>
                </a:solidFill>
                <a:latin typeface="+mn-ea"/>
                <a:cs typeface="+mn-ea"/>
                <a:sym typeface="+mn-lt"/>
              </a:rPr>
              <a:t>	</a:t>
            </a:r>
            <a:r>
              <a:rPr lang="en-US" altLang="zh-CN" sz="1400" b="1" dirty="0">
                <a:solidFill>
                  <a:schemeClr val="accent3">
                    <a:lumMod val="75000"/>
                  </a:schemeClr>
                </a:solidFill>
                <a:cs typeface="+mn-ea"/>
                <a:sym typeface="+mn-lt"/>
              </a:rPr>
              <a:t>A</a:t>
            </a:r>
            <a:r>
              <a:rPr lang="zh-CN" altLang="en-US" sz="1400" b="1" dirty="0">
                <a:solidFill>
                  <a:schemeClr val="accent3">
                    <a:lumMod val="75000"/>
                  </a:schemeClr>
                </a:solidFill>
                <a:cs typeface="+mn-ea"/>
                <a:sym typeface="+mn-lt"/>
              </a:rPr>
              <a:t>、专业必修课</a:t>
            </a:r>
            <a:endParaRPr lang="en-US" altLang="zh-CN" sz="1400" b="1" dirty="0">
              <a:solidFill>
                <a:schemeClr val="accent3">
                  <a:lumMod val="75000"/>
                </a:schemeClr>
              </a:solidFill>
              <a:cs typeface="+mn-ea"/>
              <a:sym typeface="+mn-lt"/>
            </a:endParaRPr>
          </a:p>
          <a:p>
            <a:pPr>
              <a:lnSpc>
                <a:spcPct val="150000"/>
              </a:lnSpc>
              <a:spcAft>
                <a:spcPts val="600"/>
              </a:spcAft>
            </a:pPr>
            <a:r>
              <a:rPr lang="en-US" altLang="zh-CN" sz="1400" b="1" dirty="0">
                <a:solidFill>
                  <a:schemeClr val="accent3">
                    <a:lumMod val="75000"/>
                  </a:schemeClr>
                </a:solidFill>
                <a:cs typeface="+mn-ea"/>
                <a:sym typeface="+mn-lt"/>
              </a:rPr>
              <a:t>	B</a:t>
            </a:r>
            <a:r>
              <a:rPr lang="zh-CN" altLang="en-US" sz="1400" b="1" dirty="0">
                <a:solidFill>
                  <a:schemeClr val="accent3">
                    <a:lumMod val="75000"/>
                  </a:schemeClr>
                </a:solidFill>
                <a:cs typeface="+mn-ea"/>
                <a:sym typeface="+mn-lt"/>
              </a:rPr>
              <a:t>、专业选修课</a:t>
            </a:r>
            <a:endParaRPr lang="en-US" altLang="zh-CN" sz="1400" b="1" dirty="0">
              <a:solidFill>
                <a:schemeClr val="accent3">
                  <a:lumMod val="75000"/>
                </a:schemeClr>
              </a:solidFill>
              <a:cs typeface="+mn-ea"/>
              <a:sym typeface="+mn-lt"/>
            </a:endParaRPr>
          </a:p>
          <a:p>
            <a:pPr>
              <a:lnSpc>
                <a:spcPct val="150000"/>
              </a:lnSpc>
              <a:spcAft>
                <a:spcPts val="600"/>
              </a:spcAft>
            </a:pPr>
            <a:r>
              <a:rPr lang="en-US" altLang="zh-CN" sz="1400" b="1" dirty="0">
                <a:solidFill>
                  <a:schemeClr val="accent3">
                    <a:lumMod val="75000"/>
                  </a:schemeClr>
                </a:solidFill>
                <a:cs typeface="+mn-ea"/>
                <a:sym typeface="+mn-lt"/>
              </a:rPr>
              <a:t>	C</a:t>
            </a:r>
            <a:r>
              <a:rPr lang="zh-CN" altLang="en-US" sz="1400" b="1" dirty="0">
                <a:solidFill>
                  <a:schemeClr val="accent3">
                    <a:lumMod val="75000"/>
                  </a:schemeClr>
                </a:solidFill>
                <a:cs typeface="+mn-ea"/>
                <a:sym typeface="+mn-lt"/>
              </a:rPr>
              <a:t>、公共必修课</a:t>
            </a:r>
            <a:endParaRPr lang="en-US" altLang="zh-CN" sz="1400" b="1" dirty="0">
              <a:solidFill>
                <a:schemeClr val="accent3">
                  <a:lumMod val="75000"/>
                </a:schemeClr>
              </a:solidFill>
              <a:cs typeface="+mn-ea"/>
              <a:sym typeface="+mn-lt"/>
            </a:endParaRPr>
          </a:p>
          <a:p>
            <a:pPr>
              <a:lnSpc>
                <a:spcPct val="150000"/>
              </a:lnSpc>
              <a:spcAft>
                <a:spcPts val="600"/>
              </a:spcAft>
            </a:pPr>
            <a:r>
              <a:rPr lang="en-US" altLang="zh-CN" sz="1400" b="1" dirty="0">
                <a:solidFill>
                  <a:schemeClr val="accent3">
                    <a:lumMod val="75000"/>
                  </a:schemeClr>
                </a:solidFill>
                <a:cs typeface="+mn-ea"/>
                <a:sym typeface="+mn-lt"/>
              </a:rPr>
              <a:t>	D</a:t>
            </a:r>
            <a:r>
              <a:rPr lang="zh-CN" altLang="en-US" sz="1400" b="1" dirty="0">
                <a:solidFill>
                  <a:schemeClr val="accent3">
                    <a:lumMod val="75000"/>
                  </a:schemeClr>
                </a:solidFill>
                <a:cs typeface="+mn-ea"/>
                <a:sym typeface="+mn-lt"/>
              </a:rPr>
              <a:t>、公共选修课</a:t>
            </a:r>
            <a:endParaRPr lang="en-US" altLang="zh-CN" sz="1400" b="1" dirty="0">
              <a:solidFill>
                <a:schemeClr val="accent3">
                  <a:lumMod val="75000"/>
                </a:schemeClr>
              </a:solidFill>
              <a:cs typeface="+mn-ea"/>
              <a:sym typeface="+mn-lt"/>
            </a:endParaRPr>
          </a:p>
          <a:p>
            <a:pPr>
              <a:lnSpc>
                <a:spcPct val="150000"/>
              </a:lnSpc>
              <a:spcAft>
                <a:spcPts val="600"/>
              </a:spcAft>
            </a:pPr>
            <a:r>
              <a:rPr lang="zh-CN" altLang="en-US" sz="1400" dirty="0">
                <a:solidFill>
                  <a:schemeClr val="tx1">
                    <a:lumMod val="95000"/>
                    <a:lumOff val="5000"/>
                  </a:schemeClr>
                </a:solidFill>
                <a:cs typeface="+mn-ea"/>
                <a:sym typeface="+mn-lt"/>
              </a:rPr>
              <a:t>四种课程的排课。</a:t>
            </a:r>
          </a:p>
          <a:p>
            <a:pPr>
              <a:lnSpc>
                <a:spcPct val="150000"/>
              </a:lnSpc>
              <a:spcAft>
                <a:spcPts val="600"/>
              </a:spcAft>
            </a:pPr>
            <a:endParaRPr lang="en-US" altLang="zh-CN" sz="1200" dirty="0">
              <a:solidFill>
                <a:schemeClr val="tx1">
                  <a:lumMod val="65000"/>
                  <a:lumOff val="35000"/>
                </a:schemeClr>
              </a:solidFill>
              <a:latin typeface="+mn-ea"/>
            </a:endParaRPr>
          </a:p>
        </p:txBody>
      </p:sp>
      <p:cxnSp>
        <p:nvCxnSpPr>
          <p:cNvPr id="7" name="原创设计师QQ598969553           _8"/>
          <p:cNvCxnSpPr/>
          <p:nvPr/>
        </p:nvCxnSpPr>
        <p:spPr>
          <a:xfrm rot="10800000" flipV="1">
            <a:off x="3972625" y="2343149"/>
            <a:ext cx="1675701" cy="12485"/>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原创设计师QQ598969553           _6"/>
          <p:cNvSpPr/>
          <p:nvPr/>
        </p:nvSpPr>
        <p:spPr>
          <a:xfrm flipH="1">
            <a:off x="3828787" y="1498225"/>
            <a:ext cx="752130" cy="765018"/>
          </a:xfrm>
          <a:prstGeom prst="rect">
            <a:avLst/>
          </a:prstGeom>
        </p:spPr>
        <p:txBody>
          <a:bodyPr wrap="none">
            <a:spAutoFit/>
          </a:bodyPr>
          <a:lstStyle/>
          <a:p>
            <a:pPr algn="ctr">
              <a:lnSpc>
                <a:spcPct val="120000"/>
              </a:lnSpc>
            </a:pPr>
            <a:r>
              <a:rPr lang="en-US" altLang="zh-CN" sz="4000" dirty="0">
                <a:solidFill>
                  <a:schemeClr val="accent1"/>
                </a:solidFill>
                <a:latin typeface="华文细黑" panose="02010600040101010101" pitchFamily="2" charset="-122"/>
                <a:ea typeface="华文细黑" panose="02010600040101010101" pitchFamily="2" charset="-122"/>
              </a:rPr>
              <a:t>01</a:t>
            </a:r>
            <a:endParaRPr lang="zh-CN" altLang="en-US" sz="4000" dirty="0">
              <a:solidFill>
                <a:schemeClr val="accent1"/>
              </a:solidFill>
              <a:latin typeface="华文细黑" panose="02010600040101010101" pitchFamily="2" charset="-122"/>
              <a:ea typeface="华文细黑" panose="02010600040101010101" pitchFamily="2" charset="-122"/>
            </a:endParaRPr>
          </a:p>
        </p:txBody>
      </p:sp>
      <p:pic>
        <p:nvPicPr>
          <p:cNvPr id="10"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17" name="圆角矩形 16"/>
          <p:cNvSpPr/>
          <p:nvPr/>
        </p:nvSpPr>
        <p:spPr>
          <a:xfrm>
            <a:off x="1216525" y="777934"/>
            <a:ext cx="9468000"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Tree>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FA4B511-F429-49C1-BA5A-F6BCA1A5AB51}"/>
              </a:ext>
            </a:extLst>
          </p:cNvPr>
          <p:cNvSpPr>
            <a:spLocks noGrp="1"/>
          </p:cNvSpPr>
          <p:nvPr>
            <p:ph type="title"/>
          </p:nvPr>
        </p:nvSpPr>
        <p:spPr>
          <a:xfrm>
            <a:off x="496078" y="68158"/>
            <a:ext cx="10515600" cy="1325563"/>
          </a:xfrm>
        </p:spPr>
        <p:txBody>
          <a:bodyPr/>
          <a:lstStyle/>
          <a:p>
            <a:r>
              <a:rPr lang="zh-CN" altLang="en-US" sz="3200" dirty="0">
                <a:solidFill>
                  <a:srgbClr val="0B6863"/>
                </a:solidFill>
                <a:latin typeface="+mn-lt"/>
                <a:ea typeface="+mn-ea"/>
                <a:cs typeface="+mn-cs"/>
              </a:rPr>
              <a:t>排课流程</a:t>
            </a:r>
          </a:p>
        </p:txBody>
      </p:sp>
      <p:cxnSp>
        <p:nvCxnSpPr>
          <p:cNvPr id="12" name="原创设计师QQ：598969553              _12">
            <a:extLst>
              <a:ext uri="{FF2B5EF4-FFF2-40B4-BE49-F238E27FC236}">
                <a16:creationId xmlns:a16="http://schemas.microsoft.com/office/drawing/2014/main" xmlns="" id="{1842FC88-35E3-463C-B3AB-6E334E9B5379}"/>
              </a:ext>
            </a:extLst>
          </p:cNvPr>
          <p:cNvCxnSpPr>
            <a:cxnSpLocks/>
            <a:stCxn id="56" idx="3"/>
            <a:endCxn id="58" idx="1"/>
          </p:cNvCxnSpPr>
          <p:nvPr/>
        </p:nvCxnSpPr>
        <p:spPr>
          <a:xfrm flipV="1">
            <a:off x="2195657" y="3401294"/>
            <a:ext cx="556427" cy="333"/>
          </a:xfrm>
          <a:prstGeom prst="line">
            <a:avLst/>
          </a:prstGeom>
          <a:ln>
            <a:prstDash val="dashDot"/>
            <a:tailEnd type="arrow"/>
          </a:ln>
        </p:spPr>
        <p:style>
          <a:lnRef idx="3">
            <a:schemeClr val="accent5"/>
          </a:lnRef>
          <a:fillRef idx="0">
            <a:schemeClr val="accent5"/>
          </a:fillRef>
          <a:effectRef idx="2">
            <a:schemeClr val="accent5"/>
          </a:effectRef>
          <a:fontRef idx="minor">
            <a:schemeClr val="tx1"/>
          </a:fontRef>
        </p:style>
      </p:cxnSp>
      <p:sp>
        <p:nvSpPr>
          <p:cNvPr id="56" name="矩形 55"/>
          <p:cNvSpPr/>
          <p:nvPr/>
        </p:nvSpPr>
        <p:spPr>
          <a:xfrm>
            <a:off x="467657" y="2837895"/>
            <a:ext cx="1728000" cy="1127464"/>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ctr">
            <a:spAutoFit/>
          </a:bodyPr>
          <a:lstStyle/>
          <a:p>
            <a:pPr algn="ctr">
              <a:lnSpc>
                <a:spcPct val="130000"/>
              </a:lnSpc>
            </a:pPr>
            <a:endParaRPr lang="zh-CN" altLang="en-US" sz="1100" dirty="0" smtClean="0">
              <a:solidFill>
                <a:schemeClr val="tx1">
                  <a:lumMod val="75000"/>
                  <a:lumOff val="25000"/>
                </a:schemeClr>
              </a:solidFill>
            </a:endParaRPr>
          </a:p>
        </p:txBody>
      </p:sp>
      <p:sp>
        <p:nvSpPr>
          <p:cNvPr id="58" name="矩形 57"/>
          <p:cNvSpPr/>
          <p:nvPr/>
        </p:nvSpPr>
        <p:spPr>
          <a:xfrm>
            <a:off x="2752084" y="2837894"/>
            <a:ext cx="2520000" cy="112680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ctr">
            <a:spAutoFit/>
          </a:bodyPr>
          <a:lstStyle/>
          <a:p>
            <a:pPr algn="ctr">
              <a:lnSpc>
                <a:spcPct val="130000"/>
              </a:lnSpc>
            </a:pPr>
            <a:endParaRPr lang="zh-CN" altLang="en-US" sz="1100" dirty="0" smtClean="0">
              <a:solidFill>
                <a:schemeClr val="tx1">
                  <a:lumMod val="75000"/>
                  <a:lumOff val="25000"/>
                </a:schemeClr>
              </a:solidFill>
            </a:endParaRPr>
          </a:p>
        </p:txBody>
      </p:sp>
      <p:sp>
        <p:nvSpPr>
          <p:cNvPr id="59" name="矩形 58"/>
          <p:cNvSpPr/>
          <p:nvPr/>
        </p:nvSpPr>
        <p:spPr>
          <a:xfrm>
            <a:off x="5693553" y="2837895"/>
            <a:ext cx="1571347" cy="1127464"/>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ctr">
            <a:spAutoFit/>
          </a:bodyPr>
          <a:lstStyle/>
          <a:p>
            <a:pPr algn="ctr">
              <a:lnSpc>
                <a:spcPct val="130000"/>
              </a:lnSpc>
            </a:pPr>
            <a:endParaRPr lang="zh-CN" altLang="en-US" sz="1100" dirty="0" smtClean="0">
              <a:solidFill>
                <a:schemeClr val="tx1">
                  <a:lumMod val="75000"/>
                  <a:lumOff val="25000"/>
                </a:schemeClr>
              </a:solidFill>
            </a:endParaRPr>
          </a:p>
        </p:txBody>
      </p:sp>
      <p:sp>
        <p:nvSpPr>
          <p:cNvPr id="60" name="矩形 59"/>
          <p:cNvSpPr/>
          <p:nvPr/>
        </p:nvSpPr>
        <p:spPr>
          <a:xfrm>
            <a:off x="7887746" y="2837895"/>
            <a:ext cx="1571347" cy="1127464"/>
          </a:xfrm>
          <a:prstGeom prst="rect">
            <a:avLst/>
          </a:prstGeom>
          <a:gradFill>
            <a:lin ang="5400000" scaled="0"/>
          </a:gradFill>
        </p:spPr>
        <p:style>
          <a:lnRef idx="0">
            <a:schemeClr val="accent6"/>
          </a:lnRef>
          <a:fillRef idx="3">
            <a:schemeClr val="accent6"/>
          </a:fillRef>
          <a:effectRef idx="3">
            <a:schemeClr val="accent6"/>
          </a:effectRef>
          <a:fontRef idx="minor">
            <a:schemeClr val="lt1"/>
          </a:fontRef>
        </p:style>
        <p:txBody>
          <a:bodyPr wrap="square" rtlCol="0" anchor="ctr">
            <a:spAutoFit/>
          </a:bodyPr>
          <a:lstStyle/>
          <a:p>
            <a:pPr algn="ctr">
              <a:lnSpc>
                <a:spcPct val="130000"/>
              </a:lnSpc>
            </a:pPr>
            <a:endParaRPr lang="zh-CN" altLang="en-US" sz="1100" dirty="0" smtClean="0">
              <a:solidFill>
                <a:schemeClr val="tx1">
                  <a:lumMod val="75000"/>
                  <a:lumOff val="25000"/>
                </a:schemeClr>
              </a:solidFill>
            </a:endParaRPr>
          </a:p>
        </p:txBody>
      </p:sp>
      <p:sp>
        <p:nvSpPr>
          <p:cNvPr id="61" name="矩形 60"/>
          <p:cNvSpPr/>
          <p:nvPr/>
        </p:nvSpPr>
        <p:spPr>
          <a:xfrm>
            <a:off x="10259634" y="2837895"/>
            <a:ext cx="1332000" cy="1127464"/>
          </a:xfrm>
          <a:prstGeom prst="rect">
            <a:avLst/>
          </a:prstGeom>
        </p:spPr>
        <p:style>
          <a:lnRef idx="0">
            <a:schemeClr val="accent6"/>
          </a:lnRef>
          <a:fillRef idx="3">
            <a:schemeClr val="accent6"/>
          </a:fillRef>
          <a:effectRef idx="3">
            <a:schemeClr val="accent6"/>
          </a:effectRef>
          <a:fontRef idx="minor">
            <a:schemeClr val="lt1"/>
          </a:fontRef>
        </p:style>
        <p:txBody>
          <a:bodyPr wrap="square" rtlCol="0" anchor="ctr">
            <a:spAutoFit/>
          </a:bodyPr>
          <a:lstStyle/>
          <a:p>
            <a:pPr algn="ctr">
              <a:lnSpc>
                <a:spcPct val="130000"/>
              </a:lnSpc>
            </a:pPr>
            <a:endParaRPr lang="zh-CN" altLang="en-US" sz="1100" dirty="0" smtClean="0">
              <a:solidFill>
                <a:schemeClr val="tx1">
                  <a:lumMod val="75000"/>
                  <a:lumOff val="25000"/>
                </a:schemeClr>
              </a:solidFill>
            </a:endParaRPr>
          </a:p>
        </p:txBody>
      </p:sp>
      <p:cxnSp>
        <p:nvCxnSpPr>
          <p:cNvPr id="63" name="原创设计师QQ：598969553              _12">
            <a:extLst>
              <a:ext uri="{FF2B5EF4-FFF2-40B4-BE49-F238E27FC236}">
                <a16:creationId xmlns:a16="http://schemas.microsoft.com/office/drawing/2014/main" xmlns="" id="{1842FC88-35E3-463C-B3AB-6E334E9B5379}"/>
              </a:ext>
            </a:extLst>
          </p:cNvPr>
          <p:cNvCxnSpPr>
            <a:cxnSpLocks/>
            <a:stCxn id="58" idx="3"/>
            <a:endCxn id="59" idx="1"/>
          </p:cNvCxnSpPr>
          <p:nvPr/>
        </p:nvCxnSpPr>
        <p:spPr>
          <a:xfrm>
            <a:off x="5272084" y="3401294"/>
            <a:ext cx="421469" cy="333"/>
          </a:xfrm>
          <a:prstGeom prst="line">
            <a:avLst/>
          </a:prstGeom>
          <a:ln>
            <a:prstDash val="dashDot"/>
            <a:tailEnd type="arrow"/>
          </a:ln>
        </p:spPr>
        <p:style>
          <a:lnRef idx="3">
            <a:schemeClr val="accent5"/>
          </a:lnRef>
          <a:fillRef idx="0">
            <a:schemeClr val="accent5"/>
          </a:fillRef>
          <a:effectRef idx="2">
            <a:schemeClr val="accent5"/>
          </a:effectRef>
          <a:fontRef idx="minor">
            <a:schemeClr val="tx1"/>
          </a:fontRef>
        </p:style>
      </p:cxnSp>
      <p:cxnSp>
        <p:nvCxnSpPr>
          <p:cNvPr id="66" name="原创设计师QQ：598969553              _12">
            <a:extLst>
              <a:ext uri="{FF2B5EF4-FFF2-40B4-BE49-F238E27FC236}">
                <a16:creationId xmlns:a16="http://schemas.microsoft.com/office/drawing/2014/main" xmlns="" id="{1842FC88-35E3-463C-B3AB-6E334E9B5379}"/>
              </a:ext>
            </a:extLst>
          </p:cNvPr>
          <p:cNvCxnSpPr>
            <a:cxnSpLocks/>
            <a:stCxn id="59" idx="3"/>
            <a:endCxn id="60" idx="1"/>
          </p:cNvCxnSpPr>
          <p:nvPr/>
        </p:nvCxnSpPr>
        <p:spPr>
          <a:xfrm>
            <a:off x="7264900" y="3401627"/>
            <a:ext cx="622846" cy="1588"/>
          </a:xfrm>
          <a:prstGeom prst="line">
            <a:avLst/>
          </a:prstGeom>
          <a:ln>
            <a:prstDash val="dashDot"/>
            <a:tailEnd type="arrow"/>
          </a:ln>
        </p:spPr>
        <p:style>
          <a:lnRef idx="3">
            <a:schemeClr val="accent5"/>
          </a:lnRef>
          <a:fillRef idx="0">
            <a:schemeClr val="accent5"/>
          </a:fillRef>
          <a:effectRef idx="2">
            <a:schemeClr val="accent5"/>
          </a:effectRef>
          <a:fontRef idx="minor">
            <a:schemeClr val="tx1"/>
          </a:fontRef>
        </p:style>
      </p:cxnSp>
      <p:cxnSp>
        <p:nvCxnSpPr>
          <p:cNvPr id="67" name="原创设计师QQ：598969553              _12">
            <a:extLst>
              <a:ext uri="{FF2B5EF4-FFF2-40B4-BE49-F238E27FC236}">
                <a16:creationId xmlns:a16="http://schemas.microsoft.com/office/drawing/2014/main" xmlns="" id="{1842FC88-35E3-463C-B3AB-6E334E9B5379}"/>
              </a:ext>
            </a:extLst>
          </p:cNvPr>
          <p:cNvCxnSpPr>
            <a:cxnSpLocks/>
            <a:stCxn id="60" idx="3"/>
            <a:endCxn id="61" idx="1"/>
          </p:cNvCxnSpPr>
          <p:nvPr/>
        </p:nvCxnSpPr>
        <p:spPr>
          <a:xfrm>
            <a:off x="9459093" y="3401627"/>
            <a:ext cx="800541" cy="1588"/>
          </a:xfrm>
          <a:prstGeom prst="line">
            <a:avLst/>
          </a:prstGeom>
          <a:ln>
            <a:prstDash val="dashDot"/>
            <a:tailEnd type="arrow"/>
          </a:ln>
        </p:spPr>
        <p:style>
          <a:lnRef idx="3">
            <a:schemeClr val="accent5"/>
          </a:lnRef>
          <a:fillRef idx="0">
            <a:schemeClr val="accent5"/>
          </a:fillRef>
          <a:effectRef idx="2">
            <a:schemeClr val="accent5"/>
          </a:effectRef>
          <a:fontRef idx="minor">
            <a:schemeClr val="tx1"/>
          </a:fontRef>
        </p:style>
      </p:cxnSp>
      <p:sp>
        <p:nvSpPr>
          <p:cNvPr id="38" name="原创设计师QQ：598969553              _19">
            <a:extLst>
              <a:ext uri="{FF2B5EF4-FFF2-40B4-BE49-F238E27FC236}">
                <a16:creationId xmlns:a16="http://schemas.microsoft.com/office/drawing/2014/main" xmlns="" id="{A338D18F-FD9B-4A09-AA9F-5BB0D1DBF6B1}"/>
              </a:ext>
            </a:extLst>
          </p:cNvPr>
          <p:cNvSpPr/>
          <p:nvPr/>
        </p:nvSpPr>
        <p:spPr>
          <a:xfrm>
            <a:off x="704923" y="3218163"/>
            <a:ext cx="1253468" cy="372410"/>
          </a:xfrm>
          <a:prstGeom prst="rect">
            <a:avLst/>
          </a:prstGeom>
        </p:spPr>
        <p:txBody>
          <a:bodyPr wrap="square">
            <a:spAutoFit/>
          </a:bodyPr>
          <a:lstStyle/>
          <a:p>
            <a:pPr>
              <a:lnSpc>
                <a:spcPct val="130000"/>
              </a:lnSpc>
            </a:pPr>
            <a:r>
              <a:rPr lang="zh-CN" altLang="en-US" sz="1400" b="1" dirty="0">
                <a:solidFill>
                  <a:schemeClr val="bg1"/>
                </a:solidFill>
              </a:rPr>
              <a:t>发布培养计划</a:t>
            </a:r>
            <a:endParaRPr lang="en-US" altLang="zh-CN" sz="1400" b="1" dirty="0">
              <a:solidFill>
                <a:schemeClr val="bg1"/>
              </a:solidFill>
            </a:endParaRPr>
          </a:p>
        </p:txBody>
      </p:sp>
      <p:sp>
        <p:nvSpPr>
          <p:cNvPr id="40" name="原创设计师QQ：598969553              _19">
            <a:extLst>
              <a:ext uri="{FF2B5EF4-FFF2-40B4-BE49-F238E27FC236}">
                <a16:creationId xmlns:a16="http://schemas.microsoft.com/office/drawing/2014/main" xmlns="" id="{F57C6F50-DE37-432B-99ED-D4F2799E2747}"/>
              </a:ext>
            </a:extLst>
          </p:cNvPr>
          <p:cNvSpPr/>
          <p:nvPr/>
        </p:nvSpPr>
        <p:spPr>
          <a:xfrm>
            <a:off x="3093795" y="3227041"/>
            <a:ext cx="1836578" cy="372410"/>
          </a:xfrm>
          <a:prstGeom prst="rect">
            <a:avLst/>
          </a:prstGeom>
        </p:spPr>
        <p:txBody>
          <a:bodyPr wrap="square">
            <a:spAutoFit/>
          </a:bodyPr>
          <a:lstStyle/>
          <a:p>
            <a:pPr>
              <a:lnSpc>
                <a:spcPct val="130000"/>
              </a:lnSpc>
            </a:pPr>
            <a:r>
              <a:rPr lang="zh-CN" altLang="en-US" sz="1400" b="1" dirty="0">
                <a:solidFill>
                  <a:schemeClr val="bg1"/>
                </a:solidFill>
              </a:rPr>
              <a:t>生成行政班开课计划</a:t>
            </a:r>
            <a:endParaRPr lang="en-US" altLang="zh-CN" sz="1400" b="1" dirty="0">
              <a:solidFill>
                <a:schemeClr val="bg1"/>
              </a:solidFill>
            </a:endParaRPr>
          </a:p>
        </p:txBody>
      </p:sp>
      <p:sp>
        <p:nvSpPr>
          <p:cNvPr id="42" name="原创设计师QQ：598969553              _19">
            <a:extLst>
              <a:ext uri="{FF2B5EF4-FFF2-40B4-BE49-F238E27FC236}">
                <a16:creationId xmlns:a16="http://schemas.microsoft.com/office/drawing/2014/main" xmlns="" id="{F56D985E-7AD6-4BD8-A175-8B937BD07FA2}"/>
              </a:ext>
            </a:extLst>
          </p:cNvPr>
          <p:cNvSpPr/>
          <p:nvPr/>
        </p:nvSpPr>
        <p:spPr>
          <a:xfrm>
            <a:off x="5865242" y="3227041"/>
            <a:ext cx="1227968" cy="372410"/>
          </a:xfrm>
          <a:prstGeom prst="rect">
            <a:avLst/>
          </a:prstGeom>
        </p:spPr>
        <p:txBody>
          <a:bodyPr wrap="square">
            <a:spAutoFit/>
          </a:bodyPr>
          <a:lstStyle/>
          <a:p>
            <a:pPr algn="ctr">
              <a:lnSpc>
                <a:spcPct val="130000"/>
              </a:lnSpc>
            </a:pPr>
            <a:r>
              <a:rPr lang="zh-CN" altLang="en-US" sz="1400" b="1" dirty="0">
                <a:solidFill>
                  <a:schemeClr val="bg1"/>
                </a:solidFill>
              </a:rPr>
              <a:t>教学班管理</a:t>
            </a:r>
            <a:endParaRPr lang="en-US" altLang="zh-CN" sz="1400" b="1" dirty="0">
              <a:solidFill>
                <a:schemeClr val="bg1"/>
              </a:solidFill>
            </a:endParaRPr>
          </a:p>
        </p:txBody>
      </p:sp>
      <p:sp>
        <p:nvSpPr>
          <p:cNvPr id="44" name="原创设计师QQ：598969553              _19">
            <a:extLst>
              <a:ext uri="{FF2B5EF4-FFF2-40B4-BE49-F238E27FC236}">
                <a16:creationId xmlns:a16="http://schemas.microsoft.com/office/drawing/2014/main" xmlns="" id="{803854F8-C973-46F7-8429-DD4584E5DAF8}"/>
              </a:ext>
            </a:extLst>
          </p:cNvPr>
          <p:cNvSpPr/>
          <p:nvPr/>
        </p:nvSpPr>
        <p:spPr>
          <a:xfrm>
            <a:off x="8005786" y="3227041"/>
            <a:ext cx="1335266" cy="372410"/>
          </a:xfrm>
          <a:prstGeom prst="rect">
            <a:avLst/>
          </a:prstGeom>
        </p:spPr>
        <p:txBody>
          <a:bodyPr wrap="square">
            <a:spAutoFit/>
          </a:bodyPr>
          <a:lstStyle/>
          <a:p>
            <a:pPr algn="ctr">
              <a:lnSpc>
                <a:spcPct val="130000"/>
              </a:lnSpc>
            </a:pPr>
            <a:r>
              <a:rPr lang="zh-CN" altLang="en-US" sz="1400" b="1" dirty="0">
                <a:solidFill>
                  <a:schemeClr val="bg1"/>
                </a:solidFill>
              </a:rPr>
              <a:t>发布任务书</a:t>
            </a:r>
            <a:endParaRPr lang="en-US" altLang="zh-CN" sz="1400" b="1" dirty="0">
              <a:solidFill>
                <a:schemeClr val="bg1"/>
              </a:solidFill>
            </a:endParaRPr>
          </a:p>
        </p:txBody>
      </p:sp>
      <p:sp>
        <p:nvSpPr>
          <p:cNvPr id="46" name="原创设计师QQ：598969553              _19">
            <a:extLst>
              <a:ext uri="{FF2B5EF4-FFF2-40B4-BE49-F238E27FC236}">
                <a16:creationId xmlns:a16="http://schemas.microsoft.com/office/drawing/2014/main" xmlns="" id="{64F3D308-E992-48A3-8708-D660B7CA58DC}"/>
              </a:ext>
            </a:extLst>
          </p:cNvPr>
          <p:cNvSpPr/>
          <p:nvPr/>
        </p:nvSpPr>
        <p:spPr>
          <a:xfrm>
            <a:off x="10418088" y="3227041"/>
            <a:ext cx="1015093" cy="372410"/>
          </a:xfrm>
          <a:prstGeom prst="rect">
            <a:avLst/>
          </a:prstGeom>
        </p:spPr>
        <p:txBody>
          <a:bodyPr wrap="square">
            <a:spAutoFit/>
          </a:bodyPr>
          <a:lstStyle/>
          <a:p>
            <a:pPr algn="ctr">
              <a:lnSpc>
                <a:spcPct val="130000"/>
              </a:lnSpc>
            </a:pPr>
            <a:r>
              <a:rPr lang="zh-CN" altLang="en-US" sz="1400" b="1" dirty="0">
                <a:solidFill>
                  <a:schemeClr val="bg1"/>
                </a:solidFill>
              </a:rPr>
              <a:t>排课</a:t>
            </a:r>
            <a:endParaRPr lang="en-US" altLang="zh-CN" sz="1400" b="1" dirty="0">
              <a:solidFill>
                <a:schemeClr val="bg1"/>
              </a:solidFill>
            </a:endParaRPr>
          </a:p>
        </p:txBody>
      </p:sp>
      <p:sp>
        <p:nvSpPr>
          <p:cNvPr id="83" name="圆角矩形 82"/>
          <p:cNvSpPr>
            <a:spLocks/>
          </p:cNvSpPr>
          <p:nvPr/>
        </p:nvSpPr>
        <p:spPr>
          <a:xfrm>
            <a:off x="310567" y="1103255"/>
            <a:ext cx="11520000" cy="5256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Tree>
    <p:extLst>
      <p:ext uri="{BB962C8B-B14F-4D97-AF65-F5344CB8AC3E}">
        <p14:creationId xmlns:p14="http://schemas.microsoft.com/office/powerpoint/2010/main" xmlns="" val="1939718959"/>
      </p:ext>
    </p:extLst>
  </p:cSld>
  <p:clrMapOvr>
    <a:masterClrMapping/>
  </p:clrMapOvr>
  <p:transition spd="slow" advClick="0" advTm="4000">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811579" y="399490"/>
            <a:ext cx="7886700" cy="431800"/>
          </a:xfrm>
        </p:spPr>
        <p:txBody>
          <a:bodyPr/>
          <a:lstStyle/>
          <a:p>
            <a:r>
              <a:rPr lang="zh-CN" altLang="en-US" sz="3200" b="1" dirty="0" smtClean="0">
                <a:latin typeface="华文楷体" pitchFamily="2" charset="-122"/>
                <a:ea typeface="华文楷体" pitchFamily="2" charset="-122"/>
              </a:rPr>
              <a:t>课表样式</a:t>
            </a:r>
            <a:endParaRPr lang="zh-CN" altLang="en-US" sz="3200" b="1" dirty="0">
              <a:latin typeface="华文楷体" pitchFamily="2" charset="-122"/>
              <a:ea typeface="华文楷体" pitchFamily="2" charset="-122"/>
            </a:endParaRPr>
          </a:p>
        </p:txBody>
      </p:sp>
      <p:sp>
        <p:nvSpPr>
          <p:cNvPr id="4" name="圆角矩形 3"/>
          <p:cNvSpPr>
            <a:spLocks noChangeAspect="1"/>
          </p:cNvSpPr>
          <p:nvPr/>
        </p:nvSpPr>
        <p:spPr>
          <a:xfrm>
            <a:off x="928313" y="1002323"/>
            <a:ext cx="9864000" cy="5256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pic>
        <p:nvPicPr>
          <p:cNvPr id="1026" name="Picture 2"/>
          <p:cNvPicPr>
            <a:picLocks noChangeAspect="1" noChangeArrowheads="1"/>
          </p:cNvPicPr>
          <p:nvPr/>
        </p:nvPicPr>
        <p:blipFill>
          <a:blip r:embed="rId2"/>
          <a:srcRect/>
          <a:stretch>
            <a:fillRect/>
          </a:stretch>
        </p:blipFill>
        <p:spPr bwMode="auto">
          <a:xfrm>
            <a:off x="1207806" y="1944210"/>
            <a:ext cx="9226503" cy="3355598"/>
          </a:xfrm>
          <a:prstGeom prst="rect">
            <a:avLst/>
          </a:prstGeom>
          <a:noFill/>
          <a:ln w="9525">
            <a:noFill/>
            <a:miter lim="800000"/>
            <a:headEnd/>
            <a:tailEnd/>
          </a:ln>
          <a:effectLst/>
        </p:spPr>
      </p:pic>
    </p:spTree>
  </p:cSld>
  <p:clrMapOvr>
    <a:masterClrMapping/>
  </p:clrMapOvr>
  <p:transition spd="slow" advClick="0" advTm="4000">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圆角矩形 230"/>
          <p:cNvSpPr>
            <a:spLocks noChangeAspect="1"/>
          </p:cNvSpPr>
          <p:nvPr/>
        </p:nvSpPr>
        <p:spPr>
          <a:xfrm>
            <a:off x="928313" y="1002323"/>
            <a:ext cx="9864000" cy="5256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 name="文本占位符 1"/>
          <p:cNvSpPr>
            <a:spLocks noGrp="1"/>
          </p:cNvSpPr>
          <p:nvPr>
            <p:ph type="body" sz="quarter" idx="13"/>
          </p:nvPr>
        </p:nvSpPr>
        <p:spPr>
          <a:xfrm>
            <a:off x="773479" y="400050"/>
            <a:ext cx="3531821" cy="431800"/>
          </a:xfrm>
        </p:spPr>
        <p:txBody>
          <a:bodyPr/>
          <a:lstStyle/>
          <a:p>
            <a:r>
              <a:rPr lang="zh-CN" altLang="en-US" sz="3200" b="1" dirty="0">
                <a:latin typeface="华文楷体" panose="02010600040101010101" pitchFamily="2" charset="-122"/>
                <a:ea typeface="华文楷体" panose="02010600040101010101" pitchFamily="2" charset="-122"/>
              </a:rPr>
              <a:t>课表五要素</a:t>
            </a:r>
            <a:endParaRPr lang="en-US" altLang="zh-CN" sz="3200" b="1" dirty="0">
              <a:latin typeface="华文楷体" panose="02010600040101010101" pitchFamily="2" charset="-122"/>
              <a:ea typeface="华文楷体" panose="02010600040101010101" pitchFamily="2" charset="-122"/>
            </a:endParaRPr>
          </a:p>
          <a:p>
            <a:endParaRPr lang="zh-CN" altLang="en-US" dirty="0"/>
          </a:p>
        </p:txBody>
      </p:sp>
      <p:pic>
        <p:nvPicPr>
          <p:cNvPr id="37"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cxnSp>
        <p:nvCxnSpPr>
          <p:cNvPr id="121" name="原创设计师QQ：598969553              _12"/>
          <p:cNvCxnSpPr>
            <a:stCxn id="92" idx="0"/>
            <a:endCxn id="257" idx="2"/>
          </p:cNvCxnSpPr>
          <p:nvPr/>
        </p:nvCxnSpPr>
        <p:spPr>
          <a:xfrm flipV="1">
            <a:off x="3036498" y="3444820"/>
            <a:ext cx="1461375" cy="13458"/>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40" name="原创设计师QQ：598969553              _12"/>
          <p:cNvCxnSpPr>
            <a:stCxn id="92" idx="0"/>
            <a:endCxn id="182" idx="2"/>
          </p:cNvCxnSpPr>
          <p:nvPr/>
        </p:nvCxnSpPr>
        <p:spPr>
          <a:xfrm flipV="1">
            <a:off x="3036498" y="1939870"/>
            <a:ext cx="1451850" cy="1518408"/>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28" name="圆角矩形 227"/>
          <p:cNvSpPr/>
          <p:nvPr/>
        </p:nvSpPr>
        <p:spPr>
          <a:xfrm>
            <a:off x="2009775" y="5295900"/>
            <a:ext cx="914400" cy="914400"/>
          </a:xfrm>
          <a:prstGeom prst="roundRect">
            <a:avLst/>
          </a:prstGeom>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82" name="同侧圆角矩形 181"/>
          <p:cNvSpPr/>
          <p:nvPr/>
        </p:nvSpPr>
        <p:spPr>
          <a:xfrm>
            <a:off x="4488348" y="172022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83" name="原创设计师QQ：598969553              _19"/>
          <p:cNvSpPr/>
          <p:nvPr/>
        </p:nvSpPr>
        <p:spPr>
          <a:xfrm>
            <a:off x="4695340" y="1717158"/>
            <a:ext cx="916957" cy="344838"/>
          </a:xfrm>
          <a:prstGeom prst="rect">
            <a:avLst/>
          </a:prstGeom>
        </p:spPr>
        <p:txBody>
          <a:bodyPr wrap="square">
            <a:spAutoFit/>
          </a:bodyPr>
          <a:lstStyle/>
          <a:p>
            <a:pPr>
              <a:lnSpc>
                <a:spcPct val="130000"/>
              </a:lnSpc>
            </a:pPr>
            <a:r>
              <a:rPr lang="zh-CN" altLang="en-US" sz="1400" dirty="0">
                <a:solidFill>
                  <a:schemeClr val="bg1"/>
                </a:solidFill>
              </a:rPr>
              <a:t> 课       程</a:t>
            </a:r>
            <a:endParaRPr lang="en-US" altLang="zh-CN" sz="1400" dirty="0">
              <a:solidFill>
                <a:schemeClr val="bg1"/>
              </a:solidFill>
            </a:endParaRPr>
          </a:p>
        </p:txBody>
      </p:sp>
      <p:sp>
        <p:nvSpPr>
          <p:cNvPr id="196" name="同侧圆角矩形 195"/>
          <p:cNvSpPr/>
          <p:nvPr/>
        </p:nvSpPr>
        <p:spPr>
          <a:xfrm>
            <a:off x="4497873" y="2472703"/>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39" name="原创设计师QQ：598969553              _19"/>
          <p:cNvSpPr/>
          <p:nvPr/>
        </p:nvSpPr>
        <p:spPr>
          <a:xfrm>
            <a:off x="4590565" y="2507733"/>
            <a:ext cx="1174133" cy="344838"/>
          </a:xfrm>
          <a:prstGeom prst="rect">
            <a:avLst/>
          </a:prstGeom>
        </p:spPr>
        <p:txBody>
          <a:bodyPr wrap="square">
            <a:spAutoFit/>
          </a:bodyPr>
          <a:lstStyle/>
          <a:p>
            <a:pPr>
              <a:lnSpc>
                <a:spcPct val="130000"/>
              </a:lnSpc>
            </a:pPr>
            <a:r>
              <a:rPr lang="zh-CN" altLang="en-US" sz="1400" dirty="0">
                <a:solidFill>
                  <a:schemeClr val="bg1"/>
                </a:solidFill>
              </a:rPr>
              <a:t>   上课学生</a:t>
            </a:r>
            <a:endParaRPr lang="en-US" altLang="zh-CN" sz="1100" dirty="0">
              <a:solidFill>
                <a:schemeClr val="bg1"/>
              </a:solidFill>
            </a:endParaRPr>
          </a:p>
        </p:txBody>
      </p:sp>
      <p:sp>
        <p:nvSpPr>
          <p:cNvPr id="249" name="同侧圆角矩形 248"/>
          <p:cNvSpPr/>
          <p:nvPr/>
        </p:nvSpPr>
        <p:spPr>
          <a:xfrm>
            <a:off x="4526448" y="3996703"/>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50" name="原创设计师QQ：598969553              _19"/>
          <p:cNvSpPr/>
          <p:nvPr/>
        </p:nvSpPr>
        <p:spPr>
          <a:xfrm>
            <a:off x="4733440" y="4012683"/>
            <a:ext cx="916957" cy="372410"/>
          </a:xfrm>
          <a:prstGeom prst="rect">
            <a:avLst/>
          </a:prstGeom>
        </p:spPr>
        <p:txBody>
          <a:bodyPr wrap="square">
            <a:spAutoFit/>
          </a:bodyPr>
          <a:lstStyle/>
          <a:p>
            <a:pPr algn="ctr">
              <a:lnSpc>
                <a:spcPct val="130000"/>
              </a:lnSpc>
            </a:pPr>
            <a:r>
              <a:rPr lang="zh-CN" altLang="en-US" sz="1400" dirty="0">
                <a:solidFill>
                  <a:schemeClr val="bg1"/>
                </a:solidFill>
              </a:rPr>
              <a:t>上课地点</a:t>
            </a:r>
            <a:endParaRPr lang="en-US" altLang="zh-CN" sz="1400" dirty="0">
              <a:solidFill>
                <a:schemeClr val="bg1"/>
              </a:solidFill>
            </a:endParaRPr>
          </a:p>
        </p:txBody>
      </p:sp>
      <p:sp>
        <p:nvSpPr>
          <p:cNvPr id="252" name="同侧圆角矩形 251"/>
          <p:cNvSpPr/>
          <p:nvPr/>
        </p:nvSpPr>
        <p:spPr>
          <a:xfrm>
            <a:off x="4535973" y="4743622"/>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56" name="原创设计师QQ：598969553              _19"/>
          <p:cNvSpPr/>
          <p:nvPr/>
        </p:nvSpPr>
        <p:spPr>
          <a:xfrm>
            <a:off x="4723915" y="4774683"/>
            <a:ext cx="916957" cy="372410"/>
          </a:xfrm>
          <a:prstGeom prst="rect">
            <a:avLst/>
          </a:prstGeom>
        </p:spPr>
        <p:txBody>
          <a:bodyPr wrap="square">
            <a:spAutoFit/>
          </a:bodyPr>
          <a:lstStyle/>
          <a:p>
            <a:pPr algn="ctr">
              <a:lnSpc>
                <a:spcPct val="130000"/>
              </a:lnSpc>
            </a:pPr>
            <a:r>
              <a:rPr lang="zh-CN" altLang="en-US" sz="1400" dirty="0">
                <a:solidFill>
                  <a:schemeClr val="bg1"/>
                </a:solidFill>
              </a:rPr>
              <a:t>上课时间</a:t>
            </a:r>
            <a:endParaRPr lang="en-US" altLang="zh-CN" sz="1400" dirty="0">
              <a:solidFill>
                <a:schemeClr val="bg1"/>
              </a:solidFill>
            </a:endParaRPr>
          </a:p>
        </p:txBody>
      </p:sp>
      <p:sp>
        <p:nvSpPr>
          <p:cNvPr id="257" name="同侧圆角矩形 256"/>
          <p:cNvSpPr/>
          <p:nvPr/>
        </p:nvSpPr>
        <p:spPr>
          <a:xfrm>
            <a:off x="4497873" y="322517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63" name="原创设计师QQ：598969553              _19"/>
          <p:cNvSpPr/>
          <p:nvPr/>
        </p:nvSpPr>
        <p:spPr>
          <a:xfrm>
            <a:off x="4704865" y="3241158"/>
            <a:ext cx="916957" cy="344838"/>
          </a:xfrm>
          <a:prstGeom prst="rect">
            <a:avLst/>
          </a:prstGeom>
        </p:spPr>
        <p:txBody>
          <a:bodyPr wrap="square">
            <a:spAutoFit/>
          </a:bodyPr>
          <a:lstStyle/>
          <a:p>
            <a:pPr algn="ctr">
              <a:lnSpc>
                <a:spcPct val="130000"/>
              </a:lnSpc>
            </a:pPr>
            <a:r>
              <a:rPr lang="zh-CN" altLang="en-US" sz="1400" dirty="0">
                <a:solidFill>
                  <a:schemeClr val="bg1"/>
                </a:solidFill>
              </a:rPr>
              <a:t>授课教师</a:t>
            </a:r>
            <a:endParaRPr lang="en-US" altLang="zh-CN" sz="1400" dirty="0">
              <a:solidFill>
                <a:schemeClr val="bg1"/>
              </a:solidFill>
            </a:endParaRPr>
          </a:p>
        </p:txBody>
      </p:sp>
      <p:sp>
        <p:nvSpPr>
          <p:cNvPr id="92" name="同侧圆角矩形 91"/>
          <p:cNvSpPr/>
          <p:nvPr/>
        </p:nvSpPr>
        <p:spPr>
          <a:xfrm>
            <a:off x="2640498" y="2882278"/>
            <a:ext cx="396000" cy="1152000"/>
          </a:xfrm>
          <a:prstGeom prst="round2SameRect">
            <a:avLst>
              <a:gd name="adj1" fmla="val 0"/>
              <a:gd name="adj2" fmla="val 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93" name="原创设计师QQ：598969553              _19"/>
          <p:cNvSpPr/>
          <p:nvPr/>
        </p:nvSpPr>
        <p:spPr>
          <a:xfrm>
            <a:off x="2647465" y="2936358"/>
            <a:ext cx="393083" cy="904991"/>
          </a:xfrm>
          <a:prstGeom prst="rect">
            <a:avLst/>
          </a:prstGeom>
        </p:spPr>
        <p:txBody>
          <a:bodyPr wrap="square">
            <a:spAutoFit/>
          </a:bodyPr>
          <a:lstStyle/>
          <a:p>
            <a:pPr algn="ctr">
              <a:lnSpc>
                <a:spcPct val="130000"/>
              </a:lnSpc>
            </a:pPr>
            <a:r>
              <a:rPr lang="zh-CN" altLang="en-US" sz="1400" dirty="0">
                <a:solidFill>
                  <a:schemeClr val="bg1"/>
                </a:solidFill>
              </a:rPr>
              <a:t>课</a:t>
            </a:r>
            <a:endParaRPr lang="en-US" altLang="zh-CN" sz="1400" dirty="0">
              <a:solidFill>
                <a:schemeClr val="bg1"/>
              </a:solidFill>
            </a:endParaRPr>
          </a:p>
          <a:p>
            <a:pPr algn="ctr">
              <a:lnSpc>
                <a:spcPct val="130000"/>
              </a:lnSpc>
            </a:pPr>
            <a:r>
              <a:rPr lang="zh-CN" altLang="en-US" sz="1400" dirty="0">
                <a:solidFill>
                  <a:schemeClr val="bg1"/>
                </a:solidFill>
              </a:rPr>
              <a:t>      表</a:t>
            </a:r>
            <a:endParaRPr lang="en-US" altLang="zh-CN" sz="1400" dirty="0">
              <a:solidFill>
                <a:schemeClr val="bg1"/>
              </a:solidFill>
            </a:endParaRPr>
          </a:p>
        </p:txBody>
      </p:sp>
      <p:cxnSp>
        <p:nvCxnSpPr>
          <p:cNvPr id="99" name="原创设计师QQ：598969553              _12"/>
          <p:cNvCxnSpPr>
            <a:stCxn id="92" idx="0"/>
          </p:cNvCxnSpPr>
          <p:nvPr/>
        </p:nvCxnSpPr>
        <p:spPr>
          <a:xfrm>
            <a:off x="3036498" y="3458278"/>
            <a:ext cx="1480425" cy="1501017"/>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02" name="原创设计师QQ：598969553              _12"/>
          <p:cNvCxnSpPr>
            <a:stCxn id="92" idx="0"/>
            <a:endCxn id="196" idx="2"/>
          </p:cNvCxnSpPr>
          <p:nvPr/>
        </p:nvCxnSpPr>
        <p:spPr>
          <a:xfrm flipV="1">
            <a:off x="3036498" y="2692345"/>
            <a:ext cx="1461375" cy="765933"/>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07" name="原创设计师QQ：598969553              _12"/>
          <p:cNvCxnSpPr>
            <a:stCxn id="92" idx="0"/>
            <a:endCxn id="249" idx="2"/>
          </p:cNvCxnSpPr>
          <p:nvPr/>
        </p:nvCxnSpPr>
        <p:spPr>
          <a:xfrm>
            <a:off x="3036498" y="3458278"/>
            <a:ext cx="1489950" cy="758067"/>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06" name="原创设计师QQ：598969553              _12"/>
          <p:cNvCxnSpPr>
            <a:stCxn id="182" idx="0"/>
            <a:endCxn id="210" idx="1"/>
          </p:cNvCxnSpPr>
          <p:nvPr/>
        </p:nvCxnSpPr>
        <p:spPr>
          <a:xfrm>
            <a:off x="5840898" y="1939870"/>
            <a:ext cx="1152525" cy="4683"/>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10" name="原创设计师QQ：598969553              _19"/>
          <p:cNvSpPr/>
          <p:nvPr/>
        </p:nvSpPr>
        <p:spPr>
          <a:xfrm>
            <a:off x="6993423" y="1793358"/>
            <a:ext cx="1123950" cy="302390"/>
          </a:xfrm>
          <a:prstGeom prst="rect">
            <a:avLst/>
          </a:prstGeom>
          <a:ln>
            <a:noFill/>
          </a:ln>
        </p:spPr>
        <p:txBody>
          <a:bodyPr wrap="square">
            <a:spAutoFit/>
          </a:bodyPr>
          <a:lstStyle/>
          <a:p>
            <a:pPr>
              <a:lnSpc>
                <a:spcPct val="130000"/>
              </a:lnSpc>
            </a:pPr>
            <a:r>
              <a:rPr lang="zh-CN" altLang="en-US" sz="1050" dirty="0">
                <a:solidFill>
                  <a:schemeClr val="tx1">
                    <a:lumMod val="75000"/>
                    <a:lumOff val="25000"/>
                  </a:schemeClr>
                </a:solidFill>
              </a:rPr>
              <a:t>培养计划决定</a:t>
            </a:r>
            <a:endParaRPr lang="en-US" altLang="zh-CN" sz="1050" dirty="0">
              <a:solidFill>
                <a:schemeClr val="tx1">
                  <a:lumMod val="75000"/>
                  <a:lumOff val="25000"/>
                </a:schemeClr>
              </a:solidFill>
            </a:endParaRPr>
          </a:p>
        </p:txBody>
      </p:sp>
      <p:cxnSp>
        <p:nvCxnSpPr>
          <p:cNvPr id="219" name="原创设计师QQ：598969553              _12"/>
          <p:cNvCxnSpPr>
            <a:stCxn id="196" idx="0"/>
          </p:cNvCxnSpPr>
          <p:nvPr/>
        </p:nvCxnSpPr>
        <p:spPr>
          <a:xfrm>
            <a:off x="5850423" y="2692345"/>
            <a:ext cx="1143000" cy="8958"/>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26" name="原创设计师QQ：598969553              _19"/>
          <p:cNvSpPr/>
          <p:nvPr/>
        </p:nvSpPr>
        <p:spPr>
          <a:xfrm>
            <a:off x="7002948" y="2402958"/>
            <a:ext cx="2381250" cy="281744"/>
          </a:xfrm>
          <a:prstGeom prst="rect">
            <a:avLst/>
          </a:prstGeom>
          <a:ln>
            <a:noFill/>
          </a:ln>
        </p:spPr>
        <p:txBody>
          <a:bodyPr wrap="square">
            <a:spAutoFit/>
          </a:bodyPr>
          <a:lstStyle/>
          <a:p>
            <a:pPr>
              <a:lnSpc>
                <a:spcPct val="130000"/>
              </a:lnSpc>
            </a:pPr>
            <a:r>
              <a:rPr lang="zh-CN" altLang="en-US" sz="1050" dirty="0">
                <a:solidFill>
                  <a:schemeClr val="tx1">
                    <a:lumMod val="75000"/>
                    <a:lumOff val="25000"/>
                  </a:schemeClr>
                </a:solidFill>
              </a:rPr>
              <a:t>必修课：班级计划和合班、拆班决定</a:t>
            </a:r>
            <a:endParaRPr lang="en-US" altLang="zh-CN" sz="1050" dirty="0">
              <a:solidFill>
                <a:schemeClr val="tx1">
                  <a:lumMod val="75000"/>
                  <a:lumOff val="25000"/>
                </a:schemeClr>
              </a:solidFill>
            </a:endParaRPr>
          </a:p>
        </p:txBody>
      </p:sp>
      <p:cxnSp>
        <p:nvCxnSpPr>
          <p:cNvPr id="227" name="原创设计师QQ：598969553              _12"/>
          <p:cNvCxnSpPr>
            <a:stCxn id="257" idx="0"/>
          </p:cNvCxnSpPr>
          <p:nvPr/>
        </p:nvCxnSpPr>
        <p:spPr>
          <a:xfrm flipV="1">
            <a:off x="5850423" y="3444253"/>
            <a:ext cx="1143000" cy="567"/>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29" name="原创设计师QQ：598969553              _19"/>
          <p:cNvSpPr/>
          <p:nvPr/>
        </p:nvSpPr>
        <p:spPr>
          <a:xfrm>
            <a:off x="6993423" y="3317358"/>
            <a:ext cx="981076" cy="281744"/>
          </a:xfrm>
          <a:prstGeom prst="rect">
            <a:avLst/>
          </a:prstGeom>
          <a:ln>
            <a:noFill/>
          </a:ln>
        </p:spPr>
        <p:txBody>
          <a:bodyPr wrap="square">
            <a:spAutoFit/>
          </a:bodyPr>
          <a:lstStyle/>
          <a:p>
            <a:pPr>
              <a:lnSpc>
                <a:spcPct val="130000"/>
              </a:lnSpc>
            </a:pPr>
            <a:r>
              <a:rPr lang="zh-CN" altLang="en-US" sz="1050" dirty="0">
                <a:solidFill>
                  <a:schemeClr val="tx1">
                    <a:lumMod val="75000"/>
                    <a:lumOff val="25000"/>
                  </a:schemeClr>
                </a:solidFill>
              </a:rPr>
              <a:t>任务书决定</a:t>
            </a:r>
            <a:endParaRPr lang="en-US" altLang="zh-CN" sz="1050" dirty="0">
              <a:solidFill>
                <a:schemeClr val="tx1">
                  <a:lumMod val="75000"/>
                  <a:lumOff val="25000"/>
                </a:schemeClr>
              </a:solidFill>
            </a:endParaRPr>
          </a:p>
        </p:txBody>
      </p:sp>
      <p:cxnSp>
        <p:nvCxnSpPr>
          <p:cNvPr id="230" name="原创设计师QQ：598969553              _12"/>
          <p:cNvCxnSpPr>
            <a:stCxn id="249" idx="0"/>
          </p:cNvCxnSpPr>
          <p:nvPr/>
        </p:nvCxnSpPr>
        <p:spPr>
          <a:xfrm>
            <a:off x="5878998" y="4216345"/>
            <a:ext cx="1123950" cy="289635"/>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32" name="原创设计师QQ：598969553              _19"/>
          <p:cNvSpPr/>
          <p:nvPr/>
        </p:nvSpPr>
        <p:spPr>
          <a:xfrm>
            <a:off x="6993423" y="4346058"/>
            <a:ext cx="981076" cy="281744"/>
          </a:xfrm>
          <a:prstGeom prst="rect">
            <a:avLst/>
          </a:prstGeom>
          <a:ln>
            <a:noFill/>
          </a:ln>
        </p:spPr>
        <p:txBody>
          <a:bodyPr wrap="square">
            <a:spAutoFit/>
          </a:bodyPr>
          <a:lstStyle/>
          <a:p>
            <a:pPr>
              <a:lnSpc>
                <a:spcPct val="130000"/>
              </a:lnSpc>
            </a:pPr>
            <a:r>
              <a:rPr lang="zh-CN" altLang="en-US" sz="1050" dirty="0">
                <a:solidFill>
                  <a:schemeClr val="tx1">
                    <a:lumMod val="75000"/>
                    <a:lumOff val="25000"/>
                  </a:schemeClr>
                </a:solidFill>
              </a:rPr>
              <a:t>排课决定</a:t>
            </a:r>
            <a:endParaRPr lang="en-US" altLang="zh-CN" sz="1050" dirty="0">
              <a:solidFill>
                <a:schemeClr val="tx1">
                  <a:lumMod val="75000"/>
                  <a:lumOff val="25000"/>
                </a:schemeClr>
              </a:solidFill>
            </a:endParaRPr>
          </a:p>
        </p:txBody>
      </p:sp>
      <p:cxnSp>
        <p:nvCxnSpPr>
          <p:cNvPr id="233" name="原创设计师QQ：598969553              _12"/>
          <p:cNvCxnSpPr/>
          <p:nvPr/>
        </p:nvCxnSpPr>
        <p:spPr>
          <a:xfrm flipV="1">
            <a:off x="5878998" y="4505980"/>
            <a:ext cx="1123950" cy="472365"/>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62" name="直接连接符 261"/>
          <p:cNvCxnSpPr/>
          <p:nvPr/>
        </p:nvCxnSpPr>
        <p:spPr>
          <a:xfrm flipV="1">
            <a:off x="6993423" y="2053603"/>
            <a:ext cx="2520000" cy="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75" name="原创设计师QQ：598969553              _19"/>
          <p:cNvSpPr/>
          <p:nvPr/>
        </p:nvSpPr>
        <p:spPr>
          <a:xfrm>
            <a:off x="6993423" y="2669658"/>
            <a:ext cx="2381250" cy="281744"/>
          </a:xfrm>
          <a:prstGeom prst="rect">
            <a:avLst/>
          </a:prstGeom>
          <a:ln>
            <a:noFill/>
          </a:ln>
        </p:spPr>
        <p:txBody>
          <a:bodyPr wrap="square">
            <a:spAutoFit/>
          </a:bodyPr>
          <a:lstStyle/>
          <a:p>
            <a:pPr>
              <a:lnSpc>
                <a:spcPct val="130000"/>
              </a:lnSpc>
            </a:pPr>
            <a:r>
              <a:rPr lang="zh-CN" altLang="en-US" sz="1050" dirty="0">
                <a:solidFill>
                  <a:schemeClr val="tx1">
                    <a:lumMod val="75000"/>
                    <a:lumOff val="25000"/>
                  </a:schemeClr>
                </a:solidFill>
              </a:rPr>
              <a:t>选修课：学生选课后决定</a:t>
            </a:r>
            <a:endParaRPr lang="en-US" altLang="zh-CN" sz="1050" dirty="0">
              <a:solidFill>
                <a:schemeClr val="tx1">
                  <a:lumMod val="75000"/>
                  <a:lumOff val="25000"/>
                </a:schemeClr>
              </a:solidFill>
            </a:endParaRPr>
          </a:p>
        </p:txBody>
      </p:sp>
      <p:cxnSp>
        <p:nvCxnSpPr>
          <p:cNvPr id="284" name="直接连接符 283"/>
          <p:cNvCxnSpPr/>
          <p:nvPr/>
        </p:nvCxnSpPr>
        <p:spPr>
          <a:xfrm flipV="1">
            <a:off x="6993423" y="2653678"/>
            <a:ext cx="2520000" cy="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p:nvPr/>
        </p:nvCxnSpPr>
        <p:spPr>
          <a:xfrm flipV="1">
            <a:off x="6983898" y="2910853"/>
            <a:ext cx="2520000" cy="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6" name="直接连接符 285"/>
          <p:cNvCxnSpPr/>
          <p:nvPr/>
        </p:nvCxnSpPr>
        <p:spPr>
          <a:xfrm flipV="1">
            <a:off x="6983898" y="3596653"/>
            <a:ext cx="2520000" cy="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7" name="直接连接符 286"/>
          <p:cNvCxnSpPr/>
          <p:nvPr/>
        </p:nvCxnSpPr>
        <p:spPr>
          <a:xfrm flipV="1">
            <a:off x="6993423" y="4644403"/>
            <a:ext cx="2520000" cy="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840154" y="365919"/>
            <a:ext cx="3531821" cy="431800"/>
          </a:xfrm>
        </p:spPr>
        <p:txBody>
          <a:bodyPr/>
          <a:lstStyle/>
          <a:p>
            <a:r>
              <a:rPr lang="zh-CN" altLang="en-US" sz="2800" b="1" dirty="0">
                <a:latin typeface="华文楷体" panose="02010600040101010101" pitchFamily="2" charset="-122"/>
                <a:ea typeface="华文楷体" panose="02010600040101010101" pitchFamily="2" charset="-122"/>
              </a:rPr>
              <a:t>专业必修课</a:t>
            </a:r>
            <a:endParaRPr lang="en-US" altLang="zh-CN" sz="2800" b="1" dirty="0">
              <a:latin typeface="华文楷体" panose="02010600040101010101" pitchFamily="2" charset="-122"/>
              <a:ea typeface="华文楷体" panose="02010600040101010101" pitchFamily="2" charset="-122"/>
            </a:endParaRPr>
          </a:p>
        </p:txBody>
      </p:sp>
      <p:sp>
        <p:nvSpPr>
          <p:cNvPr id="35" name="原创设计师QQ：598969553              _19"/>
          <p:cNvSpPr/>
          <p:nvPr/>
        </p:nvSpPr>
        <p:spPr>
          <a:xfrm>
            <a:off x="2960451" y="1504808"/>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录入</a:t>
            </a:r>
            <a:endParaRPr lang="en-US" altLang="zh-CN" sz="1000" dirty="0">
              <a:solidFill>
                <a:schemeClr val="tx1">
                  <a:lumMod val="75000"/>
                  <a:lumOff val="25000"/>
                </a:schemeClr>
              </a:solidFill>
            </a:endParaRPr>
          </a:p>
        </p:txBody>
      </p:sp>
      <p:pic>
        <p:nvPicPr>
          <p:cNvPr id="37"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50" name="文本占位符 2"/>
          <p:cNvSpPr txBox="1"/>
          <p:nvPr/>
        </p:nvSpPr>
        <p:spPr>
          <a:xfrm>
            <a:off x="0" y="388143"/>
            <a:ext cx="514350" cy="440531"/>
          </a:xfrm>
          <a:prstGeom prst="rect">
            <a:avLst/>
          </a:prstGeom>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en-US" altLang="zh-CN" sz="2800" b="0" i="0" u="none" strike="noStrike" kern="120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cs typeface="+mn-cs"/>
            </a:endParaRPr>
          </a:p>
        </p:txBody>
      </p:sp>
      <p:sp>
        <p:nvSpPr>
          <p:cNvPr id="54" name="椭圆 53"/>
          <p:cNvSpPr/>
          <p:nvPr/>
        </p:nvSpPr>
        <p:spPr>
          <a:xfrm>
            <a:off x="2582008" y="1536454"/>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56" name="直接连接符 55"/>
          <p:cNvCxnSpPr/>
          <p:nvPr/>
        </p:nvCxnSpPr>
        <p:spPr>
          <a:xfrm flipV="1">
            <a:off x="2515332" y="1726954"/>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16200000" flipH="1">
            <a:off x="2576233" y="1722679"/>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2700000" flipV="1">
            <a:off x="2645449" y="1879270"/>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2700000" flipV="1">
            <a:off x="2512095" y="1879437"/>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79" name="原创设计师QQ：598969553              _12"/>
          <p:cNvCxnSpPr/>
          <p:nvPr/>
        </p:nvCxnSpPr>
        <p:spPr>
          <a:xfrm flipV="1">
            <a:off x="2877283" y="1746002"/>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5" name="原创设计师QQ：598969553              _19"/>
          <p:cNvSpPr/>
          <p:nvPr/>
        </p:nvSpPr>
        <p:spPr>
          <a:xfrm>
            <a:off x="1429483" y="1581008"/>
            <a:ext cx="1009650" cy="292388"/>
          </a:xfrm>
          <a:prstGeom prst="rect">
            <a:avLst/>
          </a:prstGeom>
        </p:spPr>
        <p:txBody>
          <a:bodyPr wrap="square">
            <a:spAutoFit/>
          </a:bodyPr>
          <a:lstStyle/>
          <a:p>
            <a:pPr>
              <a:lnSpc>
                <a:spcPct val="130000"/>
              </a:lnSpc>
            </a:pPr>
            <a:r>
              <a:rPr lang="zh-CN" altLang="en-US" sz="1100" dirty="0" smtClean="0">
                <a:solidFill>
                  <a:schemeClr val="tx1">
                    <a:lumMod val="75000"/>
                    <a:lumOff val="25000"/>
                  </a:schemeClr>
                </a:solidFill>
              </a:rPr>
              <a:t>专业负责人</a:t>
            </a:r>
            <a:endParaRPr lang="en-US" altLang="zh-CN" sz="1000" dirty="0">
              <a:solidFill>
                <a:schemeClr val="tx1">
                  <a:lumMod val="75000"/>
                  <a:lumOff val="25000"/>
                </a:schemeClr>
              </a:solidFill>
            </a:endParaRPr>
          </a:p>
        </p:txBody>
      </p:sp>
      <p:cxnSp>
        <p:nvCxnSpPr>
          <p:cNvPr id="140" name="原创设计师QQ：598969553              _12"/>
          <p:cNvCxnSpPr>
            <a:stCxn id="182" idx="1"/>
            <a:endCxn id="196" idx="3"/>
          </p:cNvCxnSpPr>
          <p:nvPr/>
        </p:nvCxnSpPr>
        <p:spPr>
          <a:xfrm rot="16200000" flipH="1">
            <a:off x="2873087" y="3399157"/>
            <a:ext cx="2837316" cy="9525"/>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59" name="原创设计师QQ：598969553              _14"/>
          <p:cNvCxnSpPr/>
          <p:nvPr/>
        </p:nvCxnSpPr>
        <p:spPr>
          <a:xfrm rot="10800000">
            <a:off x="4972784" y="5090460"/>
            <a:ext cx="2962275" cy="0"/>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sp>
        <p:nvSpPr>
          <p:cNvPr id="162" name="椭圆 161"/>
          <p:cNvSpPr/>
          <p:nvPr/>
        </p:nvSpPr>
        <p:spPr>
          <a:xfrm>
            <a:off x="5896708" y="5641729"/>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63" name="直接连接符 162"/>
          <p:cNvCxnSpPr/>
          <p:nvPr/>
        </p:nvCxnSpPr>
        <p:spPr>
          <a:xfrm flipV="1">
            <a:off x="5830032" y="5832229"/>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rot="16200000" flipH="1">
            <a:off x="5890933" y="5827954"/>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2700000" flipV="1">
            <a:off x="5960149" y="5984545"/>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rot="-2700000" flipV="1">
            <a:off x="5826795" y="5984712"/>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167" name="原创设计师QQ：598969553              _19"/>
          <p:cNvSpPr/>
          <p:nvPr/>
        </p:nvSpPr>
        <p:spPr>
          <a:xfrm>
            <a:off x="6123113" y="5695075"/>
            <a:ext cx="1066800"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系部教学秘书</a:t>
            </a:r>
            <a:endParaRPr lang="en-US" altLang="zh-CN" sz="1000" dirty="0">
              <a:solidFill>
                <a:schemeClr val="tx1">
                  <a:lumMod val="75000"/>
                  <a:lumOff val="25000"/>
                </a:schemeClr>
              </a:solidFill>
            </a:endParaRPr>
          </a:p>
        </p:txBody>
      </p:sp>
      <p:cxnSp>
        <p:nvCxnSpPr>
          <p:cNvPr id="168" name="原创设计师QQ：598969553              _13"/>
          <p:cNvCxnSpPr/>
          <p:nvPr/>
        </p:nvCxnSpPr>
        <p:spPr>
          <a:xfrm rot="5400000">
            <a:off x="6144363" y="5403603"/>
            <a:ext cx="619121" cy="9527"/>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sp>
        <p:nvSpPr>
          <p:cNvPr id="174" name="原创设计师QQ：598969553              _19"/>
          <p:cNvSpPr/>
          <p:nvPr/>
        </p:nvSpPr>
        <p:spPr>
          <a:xfrm>
            <a:off x="6397510" y="5152883"/>
            <a:ext cx="354982" cy="53245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生成</a:t>
            </a:r>
            <a:endParaRPr lang="en-US" altLang="zh-CN" sz="1000" dirty="0">
              <a:solidFill>
                <a:schemeClr val="tx1">
                  <a:lumMod val="75000"/>
                  <a:lumOff val="25000"/>
                </a:schemeClr>
              </a:solidFill>
            </a:endParaRPr>
          </a:p>
        </p:txBody>
      </p:sp>
      <p:cxnSp>
        <p:nvCxnSpPr>
          <p:cNvPr id="177" name="原创设计师QQ：598969553              _12"/>
          <p:cNvCxnSpPr>
            <a:stCxn id="252" idx="1"/>
            <a:endCxn id="249" idx="3"/>
          </p:cNvCxnSpPr>
          <p:nvPr/>
        </p:nvCxnSpPr>
        <p:spPr>
          <a:xfrm rot="5400000">
            <a:off x="7954675" y="4223070"/>
            <a:ext cx="1313316" cy="1588"/>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cxnSp>
        <p:nvCxnSpPr>
          <p:cNvPr id="180" name="原创设计师QQ：598969553              _14"/>
          <p:cNvCxnSpPr/>
          <p:nvPr/>
        </p:nvCxnSpPr>
        <p:spPr>
          <a:xfrm rot="10800000" flipV="1">
            <a:off x="8710483" y="4184402"/>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90" name="原创设计师QQ：598969553              _19"/>
          <p:cNvSpPr/>
          <p:nvPr/>
        </p:nvSpPr>
        <p:spPr>
          <a:xfrm>
            <a:off x="8818326" y="3933683"/>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发布</a:t>
            </a:r>
            <a:endParaRPr lang="en-US" altLang="zh-CN" sz="1000" dirty="0">
              <a:solidFill>
                <a:schemeClr val="tx1">
                  <a:lumMod val="75000"/>
                  <a:lumOff val="25000"/>
                </a:schemeClr>
              </a:solidFill>
            </a:endParaRPr>
          </a:p>
        </p:txBody>
      </p:sp>
      <p:cxnSp>
        <p:nvCxnSpPr>
          <p:cNvPr id="193" name="原创设计师QQ：598969553              _12"/>
          <p:cNvCxnSpPr>
            <a:stCxn id="257" idx="1"/>
            <a:endCxn id="252" idx="3"/>
          </p:cNvCxnSpPr>
          <p:nvPr/>
        </p:nvCxnSpPr>
        <p:spPr>
          <a:xfrm rot="5400000">
            <a:off x="8016588" y="2522858"/>
            <a:ext cx="1199016" cy="9525"/>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sp>
        <p:nvSpPr>
          <p:cNvPr id="213" name="原创设计师QQ：598969553              _19"/>
          <p:cNvSpPr/>
          <p:nvPr/>
        </p:nvSpPr>
        <p:spPr>
          <a:xfrm>
            <a:off x="3801208" y="1152383"/>
            <a:ext cx="1066800" cy="290785"/>
          </a:xfrm>
          <a:prstGeom prst="rect">
            <a:avLst/>
          </a:prstGeom>
          <a:noFill/>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确定上课课程</a:t>
            </a:r>
            <a:endParaRPr lang="en-US" altLang="zh-CN" sz="1000" dirty="0">
              <a:solidFill>
                <a:schemeClr val="tx1">
                  <a:lumMod val="75000"/>
                  <a:lumOff val="25000"/>
                </a:schemeClr>
              </a:solidFill>
            </a:endParaRPr>
          </a:p>
        </p:txBody>
      </p:sp>
      <p:sp>
        <p:nvSpPr>
          <p:cNvPr id="214" name="原创设计师QQ：598969553              _19"/>
          <p:cNvSpPr/>
          <p:nvPr/>
        </p:nvSpPr>
        <p:spPr>
          <a:xfrm>
            <a:off x="3601184" y="5305283"/>
            <a:ext cx="1323974" cy="312393"/>
          </a:xfrm>
          <a:prstGeom prst="rect">
            <a:avLst/>
          </a:prstGeom>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初步确定上课学生</a:t>
            </a:r>
            <a:endParaRPr lang="en-US" altLang="zh-CN" sz="1000" dirty="0">
              <a:solidFill>
                <a:schemeClr val="tx1">
                  <a:lumMod val="75000"/>
                  <a:lumOff val="25000"/>
                </a:schemeClr>
              </a:solidFill>
            </a:endParaRPr>
          </a:p>
        </p:txBody>
      </p:sp>
      <p:sp>
        <p:nvSpPr>
          <p:cNvPr id="215" name="原创设计师QQ：598969553              _19"/>
          <p:cNvSpPr/>
          <p:nvPr/>
        </p:nvSpPr>
        <p:spPr>
          <a:xfrm>
            <a:off x="6773008" y="3209783"/>
            <a:ext cx="1066800" cy="290785"/>
          </a:xfrm>
          <a:prstGeom prst="rect">
            <a:avLst/>
          </a:prstGeom>
          <a:ln>
            <a:solidFill>
              <a:schemeClr val="bg2">
                <a:lumMod val="75000"/>
              </a:schemeClr>
            </a:solidFill>
          </a:ln>
        </p:spPr>
        <p:txBody>
          <a:bodyPr wrap="square">
            <a:spAutoFit/>
          </a:bodyPr>
          <a:lstStyle/>
          <a:p>
            <a:pPr algn="r">
              <a:lnSpc>
                <a:spcPct val="130000"/>
              </a:lnSpc>
            </a:pPr>
            <a:r>
              <a:rPr lang="zh-CN" altLang="en-US" sz="1100" dirty="0">
                <a:solidFill>
                  <a:schemeClr val="tx1">
                    <a:lumMod val="75000"/>
                    <a:lumOff val="25000"/>
                  </a:schemeClr>
                </a:solidFill>
              </a:rPr>
              <a:t>确定授课教师</a:t>
            </a:r>
            <a:endParaRPr lang="en-US" altLang="zh-CN" sz="1000" dirty="0">
              <a:solidFill>
                <a:schemeClr val="tx1">
                  <a:lumMod val="75000"/>
                  <a:lumOff val="25000"/>
                </a:schemeClr>
              </a:solidFill>
            </a:endParaRPr>
          </a:p>
        </p:txBody>
      </p:sp>
      <p:sp>
        <p:nvSpPr>
          <p:cNvPr id="216" name="原创设计师QQ：598969553              _19"/>
          <p:cNvSpPr/>
          <p:nvPr/>
        </p:nvSpPr>
        <p:spPr>
          <a:xfrm>
            <a:off x="6363432" y="1561958"/>
            <a:ext cx="1543051" cy="290785"/>
          </a:xfrm>
          <a:prstGeom prst="rect">
            <a:avLst/>
          </a:prstGeom>
          <a:ln>
            <a:solidFill>
              <a:schemeClr val="bg2">
                <a:lumMod val="75000"/>
              </a:schemeClr>
            </a:solidFill>
          </a:ln>
        </p:spPr>
        <p:txBody>
          <a:bodyPr wrap="square">
            <a:spAutoFit/>
          </a:bodyPr>
          <a:lstStyle/>
          <a:p>
            <a:pPr algn="r">
              <a:lnSpc>
                <a:spcPct val="130000"/>
              </a:lnSpc>
            </a:pPr>
            <a:r>
              <a:rPr lang="zh-CN" altLang="en-US" sz="1100" dirty="0">
                <a:solidFill>
                  <a:schemeClr val="tx1">
                    <a:lumMod val="75000"/>
                    <a:lumOff val="25000"/>
                  </a:schemeClr>
                </a:solidFill>
              </a:rPr>
              <a:t>确定上课时间、地点</a:t>
            </a:r>
            <a:endParaRPr lang="en-US" altLang="zh-CN" sz="1000" dirty="0">
              <a:solidFill>
                <a:schemeClr val="tx1">
                  <a:lumMod val="75000"/>
                  <a:lumOff val="25000"/>
                </a:schemeClr>
              </a:solidFill>
            </a:endParaRPr>
          </a:p>
        </p:txBody>
      </p:sp>
      <p:sp>
        <p:nvSpPr>
          <p:cNvPr id="220" name="椭圆 219"/>
          <p:cNvSpPr/>
          <p:nvPr/>
        </p:nvSpPr>
        <p:spPr>
          <a:xfrm>
            <a:off x="9544783" y="3984379"/>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221" name="直接连接符 220"/>
          <p:cNvCxnSpPr/>
          <p:nvPr/>
        </p:nvCxnSpPr>
        <p:spPr>
          <a:xfrm flipV="1">
            <a:off x="9478107" y="4174879"/>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rot="16200000" flipH="1">
            <a:off x="9539008" y="4170604"/>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rot="2700000" flipV="1">
            <a:off x="9608224" y="4327195"/>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rot="-2700000" flipV="1">
            <a:off x="9474870" y="4327362"/>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225" name="原创设计师QQ：598969553              _19"/>
          <p:cNvSpPr/>
          <p:nvPr/>
        </p:nvSpPr>
        <p:spPr>
          <a:xfrm>
            <a:off x="9103702" y="4442907"/>
            <a:ext cx="1066800"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系部教学秘书</a:t>
            </a:r>
            <a:endParaRPr lang="en-US" altLang="zh-CN" sz="1000" dirty="0">
              <a:solidFill>
                <a:schemeClr val="tx1">
                  <a:lumMod val="75000"/>
                  <a:lumOff val="25000"/>
                </a:schemeClr>
              </a:solidFill>
            </a:endParaRPr>
          </a:p>
        </p:txBody>
      </p:sp>
      <p:sp>
        <p:nvSpPr>
          <p:cNvPr id="228" name="圆角矩形 227"/>
          <p:cNvSpPr/>
          <p:nvPr/>
        </p:nvSpPr>
        <p:spPr>
          <a:xfrm>
            <a:off x="2000983" y="5375028"/>
            <a:ext cx="914400" cy="914400"/>
          </a:xfrm>
          <a:prstGeom prst="roundRect">
            <a:avLst/>
          </a:prstGeom>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69" name="原创设计师QQ：598969553              _19"/>
          <p:cNvSpPr/>
          <p:nvPr/>
        </p:nvSpPr>
        <p:spPr>
          <a:xfrm>
            <a:off x="8039832" y="5400533"/>
            <a:ext cx="1228726" cy="532453"/>
          </a:xfrm>
          <a:prstGeom prst="rect">
            <a:avLst/>
          </a:prstGeom>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合班、拆班上课，</a:t>
            </a:r>
            <a:endParaRPr lang="en-US" altLang="zh-CN" sz="1100" dirty="0">
              <a:solidFill>
                <a:schemeClr val="tx1">
                  <a:lumMod val="75000"/>
                  <a:lumOff val="25000"/>
                </a:schemeClr>
              </a:solidFill>
            </a:endParaRPr>
          </a:p>
          <a:p>
            <a:pPr>
              <a:lnSpc>
                <a:spcPct val="130000"/>
              </a:lnSpc>
            </a:pPr>
            <a:r>
              <a:rPr lang="zh-CN" altLang="en-US" sz="1100" dirty="0">
                <a:solidFill>
                  <a:schemeClr val="tx1">
                    <a:lumMod val="75000"/>
                    <a:lumOff val="25000"/>
                  </a:schemeClr>
                </a:solidFill>
              </a:rPr>
              <a:t>确定上课学生</a:t>
            </a:r>
            <a:endParaRPr lang="en-US" altLang="zh-CN" sz="1000" dirty="0">
              <a:solidFill>
                <a:schemeClr val="tx1">
                  <a:lumMod val="75000"/>
                  <a:lumOff val="25000"/>
                </a:schemeClr>
              </a:solidFill>
            </a:endParaRPr>
          </a:p>
        </p:txBody>
      </p:sp>
      <p:sp>
        <p:nvSpPr>
          <p:cNvPr id="182" name="同侧圆角矩形 181"/>
          <p:cNvSpPr/>
          <p:nvPr/>
        </p:nvSpPr>
        <p:spPr>
          <a:xfrm>
            <a:off x="3610708" y="154597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83" name="原创设计师QQ：598969553              _19"/>
          <p:cNvSpPr/>
          <p:nvPr/>
        </p:nvSpPr>
        <p:spPr>
          <a:xfrm>
            <a:off x="3836750" y="1571483"/>
            <a:ext cx="916957" cy="372410"/>
          </a:xfrm>
          <a:prstGeom prst="rect">
            <a:avLst/>
          </a:prstGeom>
        </p:spPr>
        <p:txBody>
          <a:bodyPr wrap="square">
            <a:spAutoFit/>
          </a:bodyPr>
          <a:lstStyle/>
          <a:p>
            <a:pPr>
              <a:lnSpc>
                <a:spcPct val="130000"/>
              </a:lnSpc>
            </a:pPr>
            <a:r>
              <a:rPr lang="zh-CN" altLang="en-US" sz="1400" dirty="0">
                <a:solidFill>
                  <a:schemeClr val="bg1"/>
                </a:solidFill>
              </a:rPr>
              <a:t>培养计划</a:t>
            </a:r>
            <a:endParaRPr lang="en-US" altLang="zh-CN" sz="1400" dirty="0">
              <a:solidFill>
                <a:schemeClr val="bg1"/>
              </a:solidFill>
            </a:endParaRPr>
          </a:p>
        </p:txBody>
      </p:sp>
      <p:sp>
        <p:nvSpPr>
          <p:cNvPr id="196" name="同侧圆角矩形 195"/>
          <p:cNvSpPr/>
          <p:nvPr/>
        </p:nvSpPr>
        <p:spPr>
          <a:xfrm>
            <a:off x="3620233" y="482257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39" name="原创设计师QQ：598969553              _19"/>
          <p:cNvSpPr/>
          <p:nvPr/>
        </p:nvSpPr>
        <p:spPr>
          <a:xfrm>
            <a:off x="3693875" y="4886183"/>
            <a:ext cx="1174133" cy="312393"/>
          </a:xfrm>
          <a:prstGeom prst="rect">
            <a:avLst/>
          </a:prstGeom>
        </p:spPr>
        <p:txBody>
          <a:bodyPr wrap="square">
            <a:spAutoFit/>
          </a:bodyPr>
          <a:lstStyle/>
          <a:p>
            <a:pPr>
              <a:lnSpc>
                <a:spcPct val="130000"/>
              </a:lnSpc>
            </a:pPr>
            <a:r>
              <a:rPr lang="zh-CN" altLang="en-US" sz="1100" dirty="0">
                <a:solidFill>
                  <a:schemeClr val="bg1"/>
                </a:solidFill>
              </a:rPr>
              <a:t>行政班开课计划</a:t>
            </a:r>
            <a:endParaRPr lang="en-US" altLang="zh-CN" sz="1000" dirty="0">
              <a:solidFill>
                <a:schemeClr val="bg1"/>
              </a:solidFill>
            </a:endParaRPr>
          </a:p>
        </p:txBody>
      </p:sp>
      <p:sp>
        <p:nvSpPr>
          <p:cNvPr id="249" name="同侧圆角矩形 248"/>
          <p:cNvSpPr/>
          <p:nvPr/>
        </p:nvSpPr>
        <p:spPr>
          <a:xfrm>
            <a:off x="7935058" y="487972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50" name="原创设计师QQ：598969553              _19"/>
          <p:cNvSpPr/>
          <p:nvPr/>
        </p:nvSpPr>
        <p:spPr>
          <a:xfrm>
            <a:off x="8142050" y="4895708"/>
            <a:ext cx="916957" cy="344838"/>
          </a:xfrm>
          <a:prstGeom prst="rect">
            <a:avLst/>
          </a:prstGeom>
        </p:spPr>
        <p:txBody>
          <a:bodyPr wrap="square">
            <a:spAutoFit/>
          </a:bodyPr>
          <a:lstStyle/>
          <a:p>
            <a:pPr algn="ctr">
              <a:lnSpc>
                <a:spcPct val="130000"/>
              </a:lnSpc>
            </a:pPr>
            <a:r>
              <a:rPr lang="zh-CN" altLang="en-US" sz="1400" dirty="0">
                <a:solidFill>
                  <a:schemeClr val="bg1"/>
                </a:solidFill>
              </a:rPr>
              <a:t>教学班</a:t>
            </a:r>
            <a:endParaRPr lang="en-US" altLang="zh-CN" sz="1400" dirty="0">
              <a:solidFill>
                <a:schemeClr val="bg1"/>
              </a:solidFill>
            </a:endParaRPr>
          </a:p>
        </p:txBody>
      </p:sp>
      <p:sp>
        <p:nvSpPr>
          <p:cNvPr id="252" name="同侧圆角矩形 251"/>
          <p:cNvSpPr/>
          <p:nvPr/>
        </p:nvSpPr>
        <p:spPr>
          <a:xfrm>
            <a:off x="7935058" y="312712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56" name="原创设计师QQ：598969553              _19"/>
          <p:cNvSpPr/>
          <p:nvPr/>
        </p:nvSpPr>
        <p:spPr>
          <a:xfrm>
            <a:off x="8132525" y="3143108"/>
            <a:ext cx="916957" cy="344838"/>
          </a:xfrm>
          <a:prstGeom prst="rect">
            <a:avLst/>
          </a:prstGeom>
        </p:spPr>
        <p:txBody>
          <a:bodyPr wrap="square">
            <a:spAutoFit/>
          </a:bodyPr>
          <a:lstStyle/>
          <a:p>
            <a:pPr algn="ctr">
              <a:lnSpc>
                <a:spcPct val="130000"/>
              </a:lnSpc>
            </a:pPr>
            <a:r>
              <a:rPr lang="zh-CN" altLang="en-US" sz="1400" dirty="0">
                <a:solidFill>
                  <a:schemeClr val="bg1"/>
                </a:solidFill>
              </a:rPr>
              <a:t>任务书</a:t>
            </a:r>
            <a:endParaRPr lang="en-US" altLang="zh-CN" sz="1400" dirty="0">
              <a:solidFill>
                <a:schemeClr val="bg1"/>
              </a:solidFill>
            </a:endParaRPr>
          </a:p>
        </p:txBody>
      </p:sp>
      <p:sp>
        <p:nvSpPr>
          <p:cNvPr id="257" name="同侧圆角矩形 256"/>
          <p:cNvSpPr/>
          <p:nvPr/>
        </p:nvSpPr>
        <p:spPr>
          <a:xfrm>
            <a:off x="7944583" y="148882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63" name="原创设计师QQ：598969553              _19"/>
          <p:cNvSpPr/>
          <p:nvPr/>
        </p:nvSpPr>
        <p:spPr>
          <a:xfrm>
            <a:off x="8151575" y="1504808"/>
            <a:ext cx="916957" cy="344838"/>
          </a:xfrm>
          <a:prstGeom prst="rect">
            <a:avLst/>
          </a:prstGeom>
        </p:spPr>
        <p:txBody>
          <a:bodyPr wrap="square">
            <a:spAutoFit/>
          </a:bodyPr>
          <a:lstStyle/>
          <a:p>
            <a:pPr algn="ctr">
              <a:lnSpc>
                <a:spcPct val="130000"/>
              </a:lnSpc>
            </a:pPr>
            <a:r>
              <a:rPr lang="zh-CN" altLang="en-US" sz="1400" dirty="0">
                <a:solidFill>
                  <a:schemeClr val="bg1"/>
                </a:solidFill>
              </a:rPr>
              <a:t>课表</a:t>
            </a:r>
            <a:endParaRPr lang="en-US" altLang="zh-CN" sz="1400" dirty="0">
              <a:solidFill>
                <a:schemeClr val="bg1"/>
              </a:solidFill>
            </a:endParaRPr>
          </a:p>
        </p:txBody>
      </p:sp>
      <p:cxnSp>
        <p:nvCxnSpPr>
          <p:cNvPr id="264" name="原创设计师QQ：598969553              _14"/>
          <p:cNvCxnSpPr/>
          <p:nvPr/>
        </p:nvCxnSpPr>
        <p:spPr>
          <a:xfrm rot="10800000" flipV="1">
            <a:off x="8681908" y="2527052"/>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65" name="原创设计师QQ：598969553              _19"/>
          <p:cNvSpPr/>
          <p:nvPr/>
        </p:nvSpPr>
        <p:spPr>
          <a:xfrm>
            <a:off x="8789751" y="2276333"/>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排课</a:t>
            </a:r>
            <a:endParaRPr lang="en-US" altLang="zh-CN" sz="1000" dirty="0">
              <a:solidFill>
                <a:schemeClr val="tx1">
                  <a:lumMod val="75000"/>
                  <a:lumOff val="25000"/>
                </a:schemeClr>
              </a:solidFill>
            </a:endParaRPr>
          </a:p>
        </p:txBody>
      </p:sp>
      <p:sp>
        <p:nvSpPr>
          <p:cNvPr id="266" name="椭圆 265"/>
          <p:cNvSpPr/>
          <p:nvPr/>
        </p:nvSpPr>
        <p:spPr>
          <a:xfrm>
            <a:off x="9516208" y="2327029"/>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267" name="直接连接符 266"/>
          <p:cNvCxnSpPr/>
          <p:nvPr/>
        </p:nvCxnSpPr>
        <p:spPr>
          <a:xfrm flipV="1">
            <a:off x="9449532" y="2517529"/>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68" name="直接连接符 267"/>
          <p:cNvCxnSpPr/>
          <p:nvPr/>
        </p:nvCxnSpPr>
        <p:spPr>
          <a:xfrm rot="16200000" flipH="1">
            <a:off x="9510433" y="2513254"/>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69" name="直接连接符 268"/>
          <p:cNvCxnSpPr/>
          <p:nvPr/>
        </p:nvCxnSpPr>
        <p:spPr>
          <a:xfrm rot="2700000" flipV="1">
            <a:off x="9579649" y="2669845"/>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270" name="直接连接符 269"/>
          <p:cNvCxnSpPr/>
          <p:nvPr/>
        </p:nvCxnSpPr>
        <p:spPr>
          <a:xfrm rot="-2700000" flipV="1">
            <a:off x="9446295" y="2670012"/>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271" name="原创设计师QQ：598969553              _19"/>
          <p:cNvSpPr/>
          <p:nvPr/>
        </p:nvSpPr>
        <p:spPr>
          <a:xfrm>
            <a:off x="9127882" y="2785557"/>
            <a:ext cx="1066800"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系部教学秘书</a:t>
            </a:r>
            <a:endParaRPr lang="en-US" altLang="zh-CN" sz="1000" dirty="0">
              <a:solidFill>
                <a:schemeClr val="tx1">
                  <a:lumMod val="75000"/>
                  <a:lumOff val="25000"/>
                </a:schemeClr>
              </a:solidFill>
            </a:endParaRPr>
          </a:p>
        </p:txBody>
      </p:sp>
      <p:sp>
        <p:nvSpPr>
          <p:cNvPr id="88" name="原创设计师QQ：598969553              _19"/>
          <p:cNvSpPr/>
          <p:nvPr/>
        </p:nvSpPr>
        <p:spPr>
          <a:xfrm>
            <a:off x="0" y="333375"/>
            <a:ext cx="545482" cy="523605"/>
          </a:xfrm>
          <a:prstGeom prst="rect">
            <a:avLst/>
          </a:prstGeom>
        </p:spPr>
        <p:txBody>
          <a:bodyPr wrap="square">
            <a:spAutoFit/>
          </a:bodyPr>
          <a:lstStyle/>
          <a:p>
            <a:pPr>
              <a:lnSpc>
                <a:spcPct val="130000"/>
              </a:lnSpc>
            </a:pPr>
            <a:r>
              <a:rPr lang="en-US" altLang="zh-CN" sz="2400" dirty="0">
                <a:solidFill>
                  <a:schemeClr val="bg1"/>
                </a:solidFill>
              </a:rPr>
              <a:t>A</a:t>
            </a:r>
            <a:endParaRPr lang="en-US" altLang="zh-CN" dirty="0">
              <a:solidFill>
                <a:schemeClr val="bg1"/>
              </a:solidFill>
            </a:endParaRPr>
          </a:p>
        </p:txBody>
      </p:sp>
      <p:sp>
        <p:nvSpPr>
          <p:cNvPr id="69" name="原创设计师QQ：598969553              _19"/>
          <p:cNvSpPr/>
          <p:nvPr/>
        </p:nvSpPr>
        <p:spPr>
          <a:xfrm>
            <a:off x="2960451" y="1504808"/>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录入</a:t>
            </a:r>
            <a:endParaRPr lang="en-US" altLang="zh-CN" sz="1000" dirty="0">
              <a:solidFill>
                <a:schemeClr val="tx1">
                  <a:lumMod val="75000"/>
                  <a:lumOff val="25000"/>
                </a:schemeClr>
              </a:solidFill>
            </a:endParaRPr>
          </a:p>
        </p:txBody>
      </p:sp>
      <p:cxnSp>
        <p:nvCxnSpPr>
          <p:cNvPr id="70" name="原创设计师QQ：598969553              _12"/>
          <p:cNvCxnSpPr/>
          <p:nvPr/>
        </p:nvCxnSpPr>
        <p:spPr>
          <a:xfrm flipV="1">
            <a:off x="2877283" y="1746002"/>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2582007" y="3470030"/>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72" name="直接连接符 71"/>
          <p:cNvCxnSpPr/>
          <p:nvPr/>
        </p:nvCxnSpPr>
        <p:spPr>
          <a:xfrm flipV="1">
            <a:off x="2515331" y="3660530"/>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200000" flipH="1">
            <a:off x="2576232" y="3656255"/>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2700000" flipV="1">
            <a:off x="2645448" y="3812846"/>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2700000" flipV="1">
            <a:off x="2512094" y="3813013"/>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76" name="原创设计师QQ：598969553              _19"/>
          <p:cNvSpPr/>
          <p:nvPr/>
        </p:nvSpPr>
        <p:spPr>
          <a:xfrm>
            <a:off x="1553307" y="3505059"/>
            <a:ext cx="971550" cy="290785"/>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教学主管</a:t>
            </a:r>
            <a:endParaRPr lang="en-US" altLang="zh-CN" sz="1000" dirty="0">
              <a:solidFill>
                <a:schemeClr val="tx1">
                  <a:lumMod val="75000"/>
                  <a:lumOff val="25000"/>
                </a:schemeClr>
              </a:solidFill>
            </a:endParaRPr>
          </a:p>
        </p:txBody>
      </p:sp>
      <p:cxnSp>
        <p:nvCxnSpPr>
          <p:cNvPr id="77" name="原创设计师QQ：598969553              _12"/>
          <p:cNvCxnSpPr>
            <a:stCxn id="131" idx="1"/>
            <a:endCxn id="78" idx="0"/>
          </p:cNvCxnSpPr>
          <p:nvPr/>
        </p:nvCxnSpPr>
        <p:spPr>
          <a:xfrm rot="16200000" flipH="1">
            <a:off x="3711288" y="2560956"/>
            <a:ext cx="1151391"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8" name="菱形 77"/>
          <p:cNvSpPr/>
          <p:nvPr/>
        </p:nvSpPr>
        <p:spPr>
          <a:xfrm>
            <a:off x="3524983" y="3136653"/>
            <a:ext cx="1533525" cy="590550"/>
          </a:xfrm>
          <a:prstGeom prst="diamond">
            <a:avLst/>
          </a:prstGeom>
          <a:solidFill>
            <a:schemeClr val="accent2"/>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sp>
        <p:nvSpPr>
          <p:cNvPr id="80" name="原创设计师QQ：598969553              _19"/>
          <p:cNvSpPr/>
          <p:nvPr/>
        </p:nvSpPr>
        <p:spPr>
          <a:xfrm>
            <a:off x="3836750" y="3219308"/>
            <a:ext cx="916957" cy="344838"/>
          </a:xfrm>
          <a:prstGeom prst="rect">
            <a:avLst/>
          </a:prstGeom>
        </p:spPr>
        <p:txBody>
          <a:bodyPr wrap="square">
            <a:spAutoFit/>
          </a:bodyPr>
          <a:lstStyle/>
          <a:p>
            <a:pPr algn="ctr">
              <a:lnSpc>
                <a:spcPct val="130000"/>
              </a:lnSpc>
            </a:pPr>
            <a:r>
              <a:rPr lang="zh-CN" altLang="en-US" sz="1400" dirty="0">
                <a:solidFill>
                  <a:schemeClr val="bg1"/>
                </a:solidFill>
              </a:rPr>
              <a:t>审核</a:t>
            </a:r>
            <a:endParaRPr lang="en-US" altLang="zh-CN" sz="1400" dirty="0">
              <a:solidFill>
                <a:schemeClr val="bg1"/>
              </a:solidFill>
            </a:endParaRPr>
          </a:p>
        </p:txBody>
      </p:sp>
      <p:sp>
        <p:nvSpPr>
          <p:cNvPr id="81" name="原创设计师QQ：598969553              _19"/>
          <p:cNvSpPr/>
          <p:nvPr/>
        </p:nvSpPr>
        <p:spPr>
          <a:xfrm>
            <a:off x="2969976" y="2952608"/>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初次</a:t>
            </a:r>
            <a:endParaRPr lang="en-US" altLang="zh-CN" sz="1000" dirty="0">
              <a:solidFill>
                <a:schemeClr val="tx1">
                  <a:lumMod val="75000"/>
                  <a:lumOff val="25000"/>
                </a:schemeClr>
              </a:solidFill>
            </a:endParaRPr>
          </a:p>
        </p:txBody>
      </p:sp>
      <p:cxnSp>
        <p:nvCxnSpPr>
          <p:cNvPr id="82" name="原创设计师QQ：598969553              _12"/>
          <p:cNvCxnSpPr/>
          <p:nvPr/>
        </p:nvCxnSpPr>
        <p:spPr>
          <a:xfrm flipV="1">
            <a:off x="2886808" y="3193802"/>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83" name="原创设计师QQ：598969553              _19"/>
          <p:cNvSpPr/>
          <p:nvPr/>
        </p:nvSpPr>
        <p:spPr>
          <a:xfrm>
            <a:off x="2979501" y="3438383"/>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二次</a:t>
            </a:r>
            <a:endParaRPr lang="en-US" altLang="zh-CN" sz="1000" dirty="0">
              <a:solidFill>
                <a:schemeClr val="tx1">
                  <a:lumMod val="75000"/>
                  <a:lumOff val="25000"/>
                </a:schemeClr>
              </a:solidFill>
            </a:endParaRPr>
          </a:p>
        </p:txBody>
      </p:sp>
      <p:cxnSp>
        <p:nvCxnSpPr>
          <p:cNvPr id="84" name="原创设计师QQ：598969553              _12"/>
          <p:cNvCxnSpPr/>
          <p:nvPr/>
        </p:nvCxnSpPr>
        <p:spPr>
          <a:xfrm flipV="1">
            <a:off x="2896333" y="3679577"/>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85" name="原创设计师QQ：598969553              _12"/>
          <p:cNvCxnSpPr>
            <a:stCxn id="78" idx="2"/>
            <a:endCxn id="133" idx="3"/>
          </p:cNvCxnSpPr>
          <p:nvPr/>
        </p:nvCxnSpPr>
        <p:spPr>
          <a:xfrm rot="16200000" flipH="1">
            <a:off x="3746440" y="4272509"/>
            <a:ext cx="1095375" cy="4762"/>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86" name="原创设计师QQ：598969553              _19"/>
          <p:cNvSpPr/>
          <p:nvPr/>
        </p:nvSpPr>
        <p:spPr>
          <a:xfrm>
            <a:off x="4055826" y="3851029"/>
            <a:ext cx="354982" cy="53245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通过</a:t>
            </a:r>
            <a:endParaRPr lang="en-US" altLang="zh-CN" sz="1000" dirty="0">
              <a:solidFill>
                <a:schemeClr val="tx1">
                  <a:lumMod val="75000"/>
                  <a:lumOff val="25000"/>
                </a:schemeClr>
              </a:solidFill>
            </a:endParaRPr>
          </a:p>
        </p:txBody>
      </p:sp>
      <p:sp>
        <p:nvSpPr>
          <p:cNvPr id="87" name="原创设计师QQ：598969553              _19"/>
          <p:cNvSpPr/>
          <p:nvPr/>
        </p:nvSpPr>
        <p:spPr>
          <a:xfrm>
            <a:off x="4236801" y="3647933"/>
            <a:ext cx="354982" cy="972574"/>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自动生成</a:t>
            </a:r>
            <a:endParaRPr lang="en-US" altLang="zh-CN" sz="1000" dirty="0">
              <a:solidFill>
                <a:schemeClr val="tx1">
                  <a:lumMod val="75000"/>
                  <a:lumOff val="25000"/>
                </a:schemeClr>
              </a:solidFill>
            </a:endParaRPr>
          </a:p>
        </p:txBody>
      </p:sp>
      <p:cxnSp>
        <p:nvCxnSpPr>
          <p:cNvPr id="90" name="原创设计师QQ：598969553              _14"/>
          <p:cNvCxnSpPr/>
          <p:nvPr/>
        </p:nvCxnSpPr>
        <p:spPr>
          <a:xfrm rot="10800000" flipV="1">
            <a:off x="4925158" y="1909513"/>
            <a:ext cx="400050" cy="7939"/>
          </a:xfrm>
          <a:prstGeom prst="line">
            <a:avLst/>
          </a:prstGeom>
          <a:ln w="12700">
            <a:solidFill>
              <a:schemeClr val="tx1">
                <a:lumMod val="65000"/>
                <a:lumOff val="35000"/>
              </a:schemeClr>
            </a:solidFill>
            <a:prstDash val="sysDot"/>
            <a:headEnd type="none"/>
            <a:tailEnd type="arrow"/>
          </a:ln>
        </p:spPr>
        <p:style>
          <a:lnRef idx="1">
            <a:schemeClr val="accent1"/>
          </a:lnRef>
          <a:fillRef idx="0">
            <a:schemeClr val="accent1"/>
          </a:fillRef>
          <a:effectRef idx="0">
            <a:schemeClr val="accent1"/>
          </a:effectRef>
          <a:fontRef idx="minor">
            <a:schemeClr val="tx1"/>
          </a:fontRef>
        </p:style>
      </p:cxnSp>
      <p:cxnSp>
        <p:nvCxnSpPr>
          <p:cNvPr id="91" name="原创设计师QQ：598969553              _12"/>
          <p:cNvCxnSpPr/>
          <p:nvPr/>
        </p:nvCxnSpPr>
        <p:spPr>
          <a:xfrm rot="16200000" flipH="1">
            <a:off x="4592578" y="2670725"/>
            <a:ext cx="1513681" cy="8729"/>
          </a:xfrm>
          <a:prstGeom prst="line">
            <a:avLst/>
          </a:prstGeom>
          <a:ln w="12700">
            <a:solidFill>
              <a:schemeClr val="tx1">
                <a:lumMod val="65000"/>
                <a:lumOff val="3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92" name="原创设计师QQ：598969553              _19"/>
          <p:cNvSpPr/>
          <p:nvPr/>
        </p:nvSpPr>
        <p:spPr>
          <a:xfrm>
            <a:off x="5287108" y="1955553"/>
            <a:ext cx="333375" cy="1412694"/>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返回反馈意见</a:t>
            </a:r>
            <a:endParaRPr lang="en-US" altLang="zh-CN" sz="1000" dirty="0">
              <a:solidFill>
                <a:schemeClr val="tx1">
                  <a:lumMod val="75000"/>
                  <a:lumOff val="25000"/>
                </a:schemeClr>
              </a:solidFill>
            </a:endParaRPr>
          </a:p>
        </p:txBody>
      </p:sp>
      <p:sp>
        <p:nvSpPr>
          <p:cNvPr id="93" name="原创设计师QQ：598969553              _19"/>
          <p:cNvSpPr/>
          <p:nvPr/>
        </p:nvSpPr>
        <p:spPr>
          <a:xfrm>
            <a:off x="5084526" y="2162033"/>
            <a:ext cx="335932" cy="752514"/>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不通过</a:t>
            </a:r>
            <a:endParaRPr lang="en-US" altLang="zh-CN" sz="1000" dirty="0">
              <a:solidFill>
                <a:schemeClr val="tx1">
                  <a:lumMod val="75000"/>
                  <a:lumOff val="25000"/>
                </a:schemeClr>
              </a:solidFill>
            </a:endParaRPr>
          </a:p>
        </p:txBody>
      </p:sp>
      <p:cxnSp>
        <p:nvCxnSpPr>
          <p:cNvPr id="94" name="原创设计师QQ：598969553              _14"/>
          <p:cNvCxnSpPr>
            <a:endCxn id="133" idx="0"/>
          </p:cNvCxnSpPr>
          <p:nvPr/>
        </p:nvCxnSpPr>
        <p:spPr>
          <a:xfrm rot="10800000">
            <a:off x="4972784" y="5090460"/>
            <a:ext cx="2962275" cy="0"/>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sp>
        <p:nvSpPr>
          <p:cNvPr id="95" name="椭圆 94"/>
          <p:cNvSpPr/>
          <p:nvPr/>
        </p:nvSpPr>
        <p:spPr>
          <a:xfrm>
            <a:off x="5896708" y="5641729"/>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96" name="直接连接符 95"/>
          <p:cNvCxnSpPr/>
          <p:nvPr/>
        </p:nvCxnSpPr>
        <p:spPr>
          <a:xfrm flipV="1">
            <a:off x="5830032" y="5832229"/>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rot="16200000" flipH="1">
            <a:off x="5890933" y="5827954"/>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rot="2700000" flipV="1">
            <a:off x="5960149" y="5984545"/>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rot="-2700000" flipV="1">
            <a:off x="5826795" y="5984712"/>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01" name="原创设计师QQ：598969553              _13"/>
          <p:cNvCxnSpPr/>
          <p:nvPr/>
        </p:nvCxnSpPr>
        <p:spPr>
          <a:xfrm rot="5400000">
            <a:off x="6144363" y="5403603"/>
            <a:ext cx="619121" cy="9527"/>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cxnSp>
        <p:nvCxnSpPr>
          <p:cNvPr id="103" name="原创设计师QQ：598969553              _12"/>
          <p:cNvCxnSpPr>
            <a:stCxn id="137" idx="1"/>
            <a:endCxn id="135" idx="3"/>
          </p:cNvCxnSpPr>
          <p:nvPr/>
        </p:nvCxnSpPr>
        <p:spPr>
          <a:xfrm rot="5400000">
            <a:off x="7954675" y="4223070"/>
            <a:ext cx="1313316" cy="1588"/>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cxnSp>
        <p:nvCxnSpPr>
          <p:cNvPr id="104" name="原创设计师QQ：598969553              _14"/>
          <p:cNvCxnSpPr/>
          <p:nvPr/>
        </p:nvCxnSpPr>
        <p:spPr>
          <a:xfrm rot="10800000" flipV="1">
            <a:off x="8710483" y="4184402"/>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6" name="原创设计师QQ：598969553              _19"/>
          <p:cNvSpPr/>
          <p:nvPr/>
        </p:nvSpPr>
        <p:spPr>
          <a:xfrm>
            <a:off x="8818326" y="3933683"/>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发布</a:t>
            </a:r>
            <a:endParaRPr lang="en-US" altLang="zh-CN" sz="1000" dirty="0">
              <a:solidFill>
                <a:schemeClr val="tx1">
                  <a:lumMod val="75000"/>
                  <a:lumOff val="25000"/>
                </a:schemeClr>
              </a:solidFill>
            </a:endParaRPr>
          </a:p>
        </p:txBody>
      </p:sp>
      <p:cxnSp>
        <p:nvCxnSpPr>
          <p:cNvPr id="107" name="原创设计师QQ：598969553              _12"/>
          <p:cNvCxnSpPr>
            <a:stCxn id="139" idx="1"/>
            <a:endCxn id="137" idx="3"/>
          </p:cNvCxnSpPr>
          <p:nvPr/>
        </p:nvCxnSpPr>
        <p:spPr>
          <a:xfrm rot="5400000">
            <a:off x="8016588" y="2522858"/>
            <a:ext cx="1199016" cy="9525"/>
          </a:xfrm>
          <a:prstGeom prst="line">
            <a:avLst/>
          </a:prstGeom>
          <a:ln w="12700">
            <a:solidFill>
              <a:schemeClr val="tx1">
                <a:lumMod val="65000"/>
                <a:lumOff val="35000"/>
              </a:schemeClr>
            </a:solidFill>
            <a:prstDash val="sysDot"/>
            <a:headEnd type="arrow"/>
          </a:ln>
        </p:spPr>
        <p:style>
          <a:lnRef idx="1">
            <a:schemeClr val="accent1"/>
          </a:lnRef>
          <a:fillRef idx="0">
            <a:schemeClr val="accent1"/>
          </a:fillRef>
          <a:effectRef idx="0">
            <a:schemeClr val="accent1"/>
          </a:effectRef>
          <a:fontRef idx="minor">
            <a:schemeClr val="tx1"/>
          </a:fontRef>
        </p:style>
      </p:cxnSp>
      <p:sp>
        <p:nvSpPr>
          <p:cNvPr id="109" name="原创设计师QQ：598969553              _19"/>
          <p:cNvSpPr/>
          <p:nvPr/>
        </p:nvSpPr>
        <p:spPr>
          <a:xfrm>
            <a:off x="6773008" y="3209783"/>
            <a:ext cx="1066800" cy="290785"/>
          </a:xfrm>
          <a:prstGeom prst="rect">
            <a:avLst/>
          </a:prstGeom>
          <a:ln>
            <a:solidFill>
              <a:schemeClr val="bg2">
                <a:lumMod val="75000"/>
              </a:schemeClr>
            </a:solidFill>
          </a:ln>
        </p:spPr>
        <p:txBody>
          <a:bodyPr wrap="square">
            <a:spAutoFit/>
          </a:bodyPr>
          <a:lstStyle/>
          <a:p>
            <a:pPr algn="r">
              <a:lnSpc>
                <a:spcPct val="130000"/>
              </a:lnSpc>
            </a:pPr>
            <a:r>
              <a:rPr lang="zh-CN" altLang="en-US" sz="1100" dirty="0">
                <a:solidFill>
                  <a:schemeClr val="tx1">
                    <a:lumMod val="75000"/>
                    <a:lumOff val="25000"/>
                  </a:schemeClr>
                </a:solidFill>
              </a:rPr>
              <a:t>确定授课教师</a:t>
            </a:r>
            <a:endParaRPr lang="en-US" altLang="zh-CN" sz="1000" dirty="0">
              <a:solidFill>
                <a:schemeClr val="tx1">
                  <a:lumMod val="75000"/>
                  <a:lumOff val="25000"/>
                </a:schemeClr>
              </a:solidFill>
            </a:endParaRPr>
          </a:p>
        </p:txBody>
      </p:sp>
      <p:sp>
        <p:nvSpPr>
          <p:cNvPr id="110" name="原创设计师QQ：598969553              _19"/>
          <p:cNvSpPr/>
          <p:nvPr/>
        </p:nvSpPr>
        <p:spPr>
          <a:xfrm>
            <a:off x="6363432" y="1561958"/>
            <a:ext cx="1543051" cy="290785"/>
          </a:xfrm>
          <a:prstGeom prst="rect">
            <a:avLst/>
          </a:prstGeom>
          <a:ln>
            <a:solidFill>
              <a:schemeClr val="bg2">
                <a:lumMod val="75000"/>
              </a:schemeClr>
            </a:solidFill>
          </a:ln>
        </p:spPr>
        <p:txBody>
          <a:bodyPr wrap="square">
            <a:spAutoFit/>
          </a:bodyPr>
          <a:lstStyle/>
          <a:p>
            <a:pPr algn="r">
              <a:lnSpc>
                <a:spcPct val="130000"/>
              </a:lnSpc>
            </a:pPr>
            <a:r>
              <a:rPr lang="zh-CN" altLang="en-US" sz="1100" dirty="0">
                <a:solidFill>
                  <a:schemeClr val="tx1">
                    <a:lumMod val="75000"/>
                    <a:lumOff val="25000"/>
                  </a:schemeClr>
                </a:solidFill>
              </a:rPr>
              <a:t>确定上课时间、地点</a:t>
            </a:r>
            <a:endParaRPr lang="en-US" altLang="zh-CN" sz="1000" dirty="0">
              <a:solidFill>
                <a:schemeClr val="tx1">
                  <a:lumMod val="75000"/>
                  <a:lumOff val="25000"/>
                </a:schemeClr>
              </a:solidFill>
            </a:endParaRPr>
          </a:p>
        </p:txBody>
      </p:sp>
      <p:sp>
        <p:nvSpPr>
          <p:cNvPr id="111" name="椭圆 110"/>
          <p:cNvSpPr/>
          <p:nvPr/>
        </p:nvSpPr>
        <p:spPr>
          <a:xfrm>
            <a:off x="9544783" y="3984379"/>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12" name="直接连接符 111"/>
          <p:cNvCxnSpPr/>
          <p:nvPr/>
        </p:nvCxnSpPr>
        <p:spPr>
          <a:xfrm flipV="1">
            <a:off x="9478107" y="4174879"/>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rot="16200000" flipH="1">
            <a:off x="9539008" y="4170604"/>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2700000" flipV="1">
            <a:off x="9608224" y="4327195"/>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rot="-2700000" flipV="1">
            <a:off x="9474870" y="4327362"/>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7" name="原创设计师QQ：598969553              _12"/>
          <p:cNvCxnSpPr/>
          <p:nvPr/>
        </p:nvCxnSpPr>
        <p:spPr>
          <a:xfrm rot="16200000" flipH="1">
            <a:off x="4330637" y="3218409"/>
            <a:ext cx="2932909" cy="8733"/>
          </a:xfrm>
          <a:prstGeom prst="line">
            <a:avLst/>
          </a:prstGeom>
          <a:ln w="12700">
            <a:solidFill>
              <a:schemeClr val="tx1">
                <a:lumMod val="65000"/>
                <a:lumOff val="35000"/>
              </a:schemeClr>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118" name="原创设计师QQ：598969553              _14"/>
          <p:cNvCxnSpPr/>
          <p:nvPr/>
        </p:nvCxnSpPr>
        <p:spPr>
          <a:xfrm rot="10800000">
            <a:off x="4296511" y="4679704"/>
            <a:ext cx="1495423" cy="9525"/>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19" name="原创设计师QQ：598969553              _14"/>
          <p:cNvCxnSpPr/>
          <p:nvPr/>
        </p:nvCxnSpPr>
        <p:spPr>
          <a:xfrm rot="10800000">
            <a:off x="5033009" y="3422403"/>
            <a:ext cx="320775" cy="1588"/>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0" name="原创设计师QQ：598969553              _14"/>
          <p:cNvCxnSpPr>
            <a:endCxn id="131" idx="0"/>
          </p:cNvCxnSpPr>
          <p:nvPr/>
        </p:nvCxnSpPr>
        <p:spPr>
          <a:xfrm rot="10800000" flipV="1">
            <a:off x="4963258" y="1755530"/>
            <a:ext cx="838200" cy="10090"/>
          </a:xfrm>
          <a:prstGeom prst="line">
            <a:avLst/>
          </a:prstGeom>
          <a:ln w="12700">
            <a:solidFill>
              <a:schemeClr val="tx1">
                <a:lumMod val="65000"/>
                <a:lumOff val="35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121" name="原创设计师QQ：598969553              _19"/>
          <p:cNvSpPr/>
          <p:nvPr/>
        </p:nvSpPr>
        <p:spPr>
          <a:xfrm>
            <a:off x="5715733" y="2641353"/>
            <a:ext cx="333375" cy="510845"/>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录入</a:t>
            </a:r>
            <a:endParaRPr lang="en-US" altLang="zh-CN" sz="1000" dirty="0">
              <a:solidFill>
                <a:schemeClr val="tx1">
                  <a:lumMod val="75000"/>
                  <a:lumOff val="25000"/>
                </a:schemeClr>
              </a:solidFill>
            </a:endParaRPr>
          </a:p>
        </p:txBody>
      </p:sp>
      <p:sp>
        <p:nvSpPr>
          <p:cNvPr id="131" name="同侧圆角矩形 130"/>
          <p:cNvSpPr/>
          <p:nvPr/>
        </p:nvSpPr>
        <p:spPr>
          <a:xfrm>
            <a:off x="3610708" y="154597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32" name="原创设计师QQ：598969553              _19"/>
          <p:cNvSpPr/>
          <p:nvPr/>
        </p:nvSpPr>
        <p:spPr>
          <a:xfrm>
            <a:off x="3836750" y="1571483"/>
            <a:ext cx="916957" cy="372410"/>
          </a:xfrm>
          <a:prstGeom prst="rect">
            <a:avLst/>
          </a:prstGeom>
        </p:spPr>
        <p:txBody>
          <a:bodyPr wrap="square">
            <a:spAutoFit/>
          </a:bodyPr>
          <a:lstStyle/>
          <a:p>
            <a:pPr>
              <a:lnSpc>
                <a:spcPct val="130000"/>
              </a:lnSpc>
            </a:pPr>
            <a:r>
              <a:rPr lang="zh-CN" altLang="en-US" sz="1400" dirty="0">
                <a:solidFill>
                  <a:schemeClr val="bg1"/>
                </a:solidFill>
              </a:rPr>
              <a:t>培养计划</a:t>
            </a:r>
            <a:endParaRPr lang="en-US" altLang="zh-CN" sz="1400" dirty="0">
              <a:solidFill>
                <a:schemeClr val="bg1"/>
              </a:solidFill>
            </a:endParaRPr>
          </a:p>
        </p:txBody>
      </p:sp>
      <p:sp>
        <p:nvSpPr>
          <p:cNvPr id="133" name="同侧圆角矩形 132"/>
          <p:cNvSpPr/>
          <p:nvPr/>
        </p:nvSpPr>
        <p:spPr>
          <a:xfrm>
            <a:off x="3620233" y="482257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34" name="原创设计师QQ：598969553              _19"/>
          <p:cNvSpPr/>
          <p:nvPr/>
        </p:nvSpPr>
        <p:spPr>
          <a:xfrm>
            <a:off x="3693875" y="4886183"/>
            <a:ext cx="1174133" cy="312393"/>
          </a:xfrm>
          <a:prstGeom prst="rect">
            <a:avLst/>
          </a:prstGeom>
        </p:spPr>
        <p:txBody>
          <a:bodyPr wrap="square">
            <a:spAutoFit/>
          </a:bodyPr>
          <a:lstStyle/>
          <a:p>
            <a:pPr>
              <a:lnSpc>
                <a:spcPct val="130000"/>
              </a:lnSpc>
            </a:pPr>
            <a:r>
              <a:rPr lang="zh-CN" altLang="en-US" sz="1100" dirty="0">
                <a:solidFill>
                  <a:schemeClr val="bg1"/>
                </a:solidFill>
              </a:rPr>
              <a:t>行政班开课计划</a:t>
            </a:r>
            <a:endParaRPr lang="en-US" altLang="zh-CN" sz="1000" dirty="0">
              <a:solidFill>
                <a:schemeClr val="bg1"/>
              </a:solidFill>
            </a:endParaRPr>
          </a:p>
        </p:txBody>
      </p:sp>
      <p:sp>
        <p:nvSpPr>
          <p:cNvPr id="135" name="同侧圆角矩形 134"/>
          <p:cNvSpPr/>
          <p:nvPr/>
        </p:nvSpPr>
        <p:spPr>
          <a:xfrm>
            <a:off x="7935058" y="487972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36" name="原创设计师QQ：598969553              _19"/>
          <p:cNvSpPr/>
          <p:nvPr/>
        </p:nvSpPr>
        <p:spPr>
          <a:xfrm>
            <a:off x="8142050" y="4895708"/>
            <a:ext cx="916957" cy="344838"/>
          </a:xfrm>
          <a:prstGeom prst="rect">
            <a:avLst/>
          </a:prstGeom>
        </p:spPr>
        <p:txBody>
          <a:bodyPr wrap="square">
            <a:spAutoFit/>
          </a:bodyPr>
          <a:lstStyle/>
          <a:p>
            <a:pPr algn="ctr">
              <a:lnSpc>
                <a:spcPct val="130000"/>
              </a:lnSpc>
            </a:pPr>
            <a:r>
              <a:rPr lang="zh-CN" altLang="en-US" sz="1400" dirty="0">
                <a:solidFill>
                  <a:schemeClr val="bg1"/>
                </a:solidFill>
              </a:rPr>
              <a:t>教学班</a:t>
            </a:r>
            <a:endParaRPr lang="en-US" altLang="zh-CN" sz="1400" dirty="0">
              <a:solidFill>
                <a:schemeClr val="bg1"/>
              </a:solidFill>
            </a:endParaRPr>
          </a:p>
        </p:txBody>
      </p:sp>
      <p:sp>
        <p:nvSpPr>
          <p:cNvPr id="137" name="同侧圆角矩形 136"/>
          <p:cNvSpPr/>
          <p:nvPr/>
        </p:nvSpPr>
        <p:spPr>
          <a:xfrm>
            <a:off x="7935058" y="312712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38" name="原创设计师QQ：598969553              _19"/>
          <p:cNvSpPr/>
          <p:nvPr/>
        </p:nvSpPr>
        <p:spPr>
          <a:xfrm>
            <a:off x="8132525" y="3143108"/>
            <a:ext cx="916957" cy="344838"/>
          </a:xfrm>
          <a:prstGeom prst="rect">
            <a:avLst/>
          </a:prstGeom>
        </p:spPr>
        <p:txBody>
          <a:bodyPr wrap="square">
            <a:spAutoFit/>
          </a:bodyPr>
          <a:lstStyle/>
          <a:p>
            <a:pPr algn="ctr">
              <a:lnSpc>
                <a:spcPct val="130000"/>
              </a:lnSpc>
            </a:pPr>
            <a:r>
              <a:rPr lang="zh-CN" altLang="en-US" sz="1400" dirty="0">
                <a:solidFill>
                  <a:schemeClr val="bg1"/>
                </a:solidFill>
              </a:rPr>
              <a:t>任务书</a:t>
            </a:r>
            <a:endParaRPr lang="en-US" altLang="zh-CN" sz="1400" dirty="0">
              <a:solidFill>
                <a:schemeClr val="bg1"/>
              </a:solidFill>
            </a:endParaRPr>
          </a:p>
        </p:txBody>
      </p:sp>
      <p:sp>
        <p:nvSpPr>
          <p:cNvPr id="139" name="同侧圆角矩形 138"/>
          <p:cNvSpPr/>
          <p:nvPr/>
        </p:nvSpPr>
        <p:spPr>
          <a:xfrm>
            <a:off x="7944583" y="1488828"/>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41" name="原创设计师QQ：598969553              _19"/>
          <p:cNvSpPr/>
          <p:nvPr/>
        </p:nvSpPr>
        <p:spPr>
          <a:xfrm>
            <a:off x="8151575" y="1504808"/>
            <a:ext cx="916957" cy="344838"/>
          </a:xfrm>
          <a:prstGeom prst="rect">
            <a:avLst/>
          </a:prstGeom>
        </p:spPr>
        <p:txBody>
          <a:bodyPr wrap="square">
            <a:spAutoFit/>
          </a:bodyPr>
          <a:lstStyle/>
          <a:p>
            <a:pPr algn="ctr">
              <a:lnSpc>
                <a:spcPct val="130000"/>
              </a:lnSpc>
            </a:pPr>
            <a:r>
              <a:rPr lang="zh-CN" altLang="en-US" sz="1400" dirty="0">
                <a:solidFill>
                  <a:schemeClr val="bg1"/>
                </a:solidFill>
              </a:rPr>
              <a:t>课表</a:t>
            </a:r>
            <a:endParaRPr lang="en-US" altLang="zh-CN" sz="1400" dirty="0">
              <a:solidFill>
                <a:schemeClr val="bg1"/>
              </a:solidFill>
            </a:endParaRPr>
          </a:p>
        </p:txBody>
      </p:sp>
      <p:cxnSp>
        <p:nvCxnSpPr>
          <p:cNvPr id="142" name="原创设计师QQ：598969553              _14"/>
          <p:cNvCxnSpPr/>
          <p:nvPr/>
        </p:nvCxnSpPr>
        <p:spPr>
          <a:xfrm rot="10800000" flipV="1">
            <a:off x="8681908" y="2527052"/>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43" name="原创设计师QQ：598969553              _19"/>
          <p:cNvSpPr/>
          <p:nvPr/>
        </p:nvSpPr>
        <p:spPr>
          <a:xfrm>
            <a:off x="8789751" y="2276333"/>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排课</a:t>
            </a:r>
            <a:endParaRPr lang="en-US" altLang="zh-CN" sz="1000" dirty="0">
              <a:solidFill>
                <a:schemeClr val="tx1">
                  <a:lumMod val="75000"/>
                  <a:lumOff val="25000"/>
                </a:schemeClr>
              </a:solidFill>
            </a:endParaRPr>
          </a:p>
        </p:txBody>
      </p:sp>
      <p:sp>
        <p:nvSpPr>
          <p:cNvPr id="144" name="椭圆 143"/>
          <p:cNvSpPr/>
          <p:nvPr/>
        </p:nvSpPr>
        <p:spPr>
          <a:xfrm>
            <a:off x="9516208" y="2327029"/>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45" name="直接连接符 144"/>
          <p:cNvCxnSpPr/>
          <p:nvPr/>
        </p:nvCxnSpPr>
        <p:spPr>
          <a:xfrm flipV="1">
            <a:off x="9449532" y="2517529"/>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rot="16200000" flipH="1">
            <a:off x="9510433" y="2513254"/>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rot="2700000" flipV="1">
            <a:off x="9579649" y="2669845"/>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rot="-2700000" flipV="1">
            <a:off x="9446295" y="2670012"/>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150" name="椭圆 149"/>
          <p:cNvSpPr/>
          <p:nvPr/>
        </p:nvSpPr>
        <p:spPr>
          <a:xfrm>
            <a:off x="2584938" y="2928566"/>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51" name="直接连接符 150"/>
          <p:cNvCxnSpPr/>
          <p:nvPr/>
        </p:nvCxnSpPr>
        <p:spPr>
          <a:xfrm flipV="1">
            <a:off x="2518262" y="3119066"/>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rot="16200000" flipH="1">
            <a:off x="2579163" y="3114791"/>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rot="2700000" flipV="1">
            <a:off x="2648379" y="3271382"/>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rot="-2700000" flipV="1">
            <a:off x="2515025" y="3271549"/>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155" name="原创设计师QQ：598969553              _19"/>
          <p:cNvSpPr/>
          <p:nvPr/>
        </p:nvSpPr>
        <p:spPr>
          <a:xfrm>
            <a:off x="1643421" y="2999496"/>
            <a:ext cx="1009650" cy="292388"/>
          </a:xfrm>
          <a:prstGeom prst="rect">
            <a:avLst/>
          </a:prstGeom>
        </p:spPr>
        <p:txBody>
          <a:bodyPr wrap="square">
            <a:spAutoFit/>
          </a:bodyPr>
          <a:lstStyle/>
          <a:p>
            <a:pPr>
              <a:lnSpc>
                <a:spcPct val="130000"/>
              </a:lnSpc>
            </a:pPr>
            <a:r>
              <a:rPr lang="zh-CN" altLang="en-US" sz="1100" dirty="0" smtClean="0">
                <a:solidFill>
                  <a:schemeClr val="tx1">
                    <a:lumMod val="75000"/>
                    <a:lumOff val="25000"/>
                  </a:schemeClr>
                </a:solidFill>
              </a:rPr>
              <a:t>院系</a:t>
            </a:r>
            <a:r>
              <a:rPr lang="zh-CN" altLang="en-US" sz="1100" dirty="0" smtClean="0">
                <a:solidFill>
                  <a:schemeClr val="tx1">
                    <a:lumMod val="75000"/>
                    <a:lumOff val="25000"/>
                  </a:schemeClr>
                </a:solidFill>
              </a:rPr>
              <a:t>负责人</a:t>
            </a:r>
            <a:endParaRPr lang="en-US" altLang="zh-CN" sz="1000" dirty="0">
              <a:solidFill>
                <a:schemeClr val="tx1">
                  <a:lumMod val="75000"/>
                  <a:lumOff val="25000"/>
                </a:schemeClr>
              </a:solidFill>
            </a:endParaRPr>
          </a:p>
        </p:txBody>
      </p:sp>
      <p:sp>
        <p:nvSpPr>
          <p:cNvPr id="157" name="圆角矩形 156"/>
          <p:cNvSpPr>
            <a:spLocks noChangeAspect="1"/>
          </p:cNvSpPr>
          <p:nvPr/>
        </p:nvSpPr>
        <p:spPr>
          <a:xfrm>
            <a:off x="928313" y="1002323"/>
            <a:ext cx="9864000" cy="5256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Tree>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285874" y="590549"/>
            <a:ext cx="9468000" cy="5580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grpSp>
        <p:nvGrpSpPr>
          <p:cNvPr id="2" name="组合 72"/>
          <p:cNvGrpSpPr/>
          <p:nvPr/>
        </p:nvGrpSpPr>
        <p:grpSpPr>
          <a:xfrm>
            <a:off x="1567193" y="881045"/>
            <a:ext cx="1985635" cy="523202"/>
            <a:chOff x="3807088" y="2469742"/>
            <a:chExt cx="1154977" cy="421462"/>
          </a:xfrm>
        </p:grpSpPr>
        <p:sp>
          <p:nvSpPr>
            <p:cNvPr id="77" name="燕尾形 59"/>
            <p:cNvSpPr/>
            <p:nvPr/>
          </p:nvSpPr>
          <p:spPr>
            <a:xfrm>
              <a:off x="3807088" y="2534952"/>
              <a:ext cx="1154977" cy="347565"/>
            </a:xfrm>
            <a:prstGeom prst="chevron">
              <a:avLst/>
            </a:prstGeom>
            <a:solidFill>
              <a:srgbClr val="1F8984"/>
            </a:solidFill>
            <a:ln w="12700" cap="flat" cmpd="sng" algn="ctr">
              <a:noFill/>
              <a:prstDash val="solid"/>
              <a:miter lim="800000"/>
            </a:ln>
            <a:effectLst/>
          </p:spPr>
          <p:txBody>
            <a:bodyPr lIns="91392" tIns="45711" rIns="91392" bIns="45711" rtlCol="0" anchor="ctr"/>
            <a:lstStyle/>
            <a:p>
              <a:pPr algn="ctr" defTabSz="913765" fontAlgn="base">
                <a:spcBef>
                  <a:spcPct val="0"/>
                </a:spcBef>
                <a:spcAft>
                  <a:spcPct val="0"/>
                </a:spcAft>
                <a:defRPr/>
              </a:pPr>
              <a:endParaRPr lang="zh-CN" altLang="en-US" sz="2400" kern="0">
                <a:solidFill>
                  <a:prstClr val="black"/>
                </a:solidFill>
                <a:latin typeface="Calibri" panose="020F0502020204030204"/>
                <a:ea typeface="微软雅黑" panose="020B0503020204020204" pitchFamily="34" charset="-122"/>
              </a:endParaRPr>
            </a:p>
          </p:txBody>
        </p:sp>
        <p:sp>
          <p:nvSpPr>
            <p:cNvPr id="78" name="矩形 77"/>
            <p:cNvSpPr/>
            <p:nvPr/>
          </p:nvSpPr>
          <p:spPr>
            <a:xfrm>
              <a:off x="3927912" y="2469742"/>
              <a:ext cx="960246" cy="421462"/>
            </a:xfrm>
            <a:prstGeom prst="rect">
              <a:avLst/>
            </a:prstGeom>
          </p:spPr>
          <p:txBody>
            <a:bodyPr wrap="square" lIns="91392" tIns="45711" rIns="91392" bIns="45711">
              <a:spAutoFit/>
            </a:bodyPr>
            <a:lstStyle/>
            <a:p>
              <a:pPr defTabSz="913765" fontAlgn="base">
                <a:spcBef>
                  <a:spcPct val="0"/>
                </a:spcBef>
                <a:spcAft>
                  <a:spcPct val="0"/>
                </a:spcAft>
                <a:defRPr/>
              </a:pPr>
              <a:r>
                <a:rPr lang="zh-CN" altLang="en-US" sz="2800" kern="0" dirty="0">
                  <a:solidFill>
                    <a:prstClr val="white"/>
                  </a:solidFill>
                  <a:ea typeface="微软雅黑" panose="020B0503020204020204" pitchFamily="34" charset="-122"/>
                </a:rPr>
                <a:t>  </a:t>
              </a:r>
              <a:r>
                <a:rPr lang="zh-CN" altLang="en-US" sz="2100" kern="0" dirty="0">
                  <a:solidFill>
                    <a:prstClr val="white"/>
                  </a:solidFill>
                  <a:ea typeface="微软雅黑" panose="020B0503020204020204" pitchFamily="34" charset="-122"/>
                </a:rPr>
                <a:t>文字</a:t>
              </a:r>
              <a:r>
                <a:rPr lang="zh-CN" altLang="en-US" sz="2100" kern="0" dirty="0">
                  <a:solidFill>
                    <a:prstClr val="white"/>
                  </a:solidFill>
                  <a:latin typeface="微软雅黑" panose="020B0503020204020204" pitchFamily="34" charset="-122"/>
                  <a:ea typeface="微软雅黑" panose="020B0503020204020204" pitchFamily="34" charset="-122"/>
                </a:rPr>
                <a:t>说明</a:t>
              </a:r>
            </a:p>
          </p:txBody>
        </p:sp>
      </p:grpSp>
      <p:sp>
        <p:nvSpPr>
          <p:cNvPr id="36" name="矩形 35"/>
          <p:cNvSpPr/>
          <p:nvPr/>
        </p:nvSpPr>
        <p:spPr>
          <a:xfrm>
            <a:off x="1819240" y="1509699"/>
            <a:ext cx="8343936" cy="3760004"/>
          </a:xfrm>
          <a:prstGeom prst="rect">
            <a:avLst/>
          </a:prstGeom>
        </p:spPr>
        <p:txBody>
          <a:bodyPr wrap="square">
            <a:spAutoFit/>
          </a:bodyPr>
          <a:lstStyle/>
          <a:p>
            <a:pPr>
              <a:lnSpc>
                <a:spcPts val="2600"/>
              </a:lnSpc>
            </a:pPr>
            <a:r>
              <a:rPr lang="en-US" sz="1200" dirty="0">
                <a:latin typeface="+mn-ea"/>
              </a:rPr>
              <a:t>       1.1</a:t>
            </a:r>
            <a:r>
              <a:rPr lang="zh-CN" altLang="en-US" sz="1200" dirty="0">
                <a:latin typeface="+mn-ea"/>
              </a:rPr>
              <a:t>、培养计划管理</a:t>
            </a:r>
            <a:r>
              <a:rPr lang="en-US" sz="1200" dirty="0">
                <a:latin typeface="+mn-ea"/>
              </a:rPr>
              <a:t>-</a:t>
            </a:r>
            <a:r>
              <a:rPr lang="zh-CN" altLang="en-US" sz="1200" dirty="0">
                <a:latin typeface="+mn-ea"/>
              </a:rPr>
              <a:t>专业培养计划：</a:t>
            </a:r>
            <a:r>
              <a:rPr lang="zh-CN" altLang="en-US" sz="1200" dirty="0">
                <a:solidFill>
                  <a:srgbClr val="0070C0"/>
                </a:solidFill>
                <a:latin typeface="+mn-ea"/>
              </a:rPr>
              <a:t>专业负责人</a:t>
            </a:r>
            <a:r>
              <a:rPr lang="zh-CN" altLang="en-US" sz="1200" dirty="0">
                <a:latin typeface="+mn-ea"/>
              </a:rPr>
              <a:t>发布专业必修课专业培养计划（注意选项：总周数，周学时，授课学期，主要考试</a:t>
            </a:r>
            <a:r>
              <a:rPr lang="en-US" sz="1200" dirty="0">
                <a:latin typeface="+mn-ea"/>
              </a:rPr>
              <a:t>/</a:t>
            </a:r>
            <a:r>
              <a:rPr lang="zh-CN" altLang="en-US" sz="1200" dirty="0">
                <a:latin typeface="+mn-ea"/>
              </a:rPr>
              <a:t>考核方式，主要授课地点）；</a:t>
            </a:r>
          </a:p>
          <a:p>
            <a:pPr>
              <a:lnSpc>
                <a:spcPts val="2600"/>
              </a:lnSpc>
            </a:pPr>
            <a:r>
              <a:rPr lang="en-US" sz="1200" dirty="0">
                <a:latin typeface="+mn-ea"/>
              </a:rPr>
              <a:t>       1.2.1</a:t>
            </a:r>
            <a:r>
              <a:rPr lang="zh-CN" altLang="en-US" sz="1200" dirty="0">
                <a:latin typeface="+mn-ea"/>
              </a:rPr>
              <a:t>、培养计划管理</a:t>
            </a:r>
            <a:r>
              <a:rPr lang="en-US" sz="1200" dirty="0">
                <a:latin typeface="+mn-ea"/>
              </a:rPr>
              <a:t>-</a:t>
            </a:r>
            <a:r>
              <a:rPr lang="zh-CN" altLang="en-US" sz="1200" dirty="0">
                <a:latin typeface="+mn-ea"/>
              </a:rPr>
              <a:t>培养计划审核：</a:t>
            </a:r>
            <a:r>
              <a:rPr lang="zh-CN" altLang="en-US" sz="1200" dirty="0">
                <a:solidFill>
                  <a:srgbClr val="0070C0"/>
                </a:solidFill>
                <a:latin typeface="+mn-ea"/>
              </a:rPr>
              <a:t>系部负责人</a:t>
            </a:r>
            <a:r>
              <a:rPr lang="zh-CN" altLang="en-US" sz="1200" dirty="0">
                <a:latin typeface="+mn-ea"/>
              </a:rPr>
              <a:t>初审，</a:t>
            </a:r>
            <a:r>
              <a:rPr lang="zh-CN" altLang="en-US" sz="1200" dirty="0">
                <a:solidFill>
                  <a:srgbClr val="0070C0"/>
                </a:solidFill>
                <a:latin typeface="+mn-ea"/>
              </a:rPr>
              <a:t>教学主管</a:t>
            </a:r>
            <a:r>
              <a:rPr lang="zh-CN" altLang="en-US" sz="1200" dirty="0">
                <a:latin typeface="+mn-ea"/>
              </a:rPr>
              <a:t>终审，跳过</a:t>
            </a:r>
            <a:r>
              <a:rPr lang="en-US" altLang="zh-CN" sz="1200" dirty="0">
                <a:latin typeface="+mn-ea"/>
              </a:rPr>
              <a:t>1.2.2</a:t>
            </a:r>
            <a:r>
              <a:rPr lang="zh-CN" altLang="en-US" sz="1200" dirty="0">
                <a:latin typeface="+mn-ea"/>
              </a:rPr>
              <a:t>、</a:t>
            </a:r>
            <a:r>
              <a:rPr lang="en-US" altLang="zh-CN" sz="1200" dirty="0">
                <a:latin typeface="+mn-ea"/>
              </a:rPr>
              <a:t> 1.2.3</a:t>
            </a:r>
            <a:r>
              <a:rPr lang="zh-CN" altLang="en-US" sz="1200" dirty="0">
                <a:latin typeface="+mn-ea"/>
              </a:rPr>
              <a:t>，自动生成班级开课计划</a:t>
            </a:r>
          </a:p>
          <a:p>
            <a:pPr>
              <a:lnSpc>
                <a:spcPts val="2600"/>
              </a:lnSpc>
            </a:pPr>
            <a:r>
              <a:rPr lang="en-US" sz="1200" dirty="0">
                <a:latin typeface="+mn-ea"/>
              </a:rPr>
              <a:t>       1.2.2</a:t>
            </a:r>
            <a:r>
              <a:rPr lang="zh-CN" altLang="en-US" sz="1200" dirty="0">
                <a:latin typeface="+mn-ea"/>
              </a:rPr>
              <a:t>、培养计划管理</a:t>
            </a:r>
            <a:r>
              <a:rPr lang="en-US" sz="1200" dirty="0">
                <a:latin typeface="+mn-ea"/>
              </a:rPr>
              <a:t>-</a:t>
            </a:r>
            <a:r>
              <a:rPr lang="zh-CN" altLang="en-US" sz="1200" dirty="0">
                <a:latin typeface="+mn-ea"/>
              </a:rPr>
              <a:t>专业培养计划：</a:t>
            </a:r>
            <a:r>
              <a:rPr lang="zh-CN" altLang="en-US" sz="1200" dirty="0">
                <a:solidFill>
                  <a:srgbClr val="0070C0"/>
                </a:solidFill>
                <a:latin typeface="+mn-ea"/>
              </a:rPr>
              <a:t>专业负责人</a:t>
            </a:r>
            <a:r>
              <a:rPr lang="zh-CN" altLang="en-US" sz="1200" dirty="0">
                <a:latin typeface="+mn-ea"/>
              </a:rPr>
              <a:t>手动生成</a:t>
            </a:r>
            <a:r>
              <a:rPr lang="en-US" altLang="zh-CN" sz="1200" dirty="0">
                <a:solidFill>
                  <a:srgbClr val="FF0000"/>
                </a:solidFill>
                <a:latin typeface="+mn-ea"/>
              </a:rPr>
              <a:t>1.2.3</a:t>
            </a:r>
            <a:r>
              <a:rPr lang="zh-CN" altLang="en-US" sz="1200" dirty="0">
                <a:latin typeface="+mn-ea"/>
              </a:rPr>
              <a:t>删除的班级开课计划；</a:t>
            </a:r>
          </a:p>
          <a:p>
            <a:pPr>
              <a:lnSpc>
                <a:spcPts val="2600"/>
              </a:lnSpc>
            </a:pPr>
            <a:r>
              <a:rPr lang="en-US" sz="1200" dirty="0">
                <a:latin typeface="+mn-ea"/>
              </a:rPr>
              <a:t>       1.2.3</a:t>
            </a:r>
            <a:r>
              <a:rPr lang="zh-CN" altLang="en-US" sz="1200" dirty="0">
                <a:latin typeface="+mn-ea"/>
              </a:rPr>
              <a:t>、培养计划管理</a:t>
            </a:r>
            <a:r>
              <a:rPr lang="en-US" sz="1200" dirty="0">
                <a:latin typeface="+mn-ea"/>
              </a:rPr>
              <a:t>-</a:t>
            </a:r>
            <a:r>
              <a:rPr lang="zh-CN" altLang="en-US" sz="1200" dirty="0">
                <a:latin typeface="+mn-ea"/>
              </a:rPr>
              <a:t>班级开课计划：</a:t>
            </a:r>
            <a:r>
              <a:rPr lang="zh-CN" altLang="en-US" sz="1200" dirty="0">
                <a:solidFill>
                  <a:srgbClr val="0070C0"/>
                </a:solidFill>
                <a:latin typeface="+mn-ea"/>
              </a:rPr>
              <a:t>专业负责人</a:t>
            </a:r>
            <a:r>
              <a:rPr lang="zh-CN" altLang="en-US" sz="1200" dirty="0">
                <a:latin typeface="+mn-ea"/>
              </a:rPr>
              <a:t>添加班级课程计划，选择对应的专业必修课；  </a:t>
            </a:r>
            <a:endParaRPr lang="en-US" altLang="zh-CN" sz="1200" dirty="0">
              <a:latin typeface="+mn-ea"/>
            </a:endParaRPr>
          </a:p>
          <a:p>
            <a:pPr>
              <a:lnSpc>
                <a:spcPts val="2600"/>
              </a:lnSpc>
            </a:pPr>
            <a:r>
              <a:rPr lang="en-US" sz="1200" dirty="0">
                <a:latin typeface="+mn-ea"/>
              </a:rPr>
              <a:t>       1.3</a:t>
            </a:r>
            <a:r>
              <a:rPr lang="zh-CN" altLang="en-US" sz="1200" dirty="0">
                <a:latin typeface="+mn-ea"/>
              </a:rPr>
              <a:t>、教学班管理：</a:t>
            </a:r>
            <a:r>
              <a:rPr lang="zh-CN" altLang="en-US" sz="1200" dirty="0">
                <a:solidFill>
                  <a:srgbClr val="0070C0"/>
                </a:solidFill>
                <a:latin typeface="+mn-ea"/>
              </a:rPr>
              <a:t>系部教学秘书</a:t>
            </a:r>
            <a:r>
              <a:rPr lang="zh-CN" altLang="en-US" sz="1200" dirty="0">
                <a:latin typeface="+mn-ea"/>
              </a:rPr>
              <a:t>找到对应专业的班级，保存教学班（单班，拆班，合班，合班之后再拆班），保存的教学班在</a:t>
            </a:r>
            <a:r>
              <a:rPr lang="zh-CN" altLang="en-US" sz="1200" dirty="0">
                <a:solidFill>
                  <a:srgbClr val="00B050"/>
                </a:solidFill>
                <a:latin typeface="+mn-ea"/>
              </a:rPr>
              <a:t>教学班列表</a:t>
            </a:r>
            <a:r>
              <a:rPr lang="zh-CN" altLang="en-US" sz="1200" dirty="0">
                <a:latin typeface="+mn-ea"/>
              </a:rPr>
              <a:t>可以查看到；</a:t>
            </a:r>
            <a:endParaRPr lang="en-US" altLang="zh-CN" sz="1200" dirty="0">
              <a:latin typeface="+mn-ea"/>
            </a:endParaRPr>
          </a:p>
          <a:p>
            <a:pPr>
              <a:lnSpc>
                <a:spcPts val="2600"/>
              </a:lnSpc>
            </a:pPr>
            <a:r>
              <a:rPr lang="en-US" sz="1200" dirty="0">
                <a:latin typeface="+mn-ea"/>
              </a:rPr>
              <a:t>       1.4</a:t>
            </a:r>
            <a:r>
              <a:rPr lang="zh-CN" altLang="en-US" sz="1200" dirty="0">
                <a:latin typeface="+mn-ea"/>
              </a:rPr>
              <a:t>、发布教学任务书：</a:t>
            </a:r>
            <a:r>
              <a:rPr lang="zh-CN" altLang="en-US" sz="1200" dirty="0">
                <a:solidFill>
                  <a:srgbClr val="0070C0"/>
                </a:solidFill>
                <a:latin typeface="+mn-ea"/>
              </a:rPr>
              <a:t>系部教学秘书</a:t>
            </a:r>
            <a:r>
              <a:rPr lang="zh-CN" altLang="en-US" sz="1200" dirty="0">
                <a:latin typeface="+mn-ea"/>
              </a:rPr>
              <a:t>找到对应专业的班级，填写相关数据（上课老师，排课部门等），发布任务书。已发布的任务书在</a:t>
            </a:r>
            <a:r>
              <a:rPr lang="zh-CN" altLang="en-US" sz="1200" dirty="0">
                <a:solidFill>
                  <a:srgbClr val="00B050"/>
                </a:solidFill>
                <a:latin typeface="+mn-ea"/>
              </a:rPr>
              <a:t>查看任务书</a:t>
            </a:r>
            <a:r>
              <a:rPr lang="zh-CN" altLang="en-US" sz="1200" dirty="0">
                <a:latin typeface="+mn-ea"/>
              </a:rPr>
              <a:t>中查看。注意：这里的任务书需要系部教学秘书在</a:t>
            </a:r>
            <a:r>
              <a:rPr lang="zh-CN" altLang="en-US" sz="1200" dirty="0">
                <a:solidFill>
                  <a:srgbClr val="00B050"/>
                </a:solidFill>
                <a:latin typeface="+mn-ea"/>
              </a:rPr>
              <a:t>查看任务书</a:t>
            </a:r>
            <a:r>
              <a:rPr lang="zh-CN" altLang="en-US" sz="1200" dirty="0">
                <a:latin typeface="+mn-ea"/>
              </a:rPr>
              <a:t>页面中进行审批；</a:t>
            </a:r>
          </a:p>
          <a:p>
            <a:pPr>
              <a:lnSpc>
                <a:spcPts val="2600"/>
              </a:lnSpc>
            </a:pPr>
            <a:r>
              <a:rPr lang="en-US" sz="1200" dirty="0">
                <a:latin typeface="+mn-ea"/>
              </a:rPr>
              <a:t>       1.5</a:t>
            </a:r>
            <a:r>
              <a:rPr lang="zh-CN" altLang="en-US" sz="1200" dirty="0">
                <a:latin typeface="+mn-ea"/>
              </a:rPr>
              <a:t>、排课管理</a:t>
            </a:r>
            <a:r>
              <a:rPr lang="en-US" sz="1200" dirty="0">
                <a:latin typeface="+mn-ea"/>
              </a:rPr>
              <a:t>-</a:t>
            </a:r>
            <a:r>
              <a:rPr lang="zh-CN" altLang="en-US" sz="1200" dirty="0">
                <a:latin typeface="+mn-ea"/>
              </a:rPr>
              <a:t>教学班排课</a:t>
            </a:r>
            <a:r>
              <a:rPr lang="en-US" sz="1200" dirty="0">
                <a:latin typeface="+mn-ea"/>
              </a:rPr>
              <a:t>/</a:t>
            </a:r>
            <a:r>
              <a:rPr lang="zh-CN" altLang="en-US" sz="1200" dirty="0">
                <a:latin typeface="+mn-ea"/>
              </a:rPr>
              <a:t>教师排课：</a:t>
            </a:r>
            <a:r>
              <a:rPr lang="zh-CN" altLang="en-US" sz="1200" dirty="0">
                <a:solidFill>
                  <a:srgbClr val="0070C0"/>
                </a:solidFill>
                <a:latin typeface="+mn-ea"/>
              </a:rPr>
              <a:t>系部教学秘书</a:t>
            </a:r>
            <a:r>
              <a:rPr lang="zh-CN" altLang="en-US" sz="1200" dirty="0">
                <a:latin typeface="+mn-ea"/>
              </a:rPr>
              <a:t>通过</a:t>
            </a:r>
            <a:r>
              <a:rPr lang="zh-CN" altLang="en-US" sz="1200" dirty="0">
                <a:solidFill>
                  <a:srgbClr val="00B050"/>
                </a:solidFill>
                <a:latin typeface="+mn-ea"/>
              </a:rPr>
              <a:t>教学班排课</a:t>
            </a:r>
            <a:r>
              <a:rPr lang="en-US" sz="1200" dirty="0">
                <a:latin typeface="+mn-ea"/>
              </a:rPr>
              <a:t>/</a:t>
            </a:r>
            <a:r>
              <a:rPr lang="zh-CN" altLang="en-US" sz="1200" dirty="0">
                <a:solidFill>
                  <a:srgbClr val="00B050"/>
                </a:solidFill>
                <a:latin typeface="+mn-ea"/>
              </a:rPr>
              <a:t>教师排课</a:t>
            </a:r>
            <a:r>
              <a:rPr lang="zh-CN" altLang="en-US" sz="1200" dirty="0">
                <a:latin typeface="+mn-ea"/>
              </a:rPr>
              <a:t>页面，均可以通过班级</a:t>
            </a:r>
            <a:r>
              <a:rPr lang="en-US" sz="1200" dirty="0">
                <a:latin typeface="+mn-ea"/>
              </a:rPr>
              <a:t>/</a:t>
            </a:r>
            <a:r>
              <a:rPr lang="zh-CN" altLang="en-US" sz="1200" dirty="0">
                <a:latin typeface="+mn-ea"/>
              </a:rPr>
              <a:t>教师找到对应的课程进行排课。</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圆角矩形 230"/>
          <p:cNvSpPr>
            <a:spLocks noChangeAspect="1"/>
          </p:cNvSpPr>
          <p:nvPr/>
        </p:nvSpPr>
        <p:spPr>
          <a:xfrm>
            <a:off x="1266825" y="971550"/>
            <a:ext cx="9864000" cy="5256000"/>
          </a:xfrm>
          <a:prstGeom prst="roundRect">
            <a:avLst/>
          </a:prstGeom>
          <a:solidFill>
            <a:schemeClr val="accent6">
              <a:lumMod val="50000"/>
              <a:alpha val="15000"/>
            </a:schemeClr>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2" name="文本占位符 1"/>
          <p:cNvSpPr>
            <a:spLocks noGrp="1"/>
          </p:cNvSpPr>
          <p:nvPr>
            <p:ph type="body" sz="quarter" idx="13"/>
          </p:nvPr>
        </p:nvSpPr>
        <p:spPr>
          <a:xfrm>
            <a:off x="840154" y="365919"/>
            <a:ext cx="3531821" cy="431800"/>
          </a:xfrm>
        </p:spPr>
        <p:txBody>
          <a:bodyPr/>
          <a:lstStyle/>
          <a:p>
            <a:r>
              <a:rPr lang="zh-CN" altLang="en-US" sz="3200" b="1" dirty="0">
                <a:latin typeface="华文楷体" panose="02010600040101010101" pitchFamily="2" charset="-122"/>
                <a:ea typeface="华文楷体" panose="02010600040101010101" pitchFamily="2" charset="-122"/>
              </a:rPr>
              <a:t>专业选修课</a:t>
            </a:r>
            <a:endParaRPr lang="en-US" altLang="zh-CN" sz="3200" b="1" dirty="0">
              <a:latin typeface="华文楷体" panose="02010600040101010101" pitchFamily="2" charset="-122"/>
              <a:ea typeface="华文楷体" panose="02010600040101010101" pitchFamily="2" charset="-122"/>
            </a:endParaRPr>
          </a:p>
          <a:p>
            <a:endParaRPr lang="zh-CN" altLang="en-US" dirty="0"/>
          </a:p>
        </p:txBody>
      </p:sp>
      <p:sp>
        <p:nvSpPr>
          <p:cNvPr id="35" name="原创设计师QQ：598969553              _19"/>
          <p:cNvSpPr/>
          <p:nvPr/>
        </p:nvSpPr>
        <p:spPr>
          <a:xfrm>
            <a:off x="4902818" y="1473305"/>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录入</a:t>
            </a:r>
            <a:endParaRPr lang="en-US" altLang="zh-CN" sz="1000" dirty="0">
              <a:solidFill>
                <a:schemeClr val="tx1">
                  <a:lumMod val="75000"/>
                  <a:lumOff val="25000"/>
                </a:schemeClr>
              </a:solidFill>
            </a:endParaRPr>
          </a:p>
        </p:txBody>
      </p:sp>
      <p:pic>
        <p:nvPicPr>
          <p:cNvPr id="37" name="Picture 64"/>
          <p:cNvPicPr>
            <a:picLocks noGrp="1" noSelect="1" noRot="1" noChangeAspect="1" noMove="1" noResize="1" noChangeShapeType="1"/>
          </p:cNvPicPr>
          <p:nvPr/>
        </p:nvPicPr>
        <p:blipFill>
          <a:blip r:embed="rId3" cstate="email"/>
          <a:stretch>
            <a:fillRect/>
          </a:stretch>
        </p:blipFill>
        <p:spPr>
          <a:xfrm>
            <a:off x="5107616" y="27865564"/>
            <a:ext cx="1976768" cy="511028"/>
          </a:xfrm>
          <a:prstGeom prst="rect">
            <a:avLst/>
          </a:prstGeom>
        </p:spPr>
      </p:pic>
      <p:sp>
        <p:nvSpPr>
          <p:cNvPr id="50" name="文本占位符 2"/>
          <p:cNvSpPr txBox="1"/>
          <p:nvPr/>
        </p:nvSpPr>
        <p:spPr>
          <a:xfrm>
            <a:off x="0" y="388143"/>
            <a:ext cx="514350" cy="440531"/>
          </a:xfrm>
          <a:prstGeom prst="rect">
            <a:avLst/>
          </a:prstGeom>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ltLang="zh-CN" sz="2800" dirty="0">
                <a:solidFill>
                  <a:schemeClr val="bg1"/>
                </a:solidFill>
                <a:latin typeface="华文细黑" panose="02010600040101010101" pitchFamily="2" charset="-122"/>
                <a:ea typeface="华文细黑" panose="02010600040101010101" pitchFamily="2" charset="-122"/>
              </a:rPr>
              <a:t>B</a:t>
            </a:r>
            <a:endParaRPr kumimoji="0" lang="en-US" altLang="zh-CN" sz="2800" b="0" i="0" u="none" strike="noStrike" kern="120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cs typeface="+mn-cs"/>
            </a:endParaRPr>
          </a:p>
        </p:txBody>
      </p:sp>
      <p:sp>
        <p:nvSpPr>
          <p:cNvPr id="54" name="椭圆 53"/>
          <p:cNvSpPr/>
          <p:nvPr/>
        </p:nvSpPr>
        <p:spPr>
          <a:xfrm>
            <a:off x="4524375" y="1504951"/>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56" name="直接连接符 55"/>
          <p:cNvCxnSpPr/>
          <p:nvPr/>
        </p:nvCxnSpPr>
        <p:spPr>
          <a:xfrm flipV="1">
            <a:off x="4457699" y="1695451"/>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16200000" flipH="1">
            <a:off x="4518600" y="1691176"/>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2700000" flipV="1">
            <a:off x="4587816" y="1847767"/>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2700000" flipV="1">
            <a:off x="4454462" y="1847934"/>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79" name="原创设计师QQ：598969553              _12"/>
          <p:cNvCxnSpPr/>
          <p:nvPr/>
        </p:nvCxnSpPr>
        <p:spPr>
          <a:xfrm flipV="1">
            <a:off x="4819650" y="1714499"/>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5" name="原创设计师QQ：598969553              _19"/>
          <p:cNvSpPr/>
          <p:nvPr/>
        </p:nvSpPr>
        <p:spPr>
          <a:xfrm>
            <a:off x="3219450" y="1549505"/>
            <a:ext cx="1209675" cy="312393"/>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系部教学秘书</a:t>
            </a:r>
            <a:endParaRPr lang="en-US" altLang="zh-CN" sz="1100" dirty="0">
              <a:solidFill>
                <a:schemeClr val="tx1">
                  <a:lumMod val="75000"/>
                  <a:lumOff val="25000"/>
                </a:schemeClr>
              </a:solidFill>
            </a:endParaRPr>
          </a:p>
        </p:txBody>
      </p:sp>
      <p:sp>
        <p:nvSpPr>
          <p:cNvPr id="115" name="椭圆 114"/>
          <p:cNvSpPr/>
          <p:nvPr/>
        </p:nvSpPr>
        <p:spPr>
          <a:xfrm>
            <a:off x="4543425" y="2409827"/>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16" name="直接连接符 115"/>
          <p:cNvCxnSpPr/>
          <p:nvPr/>
        </p:nvCxnSpPr>
        <p:spPr>
          <a:xfrm flipV="1">
            <a:off x="4476749" y="2600327"/>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rot="16200000" flipH="1">
            <a:off x="4537650" y="2596052"/>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rot="2700000" flipV="1">
            <a:off x="4606866" y="2752643"/>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rot="-2700000" flipV="1">
            <a:off x="4473512" y="2752810"/>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120" name="原创设计师QQ：598969553              _19"/>
          <p:cNvSpPr/>
          <p:nvPr/>
        </p:nvSpPr>
        <p:spPr>
          <a:xfrm>
            <a:off x="3152775" y="2454381"/>
            <a:ext cx="1295400" cy="312393"/>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系部教学秘书</a:t>
            </a:r>
            <a:endParaRPr lang="en-US" altLang="zh-CN" sz="1100" dirty="0">
              <a:solidFill>
                <a:schemeClr val="tx1">
                  <a:lumMod val="75000"/>
                  <a:lumOff val="25000"/>
                </a:schemeClr>
              </a:solidFill>
            </a:endParaRPr>
          </a:p>
        </p:txBody>
      </p:sp>
      <p:cxnSp>
        <p:nvCxnSpPr>
          <p:cNvPr id="121" name="原创设计师QQ：598969553              _12"/>
          <p:cNvCxnSpPr/>
          <p:nvPr/>
        </p:nvCxnSpPr>
        <p:spPr>
          <a:xfrm rot="16200000" flipH="1">
            <a:off x="5801292" y="2257992"/>
            <a:ext cx="627516"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38" name="原创设计师QQ：598969553              _12"/>
          <p:cNvCxnSpPr/>
          <p:nvPr/>
        </p:nvCxnSpPr>
        <p:spPr>
          <a:xfrm flipV="1">
            <a:off x="4857751" y="2619374"/>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40" name="原创设计师QQ：598969553              _12"/>
          <p:cNvCxnSpPr>
            <a:stCxn id="78" idx="1"/>
            <a:endCxn id="98" idx="3"/>
          </p:cNvCxnSpPr>
          <p:nvPr/>
        </p:nvCxnSpPr>
        <p:spPr>
          <a:xfrm rot="5400000">
            <a:off x="5944167" y="4458267"/>
            <a:ext cx="589416"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57" name="菱形 156"/>
          <p:cNvSpPr/>
          <p:nvPr/>
        </p:nvSpPr>
        <p:spPr>
          <a:xfrm>
            <a:off x="5543552" y="2571750"/>
            <a:ext cx="1362074" cy="590550"/>
          </a:xfrm>
          <a:prstGeom prst="diamond">
            <a:avLst/>
          </a:prstGeom>
          <a:solidFill>
            <a:schemeClr val="accent2"/>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sp>
        <p:nvSpPr>
          <p:cNvPr id="158" name="原创设计师QQ：598969553              _19"/>
          <p:cNvSpPr/>
          <p:nvPr/>
        </p:nvSpPr>
        <p:spPr>
          <a:xfrm>
            <a:off x="5912469" y="2663930"/>
            <a:ext cx="612157" cy="372410"/>
          </a:xfrm>
          <a:prstGeom prst="rect">
            <a:avLst/>
          </a:prstGeom>
        </p:spPr>
        <p:txBody>
          <a:bodyPr wrap="square">
            <a:spAutoFit/>
          </a:bodyPr>
          <a:lstStyle/>
          <a:p>
            <a:pPr algn="ctr">
              <a:lnSpc>
                <a:spcPct val="130000"/>
              </a:lnSpc>
            </a:pPr>
            <a:r>
              <a:rPr lang="zh-CN" altLang="en-US" sz="1400" dirty="0">
                <a:solidFill>
                  <a:schemeClr val="bg1"/>
                </a:solidFill>
              </a:rPr>
              <a:t>审核</a:t>
            </a:r>
            <a:endParaRPr lang="en-US" altLang="zh-CN" sz="1400" dirty="0">
              <a:solidFill>
                <a:schemeClr val="bg1"/>
              </a:solidFill>
            </a:endParaRPr>
          </a:p>
        </p:txBody>
      </p:sp>
      <p:sp>
        <p:nvSpPr>
          <p:cNvPr id="213" name="原创设计师QQ：598969553              _19"/>
          <p:cNvSpPr/>
          <p:nvPr/>
        </p:nvSpPr>
        <p:spPr>
          <a:xfrm>
            <a:off x="6924675" y="1578080"/>
            <a:ext cx="1066800" cy="290785"/>
          </a:xfrm>
          <a:prstGeom prst="rect">
            <a:avLst/>
          </a:prstGeom>
          <a:noFill/>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确定上课课程</a:t>
            </a:r>
            <a:endParaRPr lang="en-US" altLang="zh-CN" sz="1000" dirty="0">
              <a:solidFill>
                <a:schemeClr val="tx1">
                  <a:lumMod val="75000"/>
                  <a:lumOff val="25000"/>
                </a:schemeClr>
              </a:solidFill>
            </a:endParaRPr>
          </a:p>
        </p:txBody>
      </p:sp>
      <p:sp>
        <p:nvSpPr>
          <p:cNvPr id="215" name="原创设计师QQ：598969553              _19"/>
          <p:cNvSpPr/>
          <p:nvPr/>
        </p:nvSpPr>
        <p:spPr>
          <a:xfrm>
            <a:off x="6953250" y="3778355"/>
            <a:ext cx="1609725" cy="290785"/>
          </a:xfrm>
          <a:prstGeom prst="rect">
            <a:avLst/>
          </a:prstGeom>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确定授课教师，教学班</a:t>
            </a:r>
            <a:endParaRPr lang="en-US" altLang="zh-CN" sz="1000" dirty="0">
              <a:solidFill>
                <a:schemeClr val="tx1">
                  <a:lumMod val="75000"/>
                  <a:lumOff val="25000"/>
                </a:schemeClr>
              </a:solidFill>
            </a:endParaRPr>
          </a:p>
        </p:txBody>
      </p:sp>
      <p:sp>
        <p:nvSpPr>
          <p:cNvPr id="216" name="原创设计师QQ：598969553              _19"/>
          <p:cNvSpPr/>
          <p:nvPr/>
        </p:nvSpPr>
        <p:spPr>
          <a:xfrm>
            <a:off x="6943725" y="4835630"/>
            <a:ext cx="1476376" cy="312393"/>
          </a:xfrm>
          <a:prstGeom prst="rect">
            <a:avLst/>
          </a:prstGeom>
          <a:ln>
            <a:solidFill>
              <a:schemeClr val="bg2">
                <a:lumMod val="75000"/>
              </a:schemeClr>
            </a:solidFill>
          </a:ln>
        </p:spPr>
        <p:txBody>
          <a:bodyPr wrap="square">
            <a:spAutoFit/>
          </a:bodyPr>
          <a:lstStyle/>
          <a:p>
            <a:pPr>
              <a:lnSpc>
                <a:spcPct val="130000"/>
              </a:lnSpc>
            </a:pPr>
            <a:r>
              <a:rPr lang="zh-CN" altLang="en-US" sz="1100" dirty="0">
                <a:solidFill>
                  <a:schemeClr val="tx1">
                    <a:lumMod val="75000"/>
                    <a:lumOff val="25000"/>
                  </a:schemeClr>
                </a:solidFill>
              </a:rPr>
              <a:t>确定上课时间、地点</a:t>
            </a:r>
            <a:endParaRPr lang="en-US" altLang="zh-CN" sz="1000" dirty="0">
              <a:solidFill>
                <a:schemeClr val="tx1">
                  <a:lumMod val="75000"/>
                  <a:lumOff val="25000"/>
                </a:schemeClr>
              </a:solidFill>
            </a:endParaRPr>
          </a:p>
        </p:txBody>
      </p:sp>
      <p:cxnSp>
        <p:nvCxnSpPr>
          <p:cNvPr id="97" name="原创设计师QQ：598969553              _12"/>
          <p:cNvCxnSpPr>
            <a:stCxn id="157" idx="2"/>
          </p:cNvCxnSpPr>
          <p:nvPr/>
        </p:nvCxnSpPr>
        <p:spPr>
          <a:xfrm rot="16200000" flipH="1">
            <a:off x="5943602" y="3443287"/>
            <a:ext cx="561975"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7" name="椭圆 106"/>
          <p:cNvSpPr/>
          <p:nvPr/>
        </p:nvSpPr>
        <p:spPr>
          <a:xfrm>
            <a:off x="4533899" y="4743452"/>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14" name="直接连接符 113"/>
          <p:cNvCxnSpPr/>
          <p:nvPr/>
        </p:nvCxnSpPr>
        <p:spPr>
          <a:xfrm flipV="1">
            <a:off x="4467223" y="4933952"/>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rot="16200000" flipH="1">
            <a:off x="4528124" y="4929677"/>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rot="2700000" flipV="1">
            <a:off x="4597340" y="5086268"/>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rot="-2700000" flipV="1">
            <a:off x="4463986" y="5086435"/>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125" name="原创设计师QQ：598969553              _19"/>
          <p:cNvSpPr/>
          <p:nvPr/>
        </p:nvSpPr>
        <p:spPr>
          <a:xfrm>
            <a:off x="3362325" y="4788006"/>
            <a:ext cx="1076324" cy="312393"/>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系部教学秘书</a:t>
            </a:r>
            <a:endParaRPr lang="en-US" altLang="zh-CN" sz="1100" dirty="0">
              <a:solidFill>
                <a:schemeClr val="tx1">
                  <a:lumMod val="75000"/>
                  <a:lumOff val="25000"/>
                </a:schemeClr>
              </a:solidFill>
            </a:endParaRPr>
          </a:p>
        </p:txBody>
      </p:sp>
      <p:cxnSp>
        <p:nvCxnSpPr>
          <p:cNvPr id="126" name="原创设计师QQ：598969553              _12"/>
          <p:cNvCxnSpPr/>
          <p:nvPr/>
        </p:nvCxnSpPr>
        <p:spPr>
          <a:xfrm flipV="1">
            <a:off x="4791075" y="4948238"/>
            <a:ext cx="752474" cy="4761"/>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27" name="原创设计师QQ：598969553              _19"/>
          <p:cNvSpPr/>
          <p:nvPr/>
        </p:nvSpPr>
        <p:spPr>
          <a:xfrm>
            <a:off x="4912343" y="4692755"/>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排课</a:t>
            </a:r>
            <a:endParaRPr lang="en-US" altLang="zh-CN" sz="1000" dirty="0">
              <a:solidFill>
                <a:schemeClr val="tx1">
                  <a:lumMod val="75000"/>
                  <a:lumOff val="25000"/>
                </a:schemeClr>
              </a:solidFill>
            </a:endParaRPr>
          </a:p>
        </p:txBody>
      </p:sp>
      <p:sp>
        <p:nvSpPr>
          <p:cNvPr id="129" name="椭圆 128"/>
          <p:cNvSpPr/>
          <p:nvPr/>
        </p:nvSpPr>
        <p:spPr>
          <a:xfrm>
            <a:off x="4524374" y="3724277"/>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130" name="直接连接符 129"/>
          <p:cNvCxnSpPr/>
          <p:nvPr/>
        </p:nvCxnSpPr>
        <p:spPr>
          <a:xfrm flipV="1">
            <a:off x="4457698" y="3914777"/>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rot="16200000" flipH="1">
            <a:off x="4518599" y="3910502"/>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rot="2700000" flipV="1">
            <a:off x="4587815" y="4067093"/>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rot="-2700000" flipV="1">
            <a:off x="4454461" y="4067260"/>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141" name="原创设计师QQ：598969553              _19"/>
          <p:cNvSpPr/>
          <p:nvPr/>
        </p:nvSpPr>
        <p:spPr>
          <a:xfrm>
            <a:off x="3352800" y="3768831"/>
            <a:ext cx="1076324" cy="312393"/>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系部教学秘书</a:t>
            </a:r>
            <a:endParaRPr lang="en-US" altLang="zh-CN" sz="1100" dirty="0">
              <a:solidFill>
                <a:schemeClr val="tx1">
                  <a:lumMod val="75000"/>
                  <a:lumOff val="25000"/>
                </a:schemeClr>
              </a:solidFill>
            </a:endParaRPr>
          </a:p>
        </p:txBody>
      </p:sp>
      <p:cxnSp>
        <p:nvCxnSpPr>
          <p:cNvPr id="142" name="原创设计师QQ：598969553              _12"/>
          <p:cNvCxnSpPr/>
          <p:nvPr/>
        </p:nvCxnSpPr>
        <p:spPr>
          <a:xfrm flipV="1">
            <a:off x="4838700" y="3933824"/>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43" name="原创设计师QQ：598969553              _19"/>
          <p:cNvSpPr/>
          <p:nvPr/>
        </p:nvSpPr>
        <p:spPr>
          <a:xfrm>
            <a:off x="4902818" y="3673580"/>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发布</a:t>
            </a:r>
            <a:endParaRPr lang="en-US" altLang="zh-CN" sz="1000" dirty="0">
              <a:solidFill>
                <a:schemeClr val="tx1">
                  <a:lumMod val="75000"/>
                  <a:lumOff val="25000"/>
                </a:schemeClr>
              </a:solidFill>
            </a:endParaRPr>
          </a:p>
        </p:txBody>
      </p:sp>
      <p:sp>
        <p:nvSpPr>
          <p:cNvPr id="71" name="同侧圆角矩形 70"/>
          <p:cNvSpPr/>
          <p:nvPr/>
        </p:nvSpPr>
        <p:spPr>
          <a:xfrm>
            <a:off x="5543550" y="1504950"/>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73" name="原创设计师QQ：598969553              _19"/>
          <p:cNvSpPr/>
          <p:nvPr/>
        </p:nvSpPr>
        <p:spPr>
          <a:xfrm>
            <a:off x="5760067" y="1530455"/>
            <a:ext cx="916957" cy="372410"/>
          </a:xfrm>
          <a:prstGeom prst="rect">
            <a:avLst/>
          </a:prstGeom>
        </p:spPr>
        <p:txBody>
          <a:bodyPr wrap="square">
            <a:spAutoFit/>
          </a:bodyPr>
          <a:lstStyle/>
          <a:p>
            <a:pPr>
              <a:lnSpc>
                <a:spcPct val="130000"/>
              </a:lnSpc>
            </a:pPr>
            <a:r>
              <a:rPr lang="zh-CN" altLang="en-US" sz="1400" dirty="0">
                <a:solidFill>
                  <a:schemeClr val="bg1"/>
                </a:solidFill>
              </a:rPr>
              <a:t>培养计划</a:t>
            </a:r>
            <a:endParaRPr lang="en-US" altLang="zh-CN" sz="1400" dirty="0">
              <a:solidFill>
                <a:schemeClr val="bg1"/>
              </a:solidFill>
            </a:endParaRPr>
          </a:p>
        </p:txBody>
      </p:sp>
      <p:sp>
        <p:nvSpPr>
          <p:cNvPr id="78" name="同侧圆角矩形 77"/>
          <p:cNvSpPr/>
          <p:nvPr/>
        </p:nvSpPr>
        <p:spPr>
          <a:xfrm>
            <a:off x="5562600" y="3724275"/>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98" name="同侧圆角矩形 97"/>
          <p:cNvSpPr/>
          <p:nvPr/>
        </p:nvSpPr>
        <p:spPr>
          <a:xfrm>
            <a:off x="5553075" y="4752975"/>
            <a:ext cx="1352550" cy="439284"/>
          </a:xfrm>
          <a:prstGeom prst="round2SameRect">
            <a:avLst>
              <a:gd name="adj1" fmla="val 50000"/>
              <a:gd name="adj2" fmla="val 50000"/>
            </a:avLst>
          </a:prstGeom>
          <a:solidFill>
            <a:schemeClr val="accent2"/>
          </a:solidFill>
        </p:spPr>
        <p:txBody>
          <a:bodyPr wrap="square" rtlCol="0" anchor="ctr">
            <a:spAutoFit/>
          </a:bodyPr>
          <a:lstStyle/>
          <a:p>
            <a:pPr algn="ctr">
              <a:lnSpc>
                <a:spcPct val="130000"/>
              </a:lnSpc>
            </a:pPr>
            <a:endParaRPr lang="zh-CN" altLang="en-US" sz="1100" dirty="0">
              <a:solidFill>
                <a:schemeClr val="tx1">
                  <a:lumMod val="75000"/>
                  <a:lumOff val="25000"/>
                </a:schemeClr>
              </a:solidFill>
            </a:endParaRPr>
          </a:p>
        </p:txBody>
      </p:sp>
      <p:sp>
        <p:nvSpPr>
          <p:cNvPr id="104" name="原创设计师QQ：598969553              _19"/>
          <p:cNvSpPr/>
          <p:nvPr/>
        </p:nvSpPr>
        <p:spPr>
          <a:xfrm>
            <a:off x="5750543" y="3730730"/>
            <a:ext cx="955058" cy="372410"/>
          </a:xfrm>
          <a:prstGeom prst="rect">
            <a:avLst/>
          </a:prstGeom>
        </p:spPr>
        <p:txBody>
          <a:bodyPr wrap="square">
            <a:spAutoFit/>
          </a:bodyPr>
          <a:lstStyle/>
          <a:p>
            <a:pPr algn="ctr">
              <a:lnSpc>
                <a:spcPct val="130000"/>
              </a:lnSpc>
            </a:pPr>
            <a:r>
              <a:rPr lang="zh-CN" altLang="en-US" sz="1400" dirty="0">
                <a:solidFill>
                  <a:schemeClr val="bg1"/>
                </a:solidFill>
              </a:rPr>
              <a:t>任务书</a:t>
            </a:r>
            <a:endParaRPr lang="en-US" altLang="zh-CN" sz="1400" dirty="0">
              <a:solidFill>
                <a:schemeClr val="bg1"/>
              </a:solidFill>
            </a:endParaRPr>
          </a:p>
        </p:txBody>
      </p:sp>
      <p:sp>
        <p:nvSpPr>
          <p:cNvPr id="106" name="原创设计师QQ：598969553              _19"/>
          <p:cNvSpPr/>
          <p:nvPr/>
        </p:nvSpPr>
        <p:spPr>
          <a:xfrm>
            <a:off x="5731493" y="4788005"/>
            <a:ext cx="955058" cy="372410"/>
          </a:xfrm>
          <a:prstGeom prst="rect">
            <a:avLst/>
          </a:prstGeom>
        </p:spPr>
        <p:txBody>
          <a:bodyPr wrap="square">
            <a:spAutoFit/>
          </a:bodyPr>
          <a:lstStyle/>
          <a:p>
            <a:pPr algn="ctr">
              <a:lnSpc>
                <a:spcPct val="130000"/>
              </a:lnSpc>
            </a:pPr>
            <a:r>
              <a:rPr lang="zh-CN" altLang="en-US" sz="1400" dirty="0">
                <a:solidFill>
                  <a:schemeClr val="bg1"/>
                </a:solidFill>
              </a:rPr>
              <a:t>课表</a:t>
            </a:r>
            <a:endParaRPr lang="en-US" altLang="zh-CN" sz="1400" dirty="0">
              <a:solidFill>
                <a:schemeClr val="bg1"/>
              </a:solidFill>
            </a:endParaRPr>
          </a:p>
        </p:txBody>
      </p:sp>
      <p:sp>
        <p:nvSpPr>
          <p:cNvPr id="67" name="椭圆 66"/>
          <p:cNvSpPr/>
          <p:nvPr/>
        </p:nvSpPr>
        <p:spPr>
          <a:xfrm>
            <a:off x="4533900" y="2952752"/>
            <a:ext cx="171449" cy="152400"/>
          </a:xfrm>
          <a:prstGeom prst="ellipse">
            <a:avLst/>
          </a:prstGeom>
          <a:solidFill>
            <a:srgbClr val="0B6863"/>
          </a:solidFill>
          <a:ln>
            <a:noFill/>
          </a:ln>
          <a:effectLst/>
          <a:extLst>
            <a:ext uri="{AF507438-7753-43E0-B8FC-AC1667EBCBE1}">
              <a14:hiddenEffects xmlns:a14="http://schemas.microsoft.com/office/drawing/2010/main" xmlns="">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2">
                  <a:lumMod val="20000"/>
                  <a:lumOff val="80000"/>
                </a:schemeClr>
              </a:solidFill>
              <a:latin typeface="华文细黑" panose="02010600040101010101" pitchFamily="2" charset="-122"/>
              <a:ea typeface="华文细黑" panose="02010600040101010101" pitchFamily="2" charset="-122"/>
            </a:endParaRPr>
          </a:p>
        </p:txBody>
      </p:sp>
      <p:cxnSp>
        <p:nvCxnSpPr>
          <p:cNvPr id="69" name="直接连接符 68"/>
          <p:cNvCxnSpPr/>
          <p:nvPr/>
        </p:nvCxnSpPr>
        <p:spPr>
          <a:xfrm flipV="1">
            <a:off x="4467224" y="3143252"/>
            <a:ext cx="288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16200000" flipH="1">
            <a:off x="4528125" y="3138977"/>
            <a:ext cx="180000" cy="1"/>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2700000" flipV="1">
            <a:off x="4597341" y="3295568"/>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2700000" flipV="1">
            <a:off x="4463987" y="3295735"/>
            <a:ext cx="180000" cy="0"/>
          </a:xfrm>
          <a:prstGeom prst="line">
            <a:avLst/>
          </a:prstGeom>
          <a:ln w="25400" cmpd="sng"/>
        </p:spPr>
        <p:style>
          <a:lnRef idx="1">
            <a:schemeClr val="accent1"/>
          </a:lnRef>
          <a:fillRef idx="0">
            <a:schemeClr val="accent1"/>
          </a:fillRef>
          <a:effectRef idx="0">
            <a:schemeClr val="accent1"/>
          </a:effectRef>
          <a:fontRef idx="minor">
            <a:schemeClr val="tx1"/>
          </a:fontRef>
        </p:style>
      </p:cxnSp>
      <p:sp>
        <p:nvSpPr>
          <p:cNvPr id="75" name="原创设计师QQ：598969553              _19"/>
          <p:cNvSpPr/>
          <p:nvPr/>
        </p:nvSpPr>
        <p:spPr>
          <a:xfrm>
            <a:off x="3467100" y="2997306"/>
            <a:ext cx="971550" cy="290785"/>
          </a:xfrm>
          <a:prstGeom prst="rect">
            <a:avLst/>
          </a:prstGeom>
        </p:spPr>
        <p:txBody>
          <a:bodyPr wrap="square">
            <a:spAutoFit/>
          </a:bodyPr>
          <a:lstStyle/>
          <a:p>
            <a:pPr algn="r">
              <a:lnSpc>
                <a:spcPct val="130000"/>
              </a:lnSpc>
            </a:pPr>
            <a:r>
              <a:rPr lang="zh-CN" altLang="en-US" sz="1100" dirty="0">
                <a:solidFill>
                  <a:schemeClr val="tx1">
                    <a:lumMod val="75000"/>
                    <a:lumOff val="25000"/>
                  </a:schemeClr>
                </a:solidFill>
              </a:rPr>
              <a:t>教学主管</a:t>
            </a:r>
            <a:endParaRPr lang="en-US" altLang="zh-CN" sz="1000" dirty="0">
              <a:solidFill>
                <a:schemeClr val="tx1">
                  <a:lumMod val="75000"/>
                  <a:lumOff val="25000"/>
                </a:schemeClr>
              </a:solidFill>
            </a:endParaRPr>
          </a:p>
        </p:txBody>
      </p:sp>
      <p:cxnSp>
        <p:nvCxnSpPr>
          <p:cNvPr id="76" name="原创设计师QQ：598969553              _12"/>
          <p:cNvCxnSpPr/>
          <p:nvPr/>
        </p:nvCxnSpPr>
        <p:spPr>
          <a:xfrm flipV="1">
            <a:off x="4848226" y="3162299"/>
            <a:ext cx="720000" cy="0"/>
          </a:xfrm>
          <a:prstGeom prst="line">
            <a:avLst/>
          </a:prstGeom>
          <a:ln w="12700">
            <a:solidFill>
              <a:schemeClr val="tx1">
                <a:lumMod val="65000"/>
                <a:lumOff val="3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7" name="原创设计师QQ：598969553              _19"/>
          <p:cNvSpPr/>
          <p:nvPr/>
        </p:nvSpPr>
        <p:spPr>
          <a:xfrm>
            <a:off x="4931393" y="2359130"/>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初次</a:t>
            </a:r>
            <a:endParaRPr lang="en-US" altLang="zh-CN" sz="1000" dirty="0">
              <a:solidFill>
                <a:schemeClr val="tx1">
                  <a:lumMod val="75000"/>
                  <a:lumOff val="25000"/>
                </a:schemeClr>
              </a:solidFill>
            </a:endParaRPr>
          </a:p>
        </p:txBody>
      </p:sp>
      <p:sp>
        <p:nvSpPr>
          <p:cNvPr id="80" name="原创设计师QQ：598969553              _19"/>
          <p:cNvSpPr/>
          <p:nvPr/>
        </p:nvSpPr>
        <p:spPr>
          <a:xfrm>
            <a:off x="4931393" y="2921105"/>
            <a:ext cx="545482" cy="31239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二次</a:t>
            </a:r>
            <a:endParaRPr lang="en-US" altLang="zh-CN" sz="1000" dirty="0">
              <a:solidFill>
                <a:schemeClr val="tx1">
                  <a:lumMod val="75000"/>
                  <a:lumOff val="25000"/>
                </a:schemeClr>
              </a:solidFill>
            </a:endParaRPr>
          </a:p>
        </p:txBody>
      </p:sp>
      <p:sp>
        <p:nvSpPr>
          <p:cNvPr id="81" name="原创设计师QQ：598969553              _19"/>
          <p:cNvSpPr/>
          <p:nvPr/>
        </p:nvSpPr>
        <p:spPr>
          <a:xfrm>
            <a:off x="6207743" y="3178280"/>
            <a:ext cx="250207" cy="532453"/>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通过</a:t>
            </a:r>
            <a:endParaRPr lang="en-US" altLang="zh-CN" sz="1000" dirty="0">
              <a:solidFill>
                <a:schemeClr val="tx1">
                  <a:lumMod val="75000"/>
                  <a:lumOff val="25000"/>
                </a:schemeClr>
              </a:solidFill>
            </a:endParaRPr>
          </a:p>
        </p:txBody>
      </p:sp>
      <p:cxnSp>
        <p:nvCxnSpPr>
          <p:cNvPr id="87" name="原创设计师QQ：598969553              _12"/>
          <p:cNvCxnSpPr/>
          <p:nvPr/>
        </p:nvCxnSpPr>
        <p:spPr>
          <a:xfrm rot="16200000" flipH="1">
            <a:off x="6029327" y="2238375"/>
            <a:ext cx="628646" cy="1"/>
          </a:xfrm>
          <a:prstGeom prst="line">
            <a:avLst/>
          </a:prstGeom>
          <a:ln w="12700">
            <a:solidFill>
              <a:schemeClr val="tx1">
                <a:lumMod val="65000"/>
                <a:lumOff val="35000"/>
              </a:schemeClr>
            </a:solidFill>
            <a:prstDash val="sysDot"/>
            <a:headEnd type="arrow"/>
            <a:tailEnd type="none"/>
          </a:ln>
        </p:spPr>
        <p:style>
          <a:lnRef idx="1">
            <a:schemeClr val="accent1"/>
          </a:lnRef>
          <a:fillRef idx="0">
            <a:schemeClr val="accent1"/>
          </a:fillRef>
          <a:effectRef idx="0">
            <a:schemeClr val="accent1"/>
          </a:effectRef>
          <a:fontRef idx="minor">
            <a:schemeClr val="tx1"/>
          </a:fontRef>
        </p:style>
      </p:cxnSp>
      <p:sp>
        <p:nvSpPr>
          <p:cNvPr id="89" name="原创设计师QQ：598969553              _19"/>
          <p:cNvSpPr/>
          <p:nvPr/>
        </p:nvSpPr>
        <p:spPr>
          <a:xfrm>
            <a:off x="6302993" y="2063855"/>
            <a:ext cx="1088407" cy="510845"/>
          </a:xfrm>
          <a:prstGeom prst="rect">
            <a:avLst/>
          </a:prstGeom>
        </p:spPr>
        <p:txBody>
          <a:bodyPr wrap="square">
            <a:spAutoFit/>
          </a:bodyPr>
          <a:lstStyle/>
          <a:p>
            <a:pPr>
              <a:lnSpc>
                <a:spcPct val="130000"/>
              </a:lnSpc>
            </a:pPr>
            <a:r>
              <a:rPr lang="zh-CN" altLang="en-US" sz="1100" dirty="0">
                <a:solidFill>
                  <a:schemeClr val="tx1">
                    <a:lumMod val="75000"/>
                    <a:lumOff val="25000"/>
                  </a:schemeClr>
                </a:solidFill>
              </a:rPr>
              <a:t>不通过，</a:t>
            </a:r>
            <a:endParaRPr lang="en-US" altLang="zh-CN" sz="1100" dirty="0">
              <a:solidFill>
                <a:schemeClr val="tx1">
                  <a:lumMod val="75000"/>
                  <a:lumOff val="25000"/>
                </a:schemeClr>
              </a:solidFill>
            </a:endParaRPr>
          </a:p>
          <a:p>
            <a:pPr>
              <a:lnSpc>
                <a:spcPct val="130000"/>
              </a:lnSpc>
            </a:pPr>
            <a:r>
              <a:rPr lang="zh-CN" altLang="en-US" sz="1100" dirty="0">
                <a:solidFill>
                  <a:schemeClr val="tx1">
                    <a:lumMod val="75000"/>
                    <a:lumOff val="25000"/>
                  </a:schemeClr>
                </a:solidFill>
              </a:rPr>
              <a:t>返回反馈意见</a:t>
            </a:r>
            <a:endParaRPr lang="en-US" altLang="zh-CN" sz="1000" dirty="0">
              <a:solidFill>
                <a:schemeClr val="tx1">
                  <a:lumMod val="75000"/>
                  <a:lumOff val="25000"/>
                </a:schemeClr>
              </a:solidFill>
            </a:endParaRPr>
          </a:p>
        </p:txBody>
      </p:sp>
      <p:sp>
        <p:nvSpPr>
          <p:cNvPr id="63" name="TextBox 62"/>
          <p:cNvSpPr txBox="1"/>
          <p:nvPr/>
        </p:nvSpPr>
        <p:spPr>
          <a:xfrm>
            <a:off x="6953250" y="2743200"/>
            <a:ext cx="2159566" cy="261610"/>
          </a:xfrm>
          <a:prstGeom prst="rect">
            <a:avLst/>
          </a:prstGeom>
          <a:noFill/>
        </p:spPr>
        <p:txBody>
          <a:bodyPr wrap="none" rtlCol="0">
            <a:spAutoFit/>
          </a:bodyPr>
          <a:lstStyle/>
          <a:p>
            <a:r>
              <a:rPr lang="zh-CN" altLang="en-US" sz="1100" dirty="0">
                <a:solidFill>
                  <a:schemeClr val="tx1">
                    <a:lumMod val="75000"/>
                    <a:lumOff val="25000"/>
                  </a:schemeClr>
                </a:solidFill>
              </a:rPr>
              <a:t>审核要么取消，要么两个都审核</a:t>
            </a:r>
          </a:p>
        </p:txBody>
      </p:sp>
    </p:spTree>
  </p:cSld>
  <p:clrMapOvr>
    <a:masterClrMapping/>
  </p:clrMapOvr>
  <p:transition spd="slow">
    <p:wipe/>
  </p:transition>
</p:sld>
</file>

<file path=ppt/theme/theme1.xml><?xml version="1.0" encoding="utf-8"?>
<a:theme xmlns:a="http://schemas.openxmlformats.org/drawingml/2006/main" name="Office 主题​​">
  <a:themeElements>
    <a:clrScheme name="自定义 62">
      <a:dk1>
        <a:sysClr val="windowText" lastClr="000000"/>
      </a:dk1>
      <a:lt1>
        <a:sysClr val="window" lastClr="FFFFFF"/>
      </a:lt1>
      <a:dk2>
        <a:srgbClr val="44546A"/>
      </a:dk2>
      <a:lt2>
        <a:srgbClr val="E7E6E6"/>
      </a:lt2>
      <a:accent1>
        <a:srgbClr val="0B6863"/>
      </a:accent1>
      <a:accent2>
        <a:srgbClr val="64A816"/>
      </a:accent2>
      <a:accent3>
        <a:srgbClr val="0B6863"/>
      </a:accent3>
      <a:accent4>
        <a:srgbClr val="64A816"/>
      </a:accent4>
      <a:accent5>
        <a:srgbClr val="0B6863"/>
      </a:accent5>
      <a:accent6>
        <a:srgbClr val="64A816"/>
      </a:accent6>
      <a:hlink>
        <a:srgbClr val="0563C1"/>
      </a:hlink>
      <a:folHlink>
        <a:srgbClr val="954F72"/>
      </a:folHlink>
    </a:clrScheme>
    <a:fontScheme name="模板">
      <a:majorFont>
        <a:latin typeface="微软雅黑"/>
        <a:ea typeface="微软雅黑"/>
        <a:cs typeface=""/>
      </a:majorFont>
      <a:minorFont>
        <a:latin typeface="华文细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square">
        <a:spAutoFit/>
      </a:bodyPr>
      <a:lstStyle>
        <a:defPPr>
          <a:lnSpc>
            <a:spcPct val="130000"/>
          </a:lnSpc>
          <a:defRPr sz="1100" dirty="0" smtClean="0">
            <a:solidFill>
              <a:schemeClr val="tx1">
                <a:lumMod val="75000"/>
                <a:lumOff val="25000"/>
              </a:schemeClr>
            </a:solidFill>
          </a:defRPr>
        </a:defPPr>
      </a:lstStyle>
    </a:spDef>
    <a:lnDef>
      <a:spPr>
        <a:ln>
          <a:tailEnd type="arrow"/>
        </a:ln>
      </a:spPr>
      <a:bodyPr/>
      <a:lstStyle/>
      <a:style>
        <a:lnRef idx="1">
          <a:schemeClr val="accent6"/>
        </a:lnRef>
        <a:fillRef idx="0">
          <a:schemeClr val="accent6"/>
        </a:fillRef>
        <a:effectRef idx="0">
          <a:schemeClr val="accent6"/>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1646</Words>
  <Application>Microsoft Office PowerPoint</Application>
  <PresentationFormat>自定义</PresentationFormat>
  <Paragraphs>283</Paragraphs>
  <Slides>25</Slides>
  <Notes>17</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幻灯片 1</vt:lpstr>
      <vt:lpstr>幻灯片 2</vt:lpstr>
      <vt:lpstr>幻灯片 3</vt:lpstr>
      <vt:lpstr>排课流程</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简洁微立体</dc:title>
  <dc:creator>第一PPT模板网-WWW.1PPT.COM</dc:creator>
  <cp:keywords>第一PPT模板网-WWW.1PPT.COM</cp:keywords>
  <cp:lastModifiedBy>user</cp:lastModifiedBy>
  <cp:revision>224</cp:revision>
  <dcterms:created xsi:type="dcterms:W3CDTF">2016-10-31T09:21:00Z</dcterms:created>
  <dcterms:modified xsi:type="dcterms:W3CDTF">2018-11-21T03:14:45Z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2052-11.1.0.7932</vt:lpwstr>
  </property>
</Properties>
</file>