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2851" r:id="rId2"/>
    <p:sldId id="2852" r:id="rId3"/>
    <p:sldId id="2906" r:id="rId4"/>
    <p:sldId id="2869" r:id="rId5"/>
    <p:sldId id="2903" r:id="rId6"/>
    <p:sldId id="2902" r:id="rId7"/>
    <p:sldId id="2904" r:id="rId8"/>
    <p:sldId id="2905" r:id="rId9"/>
    <p:sldId id="2886" r:id="rId10"/>
    <p:sldId id="2887" r:id="rId11"/>
    <p:sldId id="2888" r:id="rId12"/>
    <p:sldId id="2889" r:id="rId13"/>
    <p:sldId id="2894" r:id="rId14"/>
    <p:sldId id="2890" r:id="rId15"/>
    <p:sldId id="2895" r:id="rId16"/>
    <p:sldId id="2896" r:id="rId17"/>
    <p:sldId id="2901" r:id="rId18"/>
    <p:sldId id="2891" r:id="rId19"/>
    <p:sldId id="2899" r:id="rId20"/>
    <p:sldId id="2900" r:id="rId21"/>
    <p:sldId id="2898" r:id="rId22"/>
    <p:sldId id="2874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A226"/>
    <a:srgbClr val="6EB92C"/>
    <a:srgbClr val="01438E"/>
    <a:srgbClr val="FFFFFF"/>
    <a:srgbClr val="920240"/>
    <a:srgbClr val="1F4C6B"/>
    <a:srgbClr val="058D2A"/>
    <a:srgbClr val="FFC000"/>
    <a:srgbClr val="000000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11" autoAdjust="0"/>
    <p:restoredTop sz="94331" autoAdjust="0"/>
  </p:normalViewPr>
  <p:slideViewPr>
    <p:cSldViewPr>
      <p:cViewPr>
        <p:scale>
          <a:sx n="75" d="100"/>
          <a:sy n="75" d="100"/>
        </p:scale>
        <p:origin x="-1842" y="-6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63126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525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3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525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2643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/>
        <p:txBody>
          <a:bodyPr lIns="84390" tIns="42195" rIns="84390" bIns="42195" anchor="t"/>
          <a:lstStyle/>
          <a:p>
            <a:pPr lvl="0"/>
            <a:endParaRPr lang="zh-CN" altLang="en-US"/>
          </a:p>
        </p:txBody>
      </p:sp>
      <p:sp>
        <p:nvSpPr>
          <p:cNvPr id="337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923" y="8684460"/>
            <a:ext cx="2971544" cy="459540"/>
          </a:xfrm>
          <a:prstGeom prst="rect">
            <a:avLst/>
          </a:prstGeom>
          <a:noFill/>
          <a:ln w="9525">
            <a:noFill/>
          </a:ln>
        </p:spPr>
        <p:txBody>
          <a:bodyPr lIns="84390" tIns="42195" rIns="84390" bIns="42195" anchor="b"/>
          <a:lstStyle/>
          <a:p>
            <a:fld id="{9A0DB2DC-4C9A-4742-B13C-FB6460FD3503}" type="slidenum">
              <a:rPr lang="zh-CN" altLang="en-US" sz="1100"/>
              <a:pPr/>
              <a:t>8</a:t>
            </a:fld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xmlns="" val="345965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491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32886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78454" y="1192753"/>
            <a:ext cx="5752599" cy="945586"/>
          </a:xfr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编辑标题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40" y="2650825"/>
            <a:ext cx="5181569" cy="3863583"/>
          </a:xfrm>
        </p:spPr>
        <p:txBody>
          <a:bodyPr>
            <a:normAutofit/>
          </a:bodyPr>
          <a:lstStyle>
            <a:lvl1pPr marL="361622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1pPr>
            <a:lvl2pPr marL="843785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 marL="1265678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3pPr>
            <a:lvl4pPr marL="1747841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4pPr>
            <a:lvl5pPr marL="2230004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9686" y="2650825"/>
            <a:ext cx="5182734" cy="3863583"/>
          </a:xfrm>
        </p:spPr>
        <p:txBody>
          <a:bodyPr>
            <a:normAutofit/>
          </a:bodyPr>
          <a:lstStyle>
            <a:lvl1pPr marL="361622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1pPr>
            <a:lvl2pPr marL="843785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 marL="1265678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3pPr>
            <a:lvl4pPr marL="1747841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4pPr>
            <a:lvl5pPr marL="2230004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368887E-6E56-408B-A87B-0272852D5406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2018/6/11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05A2943-E4E8-4917-BC78-559B03170824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000483" y="4187829"/>
            <a:ext cx="842968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数字化校园信息平台</a:t>
            </a:r>
            <a:endParaRPr lang="zh-CN" altLang="en-US" sz="4800" b="1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714863" y="4975906"/>
            <a:ext cx="76822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thousand and eighteen campus information platform Job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424781" y="6370500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制作人：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姚柱林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9147106" y="2473317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zh-CN" altLang="en-US" sz="115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143359" y="258739"/>
            <a:ext cx="8429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学生信息管理平台</a:t>
            </a:r>
            <a:endParaRPr lang="zh-CN" altLang="en-US" sz="3600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1479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进入设学生门户设置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学生门户设置</a:t>
            </a:r>
            <a:r>
              <a:rPr lang="zh-CN" altLang="en-US" sz="24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4999856" y="5208857"/>
            <a:ext cx="290897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模块设置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其他链接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设置学生客户端需要显示的模块按钮以及名称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746457" y="4643239"/>
            <a:ext cx="1415772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设置功能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3"/>
          <p:cNvSpPr txBox="1"/>
          <p:nvPr/>
        </p:nvSpPr>
        <p:spPr>
          <a:xfrm>
            <a:off x="8704981" y="5208857"/>
            <a:ext cx="290897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学生客户端显示对应模块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9582624" y="4643239"/>
            <a:ext cx="800219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60853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进入学生档案管理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学生档案管理模块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4999855" y="5208857"/>
            <a:ext cx="32154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学生档案查询：查询学生档案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初始选项：学生对应的奖项参数设置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746457" y="4643239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设置功能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9582624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48905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1748855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1376031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Rounded Rectangle 4"/>
          <p:cNvSpPr/>
          <p:nvPr/>
        </p:nvSpPr>
        <p:spPr>
          <a:xfrm rot="19805282">
            <a:off x="1386970" y="2872519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509495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Rounded Rectangle 4"/>
          <p:cNvSpPr/>
          <p:nvPr/>
        </p:nvSpPr>
        <p:spPr>
          <a:xfrm rot="19805282">
            <a:off x="11232067" y="2870488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5154" y="2937091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49776" y="2909659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5158492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11548914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485424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进入日常行为模块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308695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日常行为模块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765079" y="5208857"/>
            <a:ext cx="29523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基础设置：设置每个学生原本拥有的基础分数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4357793" y="4643239"/>
            <a:ext cx="1723549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设置基础分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11181903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829438" y="2869961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823714" y="2870488"/>
            <a:ext cx="669557" cy="668847"/>
            <a:chOff x="6069694" y="2870488"/>
            <a:chExt cx="669557" cy="668847"/>
          </a:xfrm>
        </p:grpSpPr>
        <p:sp>
          <p:nvSpPr>
            <p:cNvPr id="13" name="Rounded Rectangle 19"/>
            <p:cNvSpPr/>
            <p:nvPr/>
          </p:nvSpPr>
          <p:spPr>
            <a:xfrm rot="19805282">
              <a:off x="6069694" y="2870488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912269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Rounded Rectangle 19"/>
          <p:cNvSpPr/>
          <p:nvPr/>
        </p:nvSpPr>
        <p:spPr>
          <a:xfrm rot="19805282">
            <a:off x="8157926" y="2874625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78809" y="291640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Straight Arrow Connector 42"/>
          <p:cNvCxnSpPr/>
          <p:nvPr/>
        </p:nvCxnSpPr>
        <p:spPr>
          <a:xfrm>
            <a:off x="8530861" y="3649669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4"/>
          <p:cNvSpPr txBox="1"/>
          <p:nvPr/>
        </p:nvSpPr>
        <p:spPr>
          <a:xfrm>
            <a:off x="7802171" y="4631177"/>
            <a:ext cx="1723549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设置标准分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7221463" y="5200501"/>
            <a:ext cx="29523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标准设置：设置每个学生原本拥有的基础分数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10079758" y="5163451"/>
            <a:ext cx="29523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具体使用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在辅导员工作平台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688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1748855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1376031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Rounded Rectangle 4"/>
          <p:cNvSpPr/>
          <p:nvPr/>
        </p:nvSpPr>
        <p:spPr>
          <a:xfrm rot="19805282">
            <a:off x="1386970" y="2872519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509495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Rounded Rectangle 4"/>
          <p:cNvSpPr/>
          <p:nvPr/>
        </p:nvSpPr>
        <p:spPr>
          <a:xfrm rot="19805282">
            <a:off x="11232067" y="2870488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5154" y="2937091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49776" y="2909659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5158492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11548914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485424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进入违纪管理模块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308695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违纪管理模块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765079" y="5208857"/>
            <a:ext cx="29523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初始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设置：设置违纪类型的初始项类型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4357793" y="4643239"/>
            <a:ext cx="1723549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设置初始项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11317787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829438" y="2869961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823714" y="2870488"/>
            <a:ext cx="669557" cy="668847"/>
            <a:chOff x="6069694" y="2870488"/>
            <a:chExt cx="669557" cy="668847"/>
          </a:xfrm>
        </p:grpSpPr>
        <p:sp>
          <p:nvSpPr>
            <p:cNvPr id="13" name="Rounded Rectangle 19"/>
            <p:cNvSpPr/>
            <p:nvPr/>
          </p:nvSpPr>
          <p:spPr>
            <a:xfrm rot="19805282">
              <a:off x="6069694" y="2870488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912269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Rounded Rectangle 19"/>
          <p:cNvSpPr/>
          <p:nvPr/>
        </p:nvSpPr>
        <p:spPr>
          <a:xfrm rot="19805282">
            <a:off x="8157926" y="2874625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78809" y="291640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Straight Arrow Connector 42"/>
          <p:cNvCxnSpPr/>
          <p:nvPr/>
        </p:nvCxnSpPr>
        <p:spPr>
          <a:xfrm>
            <a:off x="8530861" y="3649669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4"/>
          <p:cNvSpPr txBox="1"/>
          <p:nvPr/>
        </p:nvSpPr>
        <p:spPr>
          <a:xfrm>
            <a:off x="7956059" y="4631177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违纪管理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7221463" y="5200501"/>
            <a:ext cx="295232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违纪管理：对指定学生给予违纪处理。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解除违纪：对已有违纪处理的学生解除操作。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80671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进入新闻公布模块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新闻公布模块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4999855" y="5208857"/>
            <a:ext cx="3215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新闻公告发布：编辑需要发布的新闻公告内容。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：此处新闻公告是针对学生端的。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746457" y="4643239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设置功能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9582624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688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1748855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1376031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Rounded Rectangle 4"/>
          <p:cNvSpPr/>
          <p:nvPr/>
        </p:nvSpPr>
        <p:spPr>
          <a:xfrm rot="19805282">
            <a:off x="1386970" y="2872519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509495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Rounded Rectangle 4"/>
          <p:cNvSpPr/>
          <p:nvPr/>
        </p:nvSpPr>
        <p:spPr>
          <a:xfrm rot="19805282">
            <a:off x="11232067" y="2870488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5154" y="2937091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49776" y="2909659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5158492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11548914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485424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进入学生评价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：权限管理：分配该模块权限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308695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学生评价模块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765079" y="5208857"/>
            <a:ext cx="295232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初始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设置：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新增指标：新增指标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编辑题目：对选中指标编辑细目内容。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4511683" y="4643239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设置指标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11317787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829438" y="2869961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823714" y="2870488"/>
            <a:ext cx="669557" cy="668847"/>
            <a:chOff x="6069694" y="2870488"/>
            <a:chExt cx="669557" cy="668847"/>
          </a:xfrm>
        </p:grpSpPr>
        <p:sp>
          <p:nvSpPr>
            <p:cNvPr id="13" name="Rounded Rectangle 19"/>
            <p:cNvSpPr/>
            <p:nvPr/>
          </p:nvSpPr>
          <p:spPr>
            <a:xfrm rot="19805282">
              <a:off x="6069694" y="2870488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912269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Rounded Rectangle 19"/>
          <p:cNvSpPr/>
          <p:nvPr/>
        </p:nvSpPr>
        <p:spPr>
          <a:xfrm rot="19805282">
            <a:off x="8157926" y="2874625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78809" y="291640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Straight Arrow Connector 42"/>
          <p:cNvCxnSpPr/>
          <p:nvPr/>
        </p:nvCxnSpPr>
        <p:spPr>
          <a:xfrm>
            <a:off x="8530861" y="3649669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4"/>
          <p:cNvSpPr txBox="1"/>
          <p:nvPr/>
        </p:nvSpPr>
        <p:spPr>
          <a:xfrm>
            <a:off x="7956061" y="4631177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安排指标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7221463" y="5200501"/>
            <a:ext cx="29523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评价安排：对已经设置好的指标进行发布操作。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2636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1748855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1376031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Rounded Rectangle 4"/>
          <p:cNvSpPr/>
          <p:nvPr/>
        </p:nvSpPr>
        <p:spPr>
          <a:xfrm rot="19805282">
            <a:off x="1386970" y="2872519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509495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Rounded Rectangle 4"/>
          <p:cNvSpPr/>
          <p:nvPr/>
        </p:nvSpPr>
        <p:spPr>
          <a:xfrm rot="19805282">
            <a:off x="11232067" y="2870488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5154" y="2937091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49776" y="2909659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5158492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11548914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485424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进入辅导员工作模块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：工作指引权限设置：分配该模块权限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308695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辅导员工作模块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765079" y="5208857"/>
            <a:ext cx="295232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工作指引发布：编辑需要发布的工作指引。对于的辅导员会在辅导员工作平台收到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4511685" y="4643239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发布指引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11317787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829438" y="2869961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823714" y="2870488"/>
            <a:ext cx="669557" cy="668847"/>
            <a:chOff x="6069694" y="2870488"/>
            <a:chExt cx="669557" cy="668847"/>
          </a:xfrm>
        </p:grpSpPr>
        <p:sp>
          <p:nvSpPr>
            <p:cNvPr id="13" name="Rounded Rectangle 19"/>
            <p:cNvSpPr/>
            <p:nvPr/>
          </p:nvSpPr>
          <p:spPr>
            <a:xfrm rot="19805282">
              <a:off x="6069694" y="2870488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912269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Rounded Rectangle 19"/>
          <p:cNvSpPr/>
          <p:nvPr/>
        </p:nvSpPr>
        <p:spPr>
          <a:xfrm rot="19805282">
            <a:off x="8157926" y="2874625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78809" y="291640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Straight Arrow Connector 42"/>
          <p:cNvCxnSpPr/>
          <p:nvPr/>
        </p:nvCxnSpPr>
        <p:spPr>
          <a:xfrm>
            <a:off x="8530861" y="3649669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4"/>
          <p:cNvSpPr txBox="1"/>
          <p:nvPr/>
        </p:nvSpPr>
        <p:spPr>
          <a:xfrm>
            <a:off x="7648284" y="4631177"/>
            <a:ext cx="2031326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辅导员日志等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7221463" y="5200501"/>
            <a:ext cx="295232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辅导员日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周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月等日志：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请根据具体需要填写对应的模块内容。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76011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进入学生相片模块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学生相片模块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5143491" y="5208857"/>
            <a:ext cx="264396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在相片更新功能中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增加导入学生相片模块数据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727983" y="4643239"/>
            <a:ext cx="1415772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相片导入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8929705" y="4643239"/>
            <a:ext cx="2031325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相片维护管理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8858267" y="5222379"/>
            <a:ext cx="221457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在相片浏览处管理导入得相片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688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进入班级模块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班级管理模块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4999855" y="5208857"/>
            <a:ext cx="321547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辅导员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设置：辅导员设置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班主任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设置：班主任设置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746457" y="4643239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设置功能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9582624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688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进入告知书模块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告知书模块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4999855" y="5208857"/>
            <a:ext cx="3215470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编辑告知书标题以及内容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572119" y="4643239"/>
            <a:ext cx="1723549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设置告知书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9582624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8358201" y="5222379"/>
            <a:ext cx="3215470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学生客户端告知书模块显示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688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370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师资管理后台系统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MANAGEMENT OF TEACHER RESOURCE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691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474211" y="289407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教务系统（成绩）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EDUCATIONAL ADMINISTRATION SCORE</a:t>
            </a: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633750" y="286728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474211" y="3712771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学籍管理展示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STATUS MANAGEMENT DISPLAY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633750" y="368765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484018" y="4547248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 INFORMATION  PLATFORM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643557" y="4520461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SubTitle_1"/>
          <p:cNvSpPr/>
          <p:nvPr>
            <p:custDataLst>
              <p:tags r:id="rId14"/>
            </p:custDataLst>
          </p:nvPr>
        </p:nvSpPr>
        <p:spPr>
          <a:xfrm>
            <a:off x="6484018" y="537775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学生评价管理系统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EVALUATION MANAGEMENT SYSTEM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1"/>
          <p:cNvSpPr/>
          <p:nvPr>
            <p:custDataLst>
              <p:tags r:id="rId15"/>
            </p:custDataLst>
          </p:nvPr>
        </p:nvSpPr>
        <p:spPr>
          <a:xfrm>
            <a:off x="5643557" y="5350970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SubTitle_2"/>
          <p:cNvSpPr/>
          <p:nvPr>
            <p:custDataLst>
              <p:tags r:id="rId16"/>
            </p:custDataLst>
          </p:nvPr>
        </p:nvSpPr>
        <p:spPr>
          <a:xfrm>
            <a:off x="6474211" y="6213101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辅导员工作平台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INSTRUCTOR WORK PLATFORM.</a:t>
            </a:r>
          </a:p>
        </p:txBody>
      </p:sp>
      <p:sp>
        <p:nvSpPr>
          <p:cNvPr id="27" name="MH_Other_2"/>
          <p:cNvSpPr/>
          <p:nvPr>
            <p:custDataLst>
              <p:tags r:id="rId17"/>
            </p:custDataLst>
          </p:nvPr>
        </p:nvSpPr>
        <p:spPr>
          <a:xfrm>
            <a:off x="5633750" y="6186313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41931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进入学业数据模块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学业数据模块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5143491" y="5208857"/>
            <a:ext cx="264396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导入学业数据模块数据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727983" y="4643239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数据导入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8929705" y="4643239"/>
            <a:ext cx="2031325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数据维护管理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8501077" y="5222379"/>
            <a:ext cx="292895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对导入得学业数据进行管理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688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1748855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1376031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Rounded Rectangle 4"/>
          <p:cNvSpPr/>
          <p:nvPr/>
        </p:nvSpPr>
        <p:spPr>
          <a:xfrm rot="19805282">
            <a:off x="1386970" y="2872519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509495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Rounded Rectangle 4"/>
          <p:cNvSpPr/>
          <p:nvPr/>
        </p:nvSpPr>
        <p:spPr>
          <a:xfrm rot="19805282">
            <a:off x="11232067" y="2870488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5154" y="2937091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49776" y="2909659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5158492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11548914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485424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进入学生社团模块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308695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辅导员工作模块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765079" y="5208857"/>
            <a:ext cx="295232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设置初始项：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可以针对社团获奖类型和社团类型进行设置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4357798" y="4643239"/>
            <a:ext cx="1723549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设置初始项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11317787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829438" y="2869961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823714" y="2870488"/>
            <a:ext cx="669557" cy="668847"/>
            <a:chOff x="6069694" y="2870488"/>
            <a:chExt cx="669557" cy="668847"/>
          </a:xfrm>
        </p:grpSpPr>
        <p:sp>
          <p:nvSpPr>
            <p:cNvPr id="13" name="Rounded Rectangle 19"/>
            <p:cNvSpPr/>
            <p:nvPr/>
          </p:nvSpPr>
          <p:spPr>
            <a:xfrm rot="19805282">
              <a:off x="6069694" y="2870488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912269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Rounded Rectangle 19"/>
          <p:cNvSpPr/>
          <p:nvPr/>
        </p:nvSpPr>
        <p:spPr>
          <a:xfrm rot="19805282">
            <a:off x="8157926" y="2874625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78809" y="291640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Straight Arrow Connector 42"/>
          <p:cNvCxnSpPr/>
          <p:nvPr/>
        </p:nvCxnSpPr>
        <p:spPr>
          <a:xfrm>
            <a:off x="8530861" y="3649669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4"/>
          <p:cNvSpPr txBox="1"/>
          <p:nvPr/>
        </p:nvSpPr>
        <p:spPr>
          <a:xfrm>
            <a:off x="7648286" y="4631177"/>
            <a:ext cx="2031325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社团详细设置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7221463" y="5200501"/>
            <a:ext cx="295232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社团设置：社团属性设置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社团成员设置：社团成员设置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社团获奖：对社团获奖设置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69092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20863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485160" y="4132260"/>
            <a:ext cx="755477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085558" y="5399353"/>
            <a:ext cx="39543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xmlns="" val="18997095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147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学生网上报修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STUDENTS REPORT ONLINE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468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4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5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6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7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541931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4714864" y="2413002"/>
            <a:ext cx="4525232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</a:t>
            </a:r>
            <a:r>
              <a:rPr lang="en-US" altLang="zh-CN" sz="4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4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71723" y="3029595"/>
            <a:ext cx="4513703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学生信息管理平台</a:t>
            </a:r>
            <a:endParaRPr lang="zh-CN" altLang="en-US" sz="4400" b="1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3826854" y="3880052"/>
            <a:ext cx="68608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权限</a:t>
            </a:r>
            <a:endParaRPr lang="en-US" altLang="zh-CN" sz="20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214929" y="3880052"/>
            <a:ext cx="68608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功能</a:t>
            </a:r>
            <a:endParaRPr lang="en-US" altLang="zh-CN" sz="20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71789" y="5473713"/>
            <a:ext cx="7215238" cy="64294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algn="ctr"/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平台通过各各角色参与工作，实现学生德育成长树的展现以及管理。让学生成长树可视化。可以自动归档，根据对应档案评优等。可以根据其更加准确得评优。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7146577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8"/>
          <p:cNvSpPr txBox="1"/>
          <p:nvPr/>
        </p:nvSpPr>
        <p:spPr>
          <a:xfrm>
            <a:off x="3929045" y="378146"/>
            <a:ext cx="500066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学生信息管理流程关系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3857607" y="824352"/>
            <a:ext cx="514353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PROCESS RELATIONSHIP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7966" y="1758937"/>
            <a:ext cx="11037887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学生信息管理平台基本目录</a:t>
            </a:r>
          </a:p>
        </p:txBody>
      </p:sp>
      <p:sp>
        <p:nvSpPr>
          <p:cNvPr id="5" name="TextBox 8"/>
          <p:cNvSpPr txBox="1"/>
          <p:nvPr/>
        </p:nvSpPr>
        <p:spPr>
          <a:xfrm>
            <a:off x="4500549" y="824352"/>
            <a:ext cx="3857652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CATALOGUE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83" y="1187433"/>
            <a:ext cx="4343400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53" y="1195996"/>
            <a:ext cx="7358114" cy="584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21" y="2401879"/>
            <a:ext cx="12142857" cy="4200000"/>
          </a:xfrm>
          <a:prstGeom prst="rect">
            <a:avLst/>
          </a:prstGeom>
        </p:spPr>
      </p:pic>
      <p:sp>
        <p:nvSpPr>
          <p:cNvPr id="3" name="TextBox 8"/>
          <p:cNvSpPr txBox="1"/>
          <p:nvPr/>
        </p:nvSpPr>
        <p:spPr>
          <a:xfrm>
            <a:off x="4429111" y="388751"/>
            <a:ext cx="400052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学生信息管理角色关系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643293" y="824352"/>
            <a:ext cx="5572164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ROLE RELATIONSHIP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985" y="2044689"/>
            <a:ext cx="12214285" cy="3515432"/>
          </a:xfrm>
          <a:prstGeom prst="rect">
            <a:avLst/>
          </a:prstGeom>
        </p:spPr>
      </p:pic>
      <p:sp>
        <p:nvSpPr>
          <p:cNvPr id="5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告知书概念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BOOK CONCEPT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428847" y="3727967"/>
            <a:ext cx="4261256" cy="1064137"/>
            <a:chOff x="2428554" y="4547531"/>
            <a:chExt cx="4261256" cy="1064137"/>
          </a:xfrm>
        </p:grpSpPr>
        <p:sp>
          <p:nvSpPr>
            <p:cNvPr id="2" name="圆角矩形 1"/>
            <p:cNvSpPr/>
            <p:nvPr/>
          </p:nvSpPr>
          <p:spPr>
            <a:xfrm rot="20848233">
              <a:off x="2428554" y="4547531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581" y="4942821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15709" y="3826441"/>
            <a:ext cx="4261256" cy="1133940"/>
            <a:chOff x="6015416" y="4646005"/>
            <a:chExt cx="4261256" cy="1133940"/>
          </a:xfrm>
        </p:grpSpPr>
        <p:sp>
          <p:nvSpPr>
            <p:cNvPr id="11" name="圆角矩形 10"/>
            <p:cNvSpPr/>
            <p:nvPr/>
          </p:nvSpPr>
          <p:spPr>
            <a:xfrm rot="900000">
              <a:off x="6015416" y="4646005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542418" y="5111098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ounded Rectangle 19"/>
          <p:cNvSpPr/>
          <p:nvPr/>
        </p:nvSpPr>
        <p:spPr>
          <a:xfrm rot="19805282">
            <a:off x="5967637" y="3346959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8" name="Straight Arrow Connector 37"/>
          <p:cNvCxnSpPr/>
          <p:nvPr/>
        </p:nvCxnSpPr>
        <p:spPr>
          <a:xfrm>
            <a:off x="6286499" y="4246001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42"/>
          <p:cNvCxnSpPr/>
          <p:nvPr/>
        </p:nvCxnSpPr>
        <p:spPr>
          <a:xfrm flipV="1">
            <a:off x="2786037" y="2901945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42"/>
          <p:cNvCxnSpPr/>
          <p:nvPr/>
        </p:nvCxnSpPr>
        <p:spPr>
          <a:xfrm flipV="1">
            <a:off x="9929837" y="3076461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2588058" y="4187829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88520" y="3388740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660420" y="4330705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68703" y="2237055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4727" y="5473713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实现功能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515846" y="2392189"/>
            <a:ext cx="800219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042"/>
  <p:tag name="KSO_WM_TAG_VERSION" val="1.0"/>
  <p:tag name="KSO_WM_SLIDE_ID" val="custom160118_4"/>
  <p:tag name="KSO_WM_SLIDE_INDEX" val="4"/>
  <p:tag name="KSO_WM_SLIDE_ITEM_CNT" val="3"/>
  <p:tag name="KSO_WM_SLIDE_LAYOUT" val="a_f_d"/>
  <p:tag name="KSO_WM_SLIDE_LAYOUT_CNT" val="1_1_1"/>
  <p:tag name="KSO_WM_SLIDE_TYPE" val="text"/>
  <p:tag name="KSO_WM_BEAUTIFY_FLAG" val="#wm#"/>
  <p:tag name="KSO_WM_SLIDE_POSITION" val="63*64"/>
  <p:tag name="KSO_WM_SLIDE_SIZE" val="840*4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渤海银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EB92C"/>
      </a:accent1>
      <a:accent2>
        <a:srgbClr val="01438E"/>
      </a:accent2>
      <a:accent3>
        <a:srgbClr val="6EB92C"/>
      </a:accent3>
      <a:accent4>
        <a:srgbClr val="01438E"/>
      </a:accent4>
      <a:accent5>
        <a:srgbClr val="6EB92C"/>
      </a:accent5>
      <a:accent6>
        <a:srgbClr val="01438E"/>
      </a:accent6>
      <a:hlink>
        <a:srgbClr val="6EB92C"/>
      </a:hlink>
      <a:folHlink>
        <a:srgbClr val="01438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1072</Words>
  <Application>Microsoft Office PowerPoint</Application>
  <PresentationFormat>自定义</PresentationFormat>
  <Paragraphs>258</Paragraphs>
  <Slides>22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第一PPT模板网-WWW.1PPT.COM</cp:keywords>
  <cp:lastModifiedBy/>
  <cp:revision>1</cp:revision>
  <dcterms:created xsi:type="dcterms:W3CDTF">2016-11-01T13:06:07Z</dcterms:created>
  <dcterms:modified xsi:type="dcterms:W3CDTF">2018-06-11T03:31:09Z</dcterms:modified>
</cp:coreProperties>
</file>