
<file path=[Content_Types].xml><?xml version="1.0" encoding="utf-8"?>
<Types xmlns="http://schemas.openxmlformats.org/package/2006/content-types">
  <Override PartName="/ppt/slides/slide6.xml" ContentType="application/vnd.openxmlformats-officedocument.presentationml.slide+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Default Extension="jpeg" ContentType="image/jpeg"/>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10"/>
  </p:notesMasterIdLst>
  <p:handoutMasterIdLst>
    <p:handoutMasterId r:id="rId11"/>
  </p:handoutMasterIdLst>
  <p:sldIdLst>
    <p:sldId id="2851" r:id="rId2"/>
    <p:sldId id="2852" r:id="rId3"/>
    <p:sldId id="2914" r:id="rId4"/>
    <p:sldId id="2853" r:id="rId5"/>
    <p:sldId id="2913" r:id="rId6"/>
    <p:sldId id="2910" r:id="rId7"/>
    <p:sldId id="2912" r:id="rId8"/>
    <p:sldId id="2874" r:id="rId9"/>
  </p:sldIdLst>
  <p:sldSz cx="12858750" cy="7232650"/>
  <p:notesSz cx="6858000" cy="9144000"/>
  <p:custDataLst>
    <p:tags r:id="rId1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A226"/>
    <a:srgbClr val="6EB92C"/>
    <a:srgbClr val="01438E"/>
    <a:srgbClr val="FFFFFF"/>
    <a:srgbClr val="920240"/>
    <a:srgbClr val="1F4C6B"/>
    <a:srgbClr val="058D2A"/>
    <a:srgbClr val="FFC000"/>
    <a:srgbClr val="000000"/>
    <a:srgbClr val="0033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11" autoAdjust="0"/>
    <p:restoredTop sz="94331" autoAdjust="0"/>
  </p:normalViewPr>
  <p:slideViewPr>
    <p:cSldViewPr>
      <p:cViewPr>
        <p:scale>
          <a:sx n="75" d="100"/>
          <a:sy n="75" d="100"/>
        </p:scale>
        <p:origin x="-1842" y="-696"/>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75" d="100"/>
        <a:sy n="75" d="100"/>
      </p:scale>
      <p:origin x="0" y="0"/>
    </p:cViewPr>
  </p:notesTextViewPr>
  <p:sorterViewPr>
    <p:cViewPr>
      <p:scale>
        <a:sx n="86" d="100"/>
        <a:sy n="86" d="100"/>
      </p:scale>
      <p:origin x="0" y="0"/>
    </p:cViewPr>
  </p:sorterViewPr>
  <p:notesViewPr>
    <p:cSldViewPr>
      <p:cViewPr varScale="1">
        <p:scale>
          <a:sx n="65" d="100"/>
          <a:sy n="65" d="100"/>
        </p:scale>
        <p:origin x="2796" y="5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pPr/>
              <a:t>2018/11/6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pPr/>
              <a:t>‹#›</a:t>
            </a:fld>
            <a:endParaRPr lang="zh-CN" altLang="en-US"/>
          </a:p>
        </p:txBody>
      </p:sp>
    </p:spTree>
    <p:extLst>
      <p:ext uri="{BB962C8B-B14F-4D97-AF65-F5344CB8AC3E}">
        <p14:creationId xmlns=""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 xmlns:p14="http://schemas.microsoft.com/office/powerpoint/2010/main" val="3163126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 xmlns:p14="http://schemas.microsoft.com/office/powerpoint/2010/main" val="457525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3</a:t>
            </a:fld>
            <a:endParaRPr lang="zh-CN" altLang="en-US" smtClean="0">
              <a:latin typeface="Calibri" panose="020F0502020204030204" pitchFamily="34" charset="0"/>
            </a:endParaRPr>
          </a:p>
        </p:txBody>
      </p:sp>
    </p:spTree>
    <p:extLst>
      <p:ext uri="{BB962C8B-B14F-4D97-AF65-F5344CB8AC3E}">
        <p14:creationId xmlns="" xmlns:p14="http://schemas.microsoft.com/office/powerpoint/2010/main" val="457525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4</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2336316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 xmlns:p14="http://schemas.microsoft.com/office/powerpoint/2010/main" val="234628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 xmlns:a14="http://schemas.microsoft.com/office/drawing/2010/main">
                <a:solidFill>
                  <a:srgbClr val="FFFFFF"/>
                </a:solidFill>
              </a14:hiddenFill>
            </a:ext>
          </a:extLst>
        </p:spPr>
        <p:txBody>
          <a:bodyPr/>
          <a:lstStyle/>
          <a:p>
            <a:pPr eaLnBrk="1" hangingPunct="1">
              <a:spcBef>
                <a:spcPct val="0"/>
              </a:spcBef>
            </a:pPr>
            <a:endParaRPr lang="en-US" altLang="zh-CN" dirty="0"/>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7</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 xmlns:p14="http://schemas.microsoft.com/office/powerpoint/2010/main" val="3601337795"/>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 xmlns:p14="http://schemas.microsoft.com/office/powerpoint/2010/main" val="341491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2018/11/6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 xmlns:p14="http://schemas.microsoft.com/office/powerpoint/2010/main" val="1933288649"/>
      </p:ext>
    </p:extLst>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78454" y="1192753"/>
            <a:ext cx="5752599" cy="945586"/>
          </a:xfrm>
          <a:solidFill>
            <a:schemeClr val="accent1"/>
          </a:solidFill>
        </p:spPr>
        <p:txBody>
          <a:bodyPr>
            <a:normAutofit/>
          </a:bodyPr>
          <a:lstStyle>
            <a:lvl1pPr algn="ctr">
              <a:defRPr>
                <a:solidFill>
                  <a:schemeClr val="bg1"/>
                </a:solidFill>
              </a:defRPr>
            </a:lvl1pPr>
          </a:lstStyle>
          <a:p>
            <a:pPr fontAlgn="auto"/>
            <a:r>
              <a:rPr lang="zh-CN" altLang="en-US" strike="noStrike" noProof="1" smtClean="0"/>
              <a:t>编辑标题</a:t>
            </a:r>
            <a:endParaRPr lang="en-US" strike="noStrike" noProof="1"/>
          </a:p>
        </p:txBody>
      </p:sp>
      <p:sp>
        <p:nvSpPr>
          <p:cNvPr id="3" name="Content Placeholder 2"/>
          <p:cNvSpPr>
            <a:spLocks noGrp="1"/>
          </p:cNvSpPr>
          <p:nvPr>
            <p:ph sz="half" idx="1"/>
          </p:nvPr>
        </p:nvSpPr>
        <p:spPr>
          <a:xfrm>
            <a:off x="884040" y="2650825"/>
            <a:ext cx="5181569" cy="3863583"/>
          </a:xfrm>
        </p:spPr>
        <p:txBody>
          <a:bodyPr>
            <a:normAutofit/>
          </a:bodyPr>
          <a:lstStyle>
            <a:lvl1pPr marL="361622" indent="-361622">
              <a:buFont typeface="Arial" panose="020B0604020202020204" pitchFamily="34" charset="0"/>
              <a:buChar char="•"/>
              <a:defRPr>
                <a:solidFill>
                  <a:schemeClr val="bg2"/>
                </a:solidFill>
              </a:defRPr>
            </a:lvl1pPr>
            <a:lvl2pPr marL="843785" indent="-361622">
              <a:buFont typeface="Arial" panose="020B0604020202020204" pitchFamily="34" charset="0"/>
              <a:buChar char="•"/>
              <a:defRPr>
                <a:solidFill>
                  <a:schemeClr val="bg2"/>
                </a:solidFill>
              </a:defRPr>
            </a:lvl2pPr>
            <a:lvl3pPr marL="1265678" indent="-301352">
              <a:buFont typeface="Arial" panose="020B0604020202020204" pitchFamily="34" charset="0"/>
              <a:buChar char="•"/>
              <a:defRPr>
                <a:solidFill>
                  <a:schemeClr val="bg2"/>
                </a:solidFill>
              </a:defRPr>
            </a:lvl3pPr>
            <a:lvl4pPr marL="1747841" indent="-301352">
              <a:buFont typeface="Arial" panose="020B0604020202020204" pitchFamily="34" charset="0"/>
              <a:buChar char="•"/>
              <a:defRPr>
                <a:solidFill>
                  <a:schemeClr val="bg2"/>
                </a:solidFill>
              </a:defRPr>
            </a:lvl4pPr>
            <a:lvl5pPr marL="2230004" indent="-301352">
              <a:buFont typeface="Arial" panose="020B0604020202020204" pitchFamily="34" charset="0"/>
              <a:buChar char="•"/>
              <a:defRPr>
                <a:solidFill>
                  <a:schemeClr val="bg2"/>
                </a:solidFill>
              </a:defRPr>
            </a:lvl5pPr>
          </a:lstStyle>
          <a:p>
            <a:pPr lvl="0" fontAlgn="auto"/>
            <a:r>
              <a:rPr lang="zh-CN" altLang="en-US" strike="noStrike" noProof="1" smtClean="0"/>
              <a:t>单击此处编辑母版文本样式</a:t>
            </a:r>
          </a:p>
          <a:p>
            <a:pPr lvl="1" fontAlgn="auto"/>
            <a:r>
              <a:rPr lang="zh-CN" altLang="en-US" strike="noStrike" noProof="1" smtClean="0"/>
              <a:t>第二级</a:t>
            </a:r>
          </a:p>
          <a:p>
            <a:pPr lvl="2" fontAlgn="auto"/>
            <a:r>
              <a:rPr lang="zh-CN" altLang="en-US" strike="noStrike" noProof="1" smtClean="0"/>
              <a:t>第三级</a:t>
            </a:r>
          </a:p>
          <a:p>
            <a:pPr lvl="3" fontAlgn="auto"/>
            <a:r>
              <a:rPr lang="zh-CN" altLang="en-US" strike="noStrike" noProof="1" smtClean="0"/>
              <a:t>第四级</a:t>
            </a:r>
          </a:p>
          <a:p>
            <a:pPr lvl="4" fontAlgn="auto"/>
            <a:r>
              <a:rPr lang="zh-CN" altLang="en-US" strike="noStrike" noProof="1" smtClean="0"/>
              <a:t>第五级</a:t>
            </a:r>
            <a:endParaRPr lang="en-US" strike="noStrike" noProof="1"/>
          </a:p>
        </p:txBody>
      </p:sp>
      <p:sp>
        <p:nvSpPr>
          <p:cNvPr id="4" name="Content Placeholder 3"/>
          <p:cNvSpPr>
            <a:spLocks noGrp="1"/>
          </p:cNvSpPr>
          <p:nvPr>
            <p:ph sz="half" idx="2"/>
          </p:nvPr>
        </p:nvSpPr>
        <p:spPr>
          <a:xfrm>
            <a:off x="6739686" y="2650825"/>
            <a:ext cx="5182734" cy="3863583"/>
          </a:xfrm>
        </p:spPr>
        <p:txBody>
          <a:bodyPr>
            <a:normAutofit/>
          </a:bodyPr>
          <a:lstStyle>
            <a:lvl1pPr marL="361622" indent="-361622">
              <a:buFont typeface="Arial" panose="020B0604020202020204" pitchFamily="34" charset="0"/>
              <a:buChar char="•"/>
              <a:defRPr>
                <a:solidFill>
                  <a:schemeClr val="bg2"/>
                </a:solidFill>
              </a:defRPr>
            </a:lvl1pPr>
            <a:lvl2pPr marL="843785" indent="-361622">
              <a:buFont typeface="Arial" panose="020B0604020202020204" pitchFamily="34" charset="0"/>
              <a:buChar char="•"/>
              <a:defRPr>
                <a:solidFill>
                  <a:schemeClr val="bg2"/>
                </a:solidFill>
              </a:defRPr>
            </a:lvl2pPr>
            <a:lvl3pPr marL="1265678" indent="-301352">
              <a:buFont typeface="Arial" panose="020B0604020202020204" pitchFamily="34" charset="0"/>
              <a:buChar char="•"/>
              <a:defRPr>
                <a:solidFill>
                  <a:schemeClr val="bg2"/>
                </a:solidFill>
              </a:defRPr>
            </a:lvl3pPr>
            <a:lvl4pPr marL="1747841" indent="-301352">
              <a:buFont typeface="Arial" panose="020B0604020202020204" pitchFamily="34" charset="0"/>
              <a:buChar char="•"/>
              <a:defRPr>
                <a:solidFill>
                  <a:schemeClr val="bg2"/>
                </a:solidFill>
              </a:defRPr>
            </a:lvl4pPr>
            <a:lvl5pPr marL="2230004" indent="-301352">
              <a:buFont typeface="Arial" panose="020B0604020202020204" pitchFamily="34" charset="0"/>
              <a:buChar char="•"/>
              <a:defRPr>
                <a:solidFill>
                  <a:schemeClr val="bg2"/>
                </a:solidFill>
              </a:defRPr>
            </a:lvl5pPr>
          </a:lstStyle>
          <a:p>
            <a:pPr lvl="0" fontAlgn="auto"/>
            <a:r>
              <a:rPr lang="zh-CN" altLang="en-US" strike="noStrike" noProof="1" smtClean="0"/>
              <a:t>单击此处编辑母版文本样式</a:t>
            </a:r>
          </a:p>
          <a:p>
            <a:pPr lvl="1" fontAlgn="auto"/>
            <a:r>
              <a:rPr lang="zh-CN" altLang="en-US" strike="noStrike" noProof="1" smtClean="0"/>
              <a:t>第二级</a:t>
            </a:r>
          </a:p>
          <a:p>
            <a:pPr lvl="2" fontAlgn="auto"/>
            <a:r>
              <a:rPr lang="zh-CN" altLang="en-US" strike="noStrike" noProof="1" smtClean="0"/>
              <a:t>第三级</a:t>
            </a:r>
          </a:p>
          <a:p>
            <a:pPr lvl="3" fontAlgn="auto"/>
            <a:r>
              <a:rPr lang="zh-CN" altLang="en-US" strike="noStrike" noProof="1" smtClean="0"/>
              <a:t>第四级</a:t>
            </a:r>
          </a:p>
          <a:p>
            <a:pPr lvl="4" fontAlgn="auto"/>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lstStyle/>
          <a:p>
            <a:pPr fontAlgn="auto"/>
            <a:fld id="{8368887E-6E56-408B-A87B-0272852D5406}" type="datetimeFigureOut">
              <a:rPr lang="zh-CN" altLang="en-US" strike="noStrike" noProof="1" smtClean="0">
                <a:latin typeface="+mn-lt"/>
                <a:ea typeface="+mn-ea"/>
                <a:cs typeface="+mn-cs"/>
              </a:rPr>
              <a:pPr fontAlgn="auto"/>
              <a:t>2018/11/6</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405A2943-E4E8-4917-BC78-559B03170824}" type="slidenum">
              <a:rPr lang="zh-CN" altLang="en-US" strike="noStrike" noProof="1" smtClean="0">
                <a:latin typeface="+mn-lt"/>
                <a:ea typeface="+mn-ea"/>
                <a:cs typeface="+mn-cs"/>
              </a:rPr>
              <a:pPr fontAlgn="auto"/>
              <a:t>‹#›</a:t>
            </a:fld>
            <a:endParaRPr lang="zh-CN" altLang="en-US" strike="noStrike" noProof="1"/>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pPr/>
              <a:t>2018/11/6</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pPr/>
              <a:t>‹#›</a:t>
            </a:fld>
            <a:endParaRPr lang="zh-CN" altLang="en-US"/>
          </a:p>
        </p:txBody>
      </p:sp>
    </p:spTree>
    <p:extLst>
      <p:ext uri="{BB962C8B-B14F-4D97-AF65-F5344CB8AC3E}">
        <p14:creationId xmlns=""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ransition spd="slow"/>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0" y="1587"/>
            <a:ext cx="12858750" cy="7229475"/>
          </a:xfrm>
          <a:prstGeom prst="rect">
            <a:avLst/>
          </a:prstGeom>
        </p:spPr>
      </p:pic>
      <p:sp>
        <p:nvSpPr>
          <p:cNvPr id="13" name="矩形 259"/>
          <p:cNvSpPr>
            <a:spLocks noChangeArrowheads="1"/>
          </p:cNvSpPr>
          <p:nvPr/>
        </p:nvSpPr>
        <p:spPr bwMode="auto">
          <a:xfrm>
            <a:off x="4000483" y="4187829"/>
            <a:ext cx="8429684"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4800" b="1" cap="all" dirty="0" smtClean="0">
                <a:solidFill>
                  <a:schemeClr val="bg1">
                    <a:lumMod val="65000"/>
                  </a:schemeClr>
                </a:solidFill>
                <a:cs typeface="Arial" panose="020B0604020202020204" pitchFamily="34" charset="0"/>
              </a:rPr>
              <a:t>数字化校园信息平台</a:t>
            </a:r>
            <a:endParaRPr lang="zh-CN" altLang="en-US" sz="4800" b="1" cap="all" baseline="10000" dirty="0">
              <a:solidFill>
                <a:schemeClr val="bg1">
                  <a:lumMod val="65000"/>
                </a:schemeClr>
              </a:solidFill>
              <a:cs typeface="Arial" panose="020B0604020202020204" pitchFamily="34" charset="0"/>
            </a:endParaRPr>
          </a:p>
        </p:txBody>
      </p:sp>
      <p:sp>
        <p:nvSpPr>
          <p:cNvPr id="14" name="矩形 259"/>
          <p:cNvSpPr>
            <a:spLocks noChangeArrowheads="1"/>
          </p:cNvSpPr>
          <p:nvPr/>
        </p:nvSpPr>
        <p:spPr bwMode="auto">
          <a:xfrm>
            <a:off x="4714863" y="4975906"/>
            <a:ext cx="7682261"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2000" dirty="0" smtClean="0">
                <a:solidFill>
                  <a:schemeClr val="bg1">
                    <a:lumMod val="65000"/>
                  </a:schemeClr>
                </a:solidFill>
                <a:latin typeface="Arial" panose="020B0604020202020204" pitchFamily="34" charset="0"/>
                <a:cs typeface="Arial" panose="020B0604020202020204" pitchFamily="34" charset="0"/>
              </a:rPr>
              <a:t>two thousand and eighteen campus information platform Job</a:t>
            </a:r>
            <a:endParaRPr lang="zh-CN" altLang="en-US" sz="2000" dirty="0">
              <a:solidFill>
                <a:schemeClr val="bg1">
                  <a:lumMod val="65000"/>
                </a:schemeClr>
              </a:solidFill>
              <a:latin typeface="Arial" panose="020B0604020202020204" pitchFamily="34" charset="0"/>
              <a:cs typeface="Arial" panose="020B0604020202020204" pitchFamily="34" charset="0"/>
            </a:endParaRPr>
          </a:p>
        </p:txBody>
      </p:sp>
      <p:sp>
        <p:nvSpPr>
          <p:cNvPr id="15" name="矩形 259"/>
          <p:cNvSpPr>
            <a:spLocks noChangeArrowheads="1"/>
          </p:cNvSpPr>
          <p:nvPr/>
        </p:nvSpPr>
        <p:spPr bwMode="auto">
          <a:xfrm>
            <a:off x="7424781" y="6370500"/>
            <a:ext cx="493394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1600" dirty="0" smtClean="0">
                <a:solidFill>
                  <a:schemeClr val="bg1">
                    <a:lumMod val="65000"/>
                  </a:schemeClr>
                </a:solidFill>
                <a:cs typeface="Arial" panose="020B0604020202020204" pitchFamily="34" charset="0"/>
              </a:rPr>
              <a:t>制作人：姚柱林</a:t>
            </a:r>
            <a:endParaRPr lang="zh-CN" altLang="en-US" sz="1600" dirty="0">
              <a:solidFill>
                <a:schemeClr val="bg1">
                  <a:lumMod val="65000"/>
                </a:schemeClr>
              </a:solidFill>
              <a:cs typeface="Arial" panose="020B0604020202020204" pitchFamily="34" charset="0"/>
            </a:endParaRPr>
          </a:p>
        </p:txBody>
      </p:sp>
      <p:sp>
        <p:nvSpPr>
          <p:cNvPr id="16" name="矩形 259"/>
          <p:cNvSpPr>
            <a:spLocks noChangeArrowheads="1"/>
          </p:cNvSpPr>
          <p:nvPr/>
        </p:nvSpPr>
        <p:spPr bwMode="auto">
          <a:xfrm>
            <a:off x="9147106" y="2473317"/>
            <a:ext cx="3283061" cy="17697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11500" cap="all" dirty="0" smtClean="0">
                <a:solidFill>
                  <a:schemeClr val="bg1">
                    <a:lumMod val="65000"/>
                  </a:schemeClr>
                </a:solidFill>
                <a:latin typeface="Impact" panose="020B0806030902050204" pitchFamily="34" charset="0"/>
                <a:cs typeface="Arial" panose="020B0604020202020204" pitchFamily="34" charset="0"/>
              </a:rPr>
              <a:t>2018</a:t>
            </a:r>
            <a:endParaRPr lang="zh-CN" altLang="en-US" sz="11500" cap="all" dirty="0">
              <a:solidFill>
                <a:schemeClr val="bg1">
                  <a:lumMod val="65000"/>
                </a:schemeClr>
              </a:solidFill>
              <a:latin typeface="Impact" panose="020B0806030902050204" pitchFamily="34" charset="0"/>
              <a:cs typeface="Arial" panose="020B0604020202020204" pitchFamily="34" charset="0"/>
            </a:endParaRPr>
          </a:p>
        </p:txBody>
      </p:sp>
      <p:sp>
        <p:nvSpPr>
          <p:cNvPr id="7" name="矩形 259"/>
          <p:cNvSpPr>
            <a:spLocks noChangeArrowheads="1"/>
          </p:cNvSpPr>
          <p:nvPr/>
        </p:nvSpPr>
        <p:spPr bwMode="auto">
          <a:xfrm>
            <a:off x="4143359" y="258739"/>
            <a:ext cx="842968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3600" cap="all" baseline="10000" dirty="0" smtClean="0">
                <a:solidFill>
                  <a:schemeClr val="bg1">
                    <a:lumMod val="65000"/>
                  </a:schemeClr>
                </a:solidFill>
                <a:cs typeface="Arial" panose="020B0604020202020204" pitchFamily="34" charset="0"/>
              </a:rPr>
              <a:t>AIC</a:t>
            </a:r>
            <a:r>
              <a:rPr lang="zh-CN" altLang="en-US" sz="3600" cap="all" baseline="10000" dirty="0" smtClean="0">
                <a:solidFill>
                  <a:schemeClr val="bg1">
                    <a:lumMod val="65000"/>
                  </a:schemeClr>
                </a:solidFill>
                <a:cs typeface="Arial" panose="020B0604020202020204" pitchFamily="34" charset="0"/>
              </a:rPr>
              <a:t>系统</a:t>
            </a:r>
            <a:r>
              <a:rPr lang="en-US" altLang="zh-CN" sz="3600" cap="all" baseline="10000" dirty="0" smtClean="0">
                <a:solidFill>
                  <a:schemeClr val="bg1">
                    <a:lumMod val="65000"/>
                  </a:schemeClr>
                </a:solidFill>
                <a:cs typeface="Arial" panose="020B0604020202020204" pitchFamily="34" charset="0"/>
              </a:rPr>
              <a:t>(</a:t>
            </a:r>
            <a:r>
              <a:rPr lang="zh-CN" altLang="en-US" sz="3600" cap="all" baseline="10000" dirty="0" smtClean="0">
                <a:solidFill>
                  <a:schemeClr val="bg1">
                    <a:lumMod val="65000"/>
                  </a:schemeClr>
                </a:solidFill>
                <a:cs typeface="Arial" panose="020B0604020202020204" pitchFamily="34" charset="0"/>
              </a:rPr>
              <a:t>师资管理</a:t>
            </a:r>
            <a:r>
              <a:rPr lang="zh-CN" altLang="en-US" sz="3600" cap="all" baseline="10000" dirty="0" smtClean="0">
                <a:solidFill>
                  <a:schemeClr val="bg1">
                    <a:lumMod val="65000"/>
                  </a:schemeClr>
                </a:solidFill>
                <a:cs typeface="Arial" panose="020B0604020202020204" pitchFamily="34" charset="0"/>
              </a:rPr>
              <a:t>后台</a:t>
            </a:r>
            <a:r>
              <a:rPr lang="zh-CN" altLang="en-US" sz="3600" cap="all" baseline="10000" dirty="0" smtClean="0">
                <a:solidFill>
                  <a:schemeClr val="bg1">
                    <a:lumMod val="65000"/>
                  </a:schemeClr>
                </a:solidFill>
                <a:cs typeface="Arial" panose="020B0604020202020204" pitchFamily="34" charset="0"/>
              </a:rPr>
              <a:t>模块</a:t>
            </a:r>
            <a:r>
              <a:rPr lang="en-US" altLang="zh-CN" sz="3600" cap="all" baseline="10000" dirty="0" smtClean="0">
                <a:solidFill>
                  <a:schemeClr val="bg1">
                    <a:lumMod val="65000"/>
                  </a:schemeClr>
                </a:solidFill>
                <a:cs typeface="Arial" panose="020B0604020202020204" pitchFamily="34" charset="0"/>
              </a:rPr>
              <a:t>)</a:t>
            </a:r>
            <a:endParaRPr lang="zh-CN" altLang="en-US" sz="3600" cap="all" baseline="10000" dirty="0">
              <a:solidFill>
                <a:schemeClr val="bg1">
                  <a:lumMod val="65000"/>
                </a:schemeClr>
              </a:solidFill>
              <a:cs typeface="Arial" panose="020B0604020202020204" pitchFamily="34" charset="0"/>
            </a:endParaRPr>
          </a:p>
        </p:txBody>
      </p:sp>
    </p:spTree>
    <p:extLst>
      <p:ext uri="{BB962C8B-B14F-4D97-AF65-F5344CB8AC3E}">
        <p14:creationId xmlns="" xmlns:p14="http://schemas.microsoft.com/office/powerpoint/2010/main" val="428814794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474211" y="2073705"/>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师资管理后台系统</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MANAGEMENT OF TEACHER RESOURCE</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633750" y="2046919"/>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SubTitle_2"/>
          <p:cNvSpPr/>
          <p:nvPr>
            <p:custDataLst>
              <p:tags r:id="rId4"/>
            </p:custDataLst>
          </p:nvPr>
        </p:nvSpPr>
        <p:spPr>
          <a:xfrm>
            <a:off x="6474211" y="2894076"/>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教务系统（成绩）</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EDUCATIONAL ADMINISTRATION SCORE</a:t>
            </a:r>
          </a:p>
        </p:txBody>
      </p:sp>
      <p:sp>
        <p:nvSpPr>
          <p:cNvPr id="43" name="MH_Other_2"/>
          <p:cNvSpPr/>
          <p:nvPr>
            <p:custDataLst>
              <p:tags r:id="rId5"/>
            </p:custDataLst>
          </p:nvPr>
        </p:nvSpPr>
        <p:spPr>
          <a:xfrm>
            <a:off x="5633750" y="2867288"/>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MH_SubTitle_3"/>
          <p:cNvSpPr/>
          <p:nvPr>
            <p:custDataLst>
              <p:tags r:id="rId6"/>
            </p:custDataLst>
          </p:nvPr>
        </p:nvSpPr>
        <p:spPr>
          <a:xfrm>
            <a:off x="6474211" y="3712771"/>
            <a:ext cx="3588695" cy="593455"/>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学籍管理展示</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STATUS MANAGEMENT DISPLAY</a:t>
            </a:r>
            <a:endPar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MH_Other_3"/>
          <p:cNvSpPr/>
          <p:nvPr>
            <p:custDataLst>
              <p:tags r:id="rId7"/>
            </p:custDataLst>
          </p:nvPr>
        </p:nvSpPr>
        <p:spPr>
          <a:xfrm>
            <a:off x="5633750" y="3687658"/>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SubTitle_4"/>
          <p:cNvSpPr/>
          <p:nvPr>
            <p:custDataLst>
              <p:tags r:id="rId8"/>
            </p:custDataLst>
          </p:nvPr>
        </p:nvSpPr>
        <p:spPr>
          <a:xfrm>
            <a:off x="6484018" y="4547248"/>
            <a:ext cx="3588695" cy="593455"/>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学生信息管理平台</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INFORMATION  PLATFORM</a:t>
            </a:r>
            <a:endPar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4"/>
          <p:cNvSpPr/>
          <p:nvPr>
            <p:custDataLst>
              <p:tags r:id="rId9"/>
            </p:custDataLst>
          </p:nvPr>
        </p:nvSpPr>
        <p:spPr>
          <a:xfrm>
            <a:off x="5643557" y="4520461"/>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10"/>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11"/>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12"/>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13"/>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SubTitle_1"/>
          <p:cNvSpPr/>
          <p:nvPr>
            <p:custDataLst>
              <p:tags r:id="rId14"/>
            </p:custDataLst>
          </p:nvPr>
        </p:nvSpPr>
        <p:spPr>
          <a:xfrm>
            <a:off x="6484018" y="5377756"/>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学生评价管理系统</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EVALUATION MANAGEMENT SYSTEM</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MH_Other_1"/>
          <p:cNvSpPr/>
          <p:nvPr>
            <p:custDataLst>
              <p:tags r:id="rId15"/>
            </p:custDataLst>
          </p:nvPr>
        </p:nvSpPr>
        <p:spPr>
          <a:xfrm>
            <a:off x="5643557" y="5350970"/>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5</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SubTitle_2"/>
          <p:cNvSpPr/>
          <p:nvPr>
            <p:custDataLst>
              <p:tags r:id="rId16"/>
            </p:custDataLst>
          </p:nvPr>
        </p:nvSpPr>
        <p:spPr>
          <a:xfrm>
            <a:off x="6474211" y="6213101"/>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辅导员工作平台</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INSTRUCTOR WORK PLATFORM.</a:t>
            </a:r>
          </a:p>
        </p:txBody>
      </p:sp>
      <p:sp>
        <p:nvSpPr>
          <p:cNvPr id="27" name="MH_Other_2"/>
          <p:cNvSpPr/>
          <p:nvPr>
            <p:custDataLst>
              <p:tags r:id="rId17"/>
            </p:custDataLst>
          </p:nvPr>
        </p:nvSpPr>
        <p:spPr>
          <a:xfrm>
            <a:off x="5633750" y="6186313"/>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6</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 xmlns:p14="http://schemas.microsoft.com/office/powerpoint/2010/main" val="5419313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474211" y="2071475"/>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学生网上报修</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THE STUDENTS REPORT ONLINE</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633750" y="2044689"/>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7</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4"/>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5"/>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6"/>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7"/>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 xmlns:p14="http://schemas.microsoft.com/office/powerpoint/2010/main" val="54193132"/>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rgbClr val="D5FFCD"/>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rgbClr val="01438E"/>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3428979" y="3029595"/>
            <a:ext cx="4500594" cy="677108"/>
          </a:xfrm>
          <a:prstGeom prst="rect">
            <a:avLst/>
          </a:prstGeom>
        </p:spPr>
        <p:txBody>
          <a:bodyPr wrap="square" lIns="0" tIns="0" rIns="0" bIns="0">
            <a:spAutoFit/>
          </a:bodyPr>
          <a:lstStyle/>
          <a:p>
            <a:pPr algn="ctr"/>
            <a:r>
              <a:rPr lang="zh-CN" altLang="en-US" sz="4400" b="1"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师资管理后台</a:t>
            </a:r>
            <a:endParaRPr lang="zh-CN" altLang="en-US" sz="4400" b="1" dirty="0">
              <a:solidFill>
                <a:srgbClr val="01438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1"/>
          <p:cNvSpPr txBox="1"/>
          <p:nvPr/>
        </p:nvSpPr>
        <p:spPr>
          <a:xfrm>
            <a:off x="3987103" y="3777220"/>
            <a:ext cx="1250342" cy="215444"/>
          </a:xfrm>
          <a:prstGeom prst="rect">
            <a:avLst/>
          </a:prstGeom>
          <a:noFill/>
        </p:spPr>
        <p:txBody>
          <a:bodyPr wrap="none" lIns="0" tIns="0" rIns="0" bIns="0" rtlCol="0">
            <a:spAutoFit/>
          </a:bodyPr>
          <a:lstStyle/>
          <a:p>
            <a:pPr marL="171450" lvl="1" indent="-171450" algn="just">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设置角色权限</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070806"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初始化参数</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891270"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师资管理</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891270"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个人档案</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214665" y="5402275"/>
            <a:ext cx="7358114" cy="571504"/>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algn="ct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通过师资管理后台系统，实现全校在职员工参与。提高数据时效性和进行更为有效人员流动管理，各自录入自己的数据。</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 xmlns:p14="http://schemas.microsoft.com/office/powerpoint/2010/main" val="3449120640"/>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p:nvPr/>
        </p:nvSpPr>
        <p:spPr>
          <a:xfrm>
            <a:off x="4786301" y="357205"/>
            <a:ext cx="3286148" cy="430887"/>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师资管理后台流程图</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4286235" y="824352"/>
            <a:ext cx="4286280"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TEACHER MANAGEMENT BACKGROUND FLOW CHAR</a:t>
            </a:r>
            <a:endPar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26" name="Picture 2"/>
          <p:cNvPicPr>
            <a:picLocks noChangeAspect="1" noChangeArrowheads="1"/>
          </p:cNvPicPr>
          <p:nvPr/>
        </p:nvPicPr>
        <p:blipFill>
          <a:blip r:embed="rId2"/>
          <a:srcRect/>
          <a:stretch>
            <a:fillRect/>
          </a:stretch>
        </p:blipFill>
        <p:spPr bwMode="auto">
          <a:xfrm>
            <a:off x="1285839" y="1473185"/>
            <a:ext cx="10590213" cy="516255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1428716" y="1603817"/>
            <a:ext cx="10358510" cy="5370094"/>
            <a:chOff x="1428715" y="1473185"/>
            <a:chExt cx="10636683" cy="5227218"/>
          </a:xfrm>
        </p:grpSpPr>
        <p:grpSp>
          <p:nvGrpSpPr>
            <p:cNvPr id="62" name="组合 61"/>
            <p:cNvGrpSpPr/>
            <p:nvPr/>
          </p:nvGrpSpPr>
          <p:grpSpPr>
            <a:xfrm>
              <a:off x="1571591" y="1473185"/>
              <a:ext cx="10001320" cy="3047547"/>
              <a:chOff x="2815005" y="1735551"/>
              <a:chExt cx="7266399" cy="2999495"/>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9"/>
              <p:cNvGrpSpPr/>
              <p:nvPr/>
            </p:nvGrpSpPr>
            <p:grpSpPr>
              <a:xfrm>
                <a:off x="3184715" y="4033200"/>
                <a:ext cx="6547582" cy="570252"/>
                <a:chOff x="2692946" y="4096380"/>
                <a:chExt cx="7539950" cy="656681"/>
              </a:xfrm>
              <a:solidFill>
                <a:schemeClr val="bg1"/>
              </a:solidFill>
            </p:grpSpPr>
            <p:grpSp>
              <p:nvGrpSpPr>
                <p:cNvPr id="9"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7" name="TextBox 23"/>
            <p:cNvSpPr txBox="1"/>
            <p:nvPr/>
          </p:nvSpPr>
          <p:spPr>
            <a:xfrm>
              <a:off x="1428715" y="5473713"/>
              <a:ext cx="2135561" cy="657809"/>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设置角色权限，并且分配角色</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428718" y="5067135"/>
              <a:ext cx="1723549" cy="400110"/>
            </a:xfrm>
            <a:prstGeom prst="rect">
              <a:avLst/>
            </a:prstGeom>
            <a:noFill/>
          </p:spPr>
          <p:txBody>
            <a:bodyPr wrap="none" rtlCol="0">
              <a:spAutoFit/>
            </a:bodyPr>
            <a:lstStyle/>
            <a:p>
              <a:pPr marL="171450" lvl="1" indent="-171450" algn="just"/>
              <a:r>
                <a:rPr lang="zh-CN" altLang="en-US" sz="2000"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设置角色权限</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23"/>
            <p:cNvSpPr txBox="1"/>
            <p:nvPr/>
          </p:nvSpPr>
          <p:spPr>
            <a:xfrm>
              <a:off x="4214797" y="5451663"/>
              <a:ext cx="2135561" cy="657809"/>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对选项初始话栏目进行初始化。</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14797" y="5045085"/>
              <a:ext cx="146706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初始化参数</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23"/>
            <p:cNvSpPr txBox="1"/>
            <p:nvPr/>
          </p:nvSpPr>
          <p:spPr>
            <a:xfrm>
              <a:off x="7143755" y="5451663"/>
              <a:ext cx="2135561" cy="1248740"/>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师资管理模块中进行相对于得功能添加操作以及对个人档案申请进行生和确认等</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7143758" y="5045085"/>
              <a:ext cx="121058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师资管理</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23"/>
            <p:cNvSpPr txBox="1"/>
            <p:nvPr/>
          </p:nvSpPr>
          <p:spPr>
            <a:xfrm>
              <a:off x="9929837" y="5451663"/>
              <a:ext cx="2135561" cy="953274"/>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从师资管理选项中获取选项栏目并且向其提交盛情</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9929838" y="5045085"/>
              <a:ext cx="121058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个人档案</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TextBox 8"/>
          <p:cNvSpPr txBox="1"/>
          <p:nvPr/>
        </p:nvSpPr>
        <p:spPr>
          <a:xfrm>
            <a:off x="5273787" y="357205"/>
            <a:ext cx="2311176" cy="430887"/>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师资管理后台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 xmlns:p14="http://schemas.microsoft.com/office/powerpoint/2010/main" val="3532033311"/>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8"/>
          <p:cNvSpPr txBox="1"/>
          <p:nvPr/>
        </p:nvSpPr>
        <p:spPr>
          <a:xfrm>
            <a:off x="4929177" y="365631"/>
            <a:ext cx="3000396" cy="553998"/>
          </a:xfrm>
          <a:prstGeom prst="rect">
            <a:avLst/>
          </a:prstGeom>
          <a:noFill/>
        </p:spPr>
        <p:txBody>
          <a:bodyPr wrap="square" lIns="0" tIns="0" rIns="0" bIns="0" rtlCol="0" anchor="ctr">
            <a:spAutoFit/>
          </a:bodyPr>
          <a:lstStyle/>
          <a:p>
            <a:pPr algn="ctr"/>
            <a:r>
              <a:rPr lang="zh-CN" altLang="en-US" sz="36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师资管理系统</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94671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9" name="直接连接符 48"/>
          <p:cNvCxnSpPr>
            <a:cxnSpLocks noChangeShapeType="1"/>
          </p:cNvCxnSpPr>
          <p:nvPr/>
        </p:nvCxnSpPr>
        <p:spPr bwMode="auto">
          <a:xfrm flipV="1">
            <a:off x="2684959" y="4125717"/>
            <a:ext cx="720080" cy="4392"/>
          </a:xfrm>
          <a:prstGeom prst="line">
            <a:avLst/>
          </a:prstGeom>
          <a:noFill/>
          <a:ln w="9525" algn="ctr">
            <a:solidFill>
              <a:schemeClr val="tx1"/>
            </a:solidFill>
            <a:prstDash val="dash"/>
            <a:round/>
            <a:headEnd/>
            <a:tailEnd/>
          </a:ln>
        </p:spPr>
      </p:cxnSp>
      <p:sp>
        <p:nvSpPr>
          <p:cNvPr id="4" name="矩形 3"/>
          <p:cNvSpPr/>
          <p:nvPr/>
        </p:nvSpPr>
        <p:spPr>
          <a:xfrm>
            <a:off x="596727" y="3760340"/>
            <a:ext cx="1874310" cy="745656"/>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400" b="1" dirty="0" smtClean="0">
                <a:latin typeface="黑体" pitchFamily="49" charset="-122"/>
                <a:ea typeface="黑体" pitchFamily="49" charset="-122"/>
              </a:rPr>
              <a:t>具备权限</a:t>
            </a:r>
            <a:endParaRPr lang="zh-CN" altLang="en-US" sz="2400" b="1" dirty="0">
              <a:latin typeface="黑体" pitchFamily="49" charset="-122"/>
              <a:ea typeface="黑体" pitchFamily="49" charset="-122"/>
            </a:endParaRPr>
          </a:p>
        </p:txBody>
      </p:sp>
      <p:cxnSp>
        <p:nvCxnSpPr>
          <p:cNvPr id="55" name="直接连接符 54"/>
          <p:cNvCxnSpPr>
            <a:cxnSpLocks noChangeShapeType="1"/>
          </p:cNvCxnSpPr>
          <p:nvPr/>
        </p:nvCxnSpPr>
        <p:spPr bwMode="auto">
          <a:xfrm rot="5400000">
            <a:off x="2251046" y="4223548"/>
            <a:ext cx="2356660" cy="794"/>
          </a:xfrm>
          <a:prstGeom prst="line">
            <a:avLst/>
          </a:prstGeom>
          <a:noFill/>
          <a:ln w="9525" algn="ctr">
            <a:solidFill>
              <a:schemeClr val="tx1"/>
            </a:solidFill>
            <a:prstDash val="dash"/>
            <a:round/>
            <a:headEnd/>
            <a:tailEnd/>
          </a:ln>
        </p:spPr>
      </p:cxnSp>
      <p:cxnSp>
        <p:nvCxnSpPr>
          <p:cNvPr id="38" name="直接连接符 37"/>
          <p:cNvCxnSpPr>
            <a:cxnSpLocks noChangeShapeType="1"/>
          </p:cNvCxnSpPr>
          <p:nvPr/>
        </p:nvCxnSpPr>
        <p:spPr bwMode="auto">
          <a:xfrm flipV="1">
            <a:off x="3428979" y="2973383"/>
            <a:ext cx="6786610" cy="45138"/>
          </a:xfrm>
          <a:prstGeom prst="line">
            <a:avLst/>
          </a:prstGeom>
          <a:noFill/>
          <a:ln w="9525" algn="ctr">
            <a:solidFill>
              <a:schemeClr val="tx1"/>
            </a:solidFill>
            <a:prstDash val="dash"/>
            <a:round/>
            <a:headEnd/>
            <a:tailEnd/>
          </a:ln>
        </p:spPr>
      </p:cxnSp>
      <p:cxnSp>
        <p:nvCxnSpPr>
          <p:cNvPr id="40" name="直接连接符 39"/>
          <p:cNvCxnSpPr>
            <a:cxnSpLocks noChangeShapeType="1"/>
          </p:cNvCxnSpPr>
          <p:nvPr/>
        </p:nvCxnSpPr>
        <p:spPr bwMode="auto">
          <a:xfrm flipV="1">
            <a:off x="3428979" y="5330837"/>
            <a:ext cx="6786610" cy="52110"/>
          </a:xfrm>
          <a:prstGeom prst="line">
            <a:avLst/>
          </a:prstGeom>
          <a:noFill/>
          <a:ln w="9525" algn="ctr">
            <a:solidFill>
              <a:schemeClr val="tx1"/>
            </a:solidFill>
            <a:prstDash val="dash"/>
            <a:round/>
            <a:headEnd/>
            <a:tailEnd/>
          </a:ln>
        </p:spPr>
      </p:cxnSp>
      <p:sp>
        <p:nvSpPr>
          <p:cNvPr id="43" name="MH_Title_2"/>
          <p:cNvSpPr>
            <a:spLocks noChangeArrowheads="1"/>
          </p:cNvSpPr>
          <p:nvPr/>
        </p:nvSpPr>
        <p:spPr bwMode="auto">
          <a:xfrm flipH="1">
            <a:off x="6858003" y="2616193"/>
            <a:ext cx="1290114"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师资管理</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sp>
        <p:nvSpPr>
          <p:cNvPr id="44" name="MH_Title_2"/>
          <p:cNvSpPr>
            <a:spLocks noChangeArrowheads="1"/>
          </p:cNvSpPr>
          <p:nvPr/>
        </p:nvSpPr>
        <p:spPr bwMode="auto">
          <a:xfrm flipH="1">
            <a:off x="5786433" y="4977133"/>
            <a:ext cx="1928826"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个人档案申请</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cxnSp>
        <p:nvCxnSpPr>
          <p:cNvPr id="51" name="直接连接符 50"/>
          <p:cNvCxnSpPr>
            <a:cxnSpLocks noChangeShapeType="1"/>
          </p:cNvCxnSpPr>
          <p:nvPr/>
        </p:nvCxnSpPr>
        <p:spPr bwMode="auto">
          <a:xfrm rot="5400000">
            <a:off x="9080940" y="4152110"/>
            <a:ext cx="2357454" cy="1588"/>
          </a:xfrm>
          <a:prstGeom prst="line">
            <a:avLst/>
          </a:prstGeom>
          <a:noFill/>
          <a:ln w="9525" algn="ctr">
            <a:solidFill>
              <a:schemeClr val="tx1"/>
            </a:solidFill>
            <a:prstDash val="dash"/>
            <a:round/>
            <a:headEnd/>
            <a:tailEnd/>
          </a:ln>
        </p:spPr>
      </p:cxnSp>
      <p:cxnSp>
        <p:nvCxnSpPr>
          <p:cNvPr id="52" name="直接连接符 51"/>
          <p:cNvCxnSpPr>
            <a:cxnSpLocks noChangeShapeType="1"/>
          </p:cNvCxnSpPr>
          <p:nvPr/>
        </p:nvCxnSpPr>
        <p:spPr bwMode="auto">
          <a:xfrm flipV="1">
            <a:off x="10281327" y="4120381"/>
            <a:ext cx="720080" cy="4392"/>
          </a:xfrm>
          <a:prstGeom prst="line">
            <a:avLst/>
          </a:prstGeom>
          <a:noFill/>
          <a:ln w="9525" algn="ctr">
            <a:solidFill>
              <a:schemeClr val="tx1"/>
            </a:solidFill>
            <a:prstDash val="dash"/>
            <a:round/>
            <a:headEnd/>
            <a:tailEnd/>
          </a:ln>
        </p:spPr>
      </p:cxnSp>
      <p:sp>
        <p:nvSpPr>
          <p:cNvPr id="53" name="MH_SubTitle_2"/>
          <p:cNvSpPr>
            <a:spLocks noChangeArrowheads="1"/>
          </p:cNvSpPr>
          <p:nvPr/>
        </p:nvSpPr>
        <p:spPr bwMode="auto">
          <a:xfrm flipH="1">
            <a:off x="4071921" y="5048571"/>
            <a:ext cx="1512169" cy="684539"/>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200" dirty="0" smtClean="0">
                <a:solidFill>
                  <a:srgbClr val="FFFFFF"/>
                </a:solidFill>
                <a:ea typeface="微软雅黑" panose="020B0503020204020204" pitchFamily="34" charset="-122"/>
                <a:cs typeface="+mn-ea"/>
                <a:sym typeface="Arial" panose="020B0604020202020204" pitchFamily="34" charset="0"/>
              </a:rPr>
              <a:t>选项设置</a:t>
            </a:r>
            <a:endParaRPr lang="zh-CN" altLang="en-US" sz="1200" dirty="0">
              <a:solidFill>
                <a:srgbClr val="FFFFFF"/>
              </a:solidFill>
              <a:ea typeface="微软雅黑" panose="020B0503020204020204" pitchFamily="34" charset="-122"/>
              <a:cs typeface="+mn-ea"/>
              <a:sym typeface="Arial" panose="020B0604020202020204" pitchFamily="34" charset="0"/>
            </a:endParaRPr>
          </a:p>
        </p:txBody>
      </p:sp>
      <p:sp>
        <p:nvSpPr>
          <p:cNvPr id="54" name="MH_Title_1"/>
          <p:cNvSpPr>
            <a:spLocks noChangeArrowheads="1"/>
          </p:cNvSpPr>
          <p:nvPr/>
        </p:nvSpPr>
        <p:spPr bwMode="auto">
          <a:xfrm>
            <a:off x="10029775" y="375965"/>
            <a:ext cx="2400392" cy="102603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dirty="0" smtClean="0">
                <a:solidFill>
                  <a:srgbClr val="FFFFFF"/>
                </a:solidFill>
                <a:ea typeface="微软雅黑" panose="020B0503020204020204" pitchFamily="34" charset="-122"/>
                <a:cs typeface="+mn-ea"/>
                <a:sym typeface="Arial" panose="020B0604020202020204" pitchFamily="34" charset="0"/>
              </a:rPr>
              <a:t>系统设置</a:t>
            </a:r>
            <a:r>
              <a:rPr lang="en-US" altLang="zh-CN" sz="1400" dirty="0" smtClean="0">
                <a:solidFill>
                  <a:srgbClr val="FFFFFF"/>
                </a:solidFill>
                <a:ea typeface="微软雅黑" panose="020B0503020204020204" pitchFamily="34" charset="-122"/>
                <a:cs typeface="+mn-ea"/>
                <a:sym typeface="Arial" panose="020B0604020202020204" pitchFamily="34" charset="0"/>
              </a:rPr>
              <a:t>-</a:t>
            </a:r>
            <a:r>
              <a:rPr lang="zh-CN" altLang="en-US" sz="1400" dirty="0" smtClean="0">
                <a:solidFill>
                  <a:srgbClr val="FFFFFF"/>
                </a:solidFill>
                <a:ea typeface="微软雅黑" panose="020B0503020204020204" pitchFamily="34" charset="-122"/>
                <a:cs typeface="+mn-ea"/>
                <a:sym typeface="Arial" panose="020B0604020202020204" pitchFamily="34" charset="0"/>
              </a:rPr>
              <a:t>选项初始化</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7" name="MH_SubTitle_2"/>
          <p:cNvSpPr>
            <a:spLocks noChangeArrowheads="1"/>
          </p:cNvSpPr>
          <p:nvPr/>
        </p:nvSpPr>
        <p:spPr bwMode="auto">
          <a:xfrm flipH="1">
            <a:off x="4059950" y="2642548"/>
            <a:ext cx="1512169" cy="684539"/>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200" dirty="0" smtClean="0">
                <a:solidFill>
                  <a:srgbClr val="FFFFFF"/>
                </a:solidFill>
                <a:ea typeface="微软雅黑" panose="020B0503020204020204" pitchFamily="34" charset="-122"/>
                <a:cs typeface="+mn-ea"/>
                <a:sym typeface="Arial" panose="020B0604020202020204" pitchFamily="34" charset="0"/>
              </a:rPr>
              <a:t>选项设置</a:t>
            </a:r>
            <a:endParaRPr lang="zh-CN" altLang="en-US" sz="1200" dirty="0">
              <a:solidFill>
                <a:srgbClr val="FFFFFF"/>
              </a:solidFill>
              <a:ea typeface="微软雅黑" panose="020B0503020204020204" pitchFamily="34" charset="-122"/>
              <a:cs typeface="+mn-ea"/>
              <a:sym typeface="Arial" panose="020B0604020202020204" pitchFamily="34" charset="0"/>
            </a:endParaRPr>
          </a:p>
        </p:txBody>
      </p:sp>
      <p:sp>
        <p:nvSpPr>
          <p:cNvPr id="68" name="MH_Title_2"/>
          <p:cNvSpPr>
            <a:spLocks noChangeArrowheads="1"/>
          </p:cNvSpPr>
          <p:nvPr/>
        </p:nvSpPr>
        <p:spPr bwMode="auto">
          <a:xfrm flipH="1">
            <a:off x="7786697" y="4973647"/>
            <a:ext cx="1857388"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师资管理审核</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sp>
        <p:nvSpPr>
          <p:cNvPr id="72" name="矩形 71"/>
          <p:cNvSpPr/>
          <p:nvPr/>
        </p:nvSpPr>
        <p:spPr>
          <a:xfrm>
            <a:off x="10715655" y="3830639"/>
            <a:ext cx="714380" cy="512309"/>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dirty="0" smtClean="0">
                <a:latin typeface="黑体" pitchFamily="49" charset="-122"/>
                <a:ea typeface="黑体" pitchFamily="49" charset="-122"/>
              </a:rPr>
              <a:t>确认</a:t>
            </a:r>
            <a:endParaRPr lang="zh-CN" altLang="en-US" dirty="0">
              <a:latin typeface="黑体" pitchFamily="49" charset="-122"/>
              <a:ea typeface="黑体" pitchFamily="49" charset="-122"/>
            </a:endParaRPr>
          </a:p>
        </p:txBody>
      </p:sp>
    </p:spTree>
    <p:extLst>
      <p:ext uri="{BB962C8B-B14F-4D97-AF65-F5344CB8AC3E}">
        <p14:creationId xmlns="" xmlns:p14="http://schemas.microsoft.com/office/powerpoint/2010/main" val="303910364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820863" y="678467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0" name="图片 19"/>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0" y="1587"/>
            <a:ext cx="12858750" cy="7229475"/>
          </a:xfrm>
          <a:prstGeom prst="rect">
            <a:avLst/>
          </a:prstGeom>
        </p:spPr>
      </p:pic>
      <p:sp>
        <p:nvSpPr>
          <p:cNvPr id="13" name="矩形 259"/>
          <p:cNvSpPr>
            <a:spLocks noChangeArrowheads="1"/>
          </p:cNvSpPr>
          <p:nvPr/>
        </p:nvSpPr>
        <p:spPr bwMode="auto">
          <a:xfrm>
            <a:off x="4485160" y="4132260"/>
            <a:ext cx="7554774" cy="13542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8800" b="1" cap="all" dirty="0">
                <a:solidFill>
                  <a:schemeClr val="bg1">
                    <a:lumMod val="65000"/>
                  </a:schemeClr>
                </a:solidFill>
                <a:cs typeface="Arial" panose="020B0604020202020204" pitchFamily="34" charset="0"/>
              </a:rPr>
              <a:t>Thank you</a:t>
            </a:r>
            <a:endParaRPr lang="zh-CN" altLang="en-US" sz="8800" b="1" cap="all" dirty="0">
              <a:solidFill>
                <a:schemeClr val="bg1">
                  <a:lumMod val="65000"/>
                </a:schemeClr>
              </a:solidFill>
              <a:cs typeface="Arial" panose="020B0604020202020204" pitchFamily="34" charset="0"/>
            </a:endParaRPr>
          </a:p>
        </p:txBody>
      </p:sp>
      <p:sp>
        <p:nvSpPr>
          <p:cNvPr id="15" name="矩形 259"/>
          <p:cNvSpPr>
            <a:spLocks noChangeArrowheads="1"/>
          </p:cNvSpPr>
          <p:nvPr/>
        </p:nvSpPr>
        <p:spPr bwMode="auto">
          <a:xfrm>
            <a:off x="8085558" y="5399353"/>
            <a:ext cx="3954375"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dirty="0">
                <a:solidFill>
                  <a:schemeClr val="bg1">
                    <a:lumMod val="65000"/>
                  </a:schemeClr>
                </a:solidFill>
                <a:cs typeface="Arial" panose="020B0604020202020204" pitchFamily="34" charset="0"/>
              </a:rPr>
              <a:t>感谢聆听，批评指导</a:t>
            </a:r>
          </a:p>
        </p:txBody>
      </p:sp>
    </p:spTree>
    <p:extLst>
      <p:ext uri="{BB962C8B-B14F-4D97-AF65-F5344CB8AC3E}">
        <p14:creationId xmlns="" xmlns:p14="http://schemas.microsoft.com/office/powerpoint/2010/main" val="18997095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3"/>
                                        </p:tgtEl>
                                      </p:cBhvr>
                                    </p:animEffect>
                                    <p:animScale>
                                      <p:cBhvr>
                                        <p:cTn id="15" dur="250" autoRev="1" fill="hold"/>
                                        <p:tgtEl>
                                          <p:spTgt spid="13"/>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5"/>
                                        </p:tgtEl>
                                      </p:cBhvr>
                                    </p:animEffect>
                                  </p:childTnLst>
                                </p:cTn>
                              </p:par>
                            </p:childTnLst>
                          </p:cTn>
                        </p:par>
                        <p:par>
                          <p:cTn id="24" fill="hold">
                            <p:stCondLst>
                              <p:cond delay="22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5"/>
                                        </p:tgtEl>
                                      </p:cBhvr>
                                    </p:animEffect>
                                    <p:animScale>
                                      <p:cBhvr>
                                        <p:cTn id="2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047"/>
</p:tagLst>
</file>

<file path=ppt/tags/tag1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2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26.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8.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3.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4"/>
</p:tagLst>
</file>

<file path=ppt/theme/theme1.xml><?xml version="1.0" encoding="utf-8"?>
<a:theme xmlns:a="http://schemas.openxmlformats.org/drawingml/2006/main" name="第一PPT，www.1ppt.com">
  <a:themeElements>
    <a:clrScheme name="渤海银行">
      <a:dk1>
        <a:sysClr val="windowText" lastClr="000000"/>
      </a:dk1>
      <a:lt1>
        <a:sysClr val="window" lastClr="FFFFFF"/>
      </a:lt1>
      <a:dk2>
        <a:srgbClr val="44546A"/>
      </a:dk2>
      <a:lt2>
        <a:srgbClr val="E7E6E6"/>
      </a:lt2>
      <a:accent1>
        <a:srgbClr val="6EB92C"/>
      </a:accent1>
      <a:accent2>
        <a:srgbClr val="01438E"/>
      </a:accent2>
      <a:accent3>
        <a:srgbClr val="6EB92C"/>
      </a:accent3>
      <a:accent4>
        <a:srgbClr val="01438E"/>
      </a:accent4>
      <a:accent5>
        <a:srgbClr val="6EB92C"/>
      </a:accent5>
      <a:accent6>
        <a:srgbClr val="01438E"/>
      </a:accent6>
      <a:hlink>
        <a:srgbClr val="6EB92C"/>
      </a:hlink>
      <a:folHlink>
        <a:srgbClr val="01438E"/>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333</Words>
  <Application>Microsoft Office PowerPoint</Application>
  <PresentationFormat>自定义</PresentationFormat>
  <Paragraphs>77</Paragraphs>
  <Slides>8</Slides>
  <Notes>7</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第一PPT，www.1ppt.com</vt:lpstr>
      <vt:lpstr>幻灯片 1</vt:lpstr>
      <vt:lpstr>幻灯片 2</vt:lpstr>
      <vt:lpstr>幻灯片 3</vt:lpstr>
      <vt:lpstr>幻灯片 4</vt:lpstr>
      <vt:lpstr>幻灯片 5</vt:lpstr>
      <vt:lpstr>幻灯片 6</vt:lpstr>
      <vt:lpstr>幻灯片 7</vt:lpstr>
      <vt:lpstr>幻灯片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第一PPT模板网-WWW.1PPT.COM</cp:keywords>
  <cp:lastModifiedBy/>
  <cp:revision>1</cp:revision>
  <dcterms:created xsi:type="dcterms:W3CDTF">2016-11-01T13:06:07Z</dcterms:created>
  <dcterms:modified xsi:type="dcterms:W3CDTF">2018-11-06T02:06:46Z</dcterms:modified>
</cp:coreProperties>
</file>