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303" r:id="rId2"/>
    <p:sldId id="310" r:id="rId3"/>
    <p:sldId id="312" r:id="rId4"/>
    <p:sldId id="311" r:id="rId5"/>
    <p:sldId id="281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247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6863"/>
    <a:srgbClr val="FBF4DC"/>
    <a:srgbClr val="64A81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-990" y="-168"/>
      </p:cViewPr>
      <p:guideLst>
        <p:guide orient="horz" pos="2160"/>
        <p:guide pos="3840"/>
        <p:guide pos="247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F729E6-9905-4A9C-9203-F014B6BA3A52}" type="datetimeFigureOut">
              <a:rPr lang="zh-CN" altLang="en-US" smtClean="0"/>
              <a:pPr/>
              <a:t>2018/11/20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F744CB-2226-4812-9310-E9B996422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10179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44CB-2226-4812-9310-E9B996422076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996914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44CB-2226-4812-9310-E9B996422076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916887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44CB-2226-4812-9310-E9B996422076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916887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44CB-2226-4812-9310-E9B996422076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678919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44CB-2226-4812-9310-E9B996422076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51650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91069738"/>
      </p:ext>
    </p:extLst>
  </p:cSld>
  <p:clrMapOvr>
    <a:masterClrMapping/>
  </p:clrMapOvr>
  <p:transition spd="slow" advClick="0" advTm="4000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51628507"/>
      </p:ext>
    </p:extLst>
  </p:cSld>
  <p:clrMapOvr>
    <a:masterClrMapping/>
  </p:clrMapOvr>
  <p:transition spd="slow" advClick="0" advTm="4000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99746647"/>
      </p:ext>
    </p:extLst>
  </p:cSld>
  <p:clrMapOvr>
    <a:masterClrMapping/>
  </p:clrMapOvr>
  <p:transition spd="slow" advClick="0" advTm="4000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82063846"/>
      </p:ext>
    </p:extLst>
  </p:cSld>
  <p:clrMapOvr>
    <a:masterClrMapping/>
  </p:clrMapOvr>
  <p:transition spd="slow" advClick="0" advTm="4000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24685403"/>
      </p:ext>
    </p:extLst>
  </p:cSld>
  <p:clrMapOvr>
    <a:masterClrMapping/>
  </p:clrMapOvr>
  <p:transition spd="slow" advClick="0" advTm="4000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44129007"/>
      </p:ext>
    </p:extLst>
  </p:cSld>
  <p:clrMapOvr>
    <a:masterClrMapping/>
  </p:clrMapOvr>
  <p:transition spd="slow" advClick="0" advTm="4000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16008653"/>
      </p:ext>
    </p:extLst>
  </p:cSld>
  <p:clrMapOvr>
    <a:masterClrMapping/>
  </p:clrMapOvr>
  <p:transition spd="slow" advClick="0" advTm="4000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77818114"/>
      </p:ext>
    </p:extLst>
  </p:cSld>
  <p:clrMapOvr>
    <a:masterClrMapping/>
  </p:clrMapOvr>
  <p:transition spd="slow" advClick="0" advTm="4000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5" name="文本占位符 7"/>
          <p:cNvSpPr>
            <a:spLocks noGrp="1"/>
          </p:cNvSpPr>
          <p:nvPr>
            <p:ph type="body" sz="quarter" idx="13"/>
          </p:nvPr>
        </p:nvSpPr>
        <p:spPr>
          <a:xfrm>
            <a:off x="811579" y="337344"/>
            <a:ext cx="7886700" cy="4318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b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sp>
        <p:nvSpPr>
          <p:cNvPr id="6" name="文本占位符 7"/>
          <p:cNvSpPr>
            <a:spLocks noGrp="1"/>
          </p:cNvSpPr>
          <p:nvPr>
            <p:ph type="body" sz="quarter" idx="14"/>
          </p:nvPr>
        </p:nvSpPr>
        <p:spPr>
          <a:xfrm>
            <a:off x="811579" y="616744"/>
            <a:ext cx="7886700" cy="3048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sp>
        <p:nvSpPr>
          <p:cNvPr id="7" name="自由: 形状 32"/>
          <p:cNvSpPr/>
          <p:nvPr userDrawn="1"/>
        </p:nvSpPr>
        <p:spPr>
          <a:xfrm rot="16200000">
            <a:off x="98246" y="239098"/>
            <a:ext cx="558527" cy="755019"/>
          </a:xfrm>
          <a:custGeom>
            <a:avLst/>
            <a:gdLst>
              <a:gd name="connsiteX0" fmla="*/ 558527 w 558527"/>
              <a:gd name="connsiteY0" fmla="*/ 0 h 755019"/>
              <a:gd name="connsiteX1" fmla="*/ 558527 w 558527"/>
              <a:gd name="connsiteY1" fmla="*/ 525460 h 755019"/>
              <a:gd name="connsiteX2" fmla="*/ 279263 w 558527"/>
              <a:gd name="connsiteY2" fmla="*/ 755019 h 755019"/>
              <a:gd name="connsiteX3" fmla="*/ 0 w 558527"/>
              <a:gd name="connsiteY3" fmla="*/ 525460 h 755019"/>
              <a:gd name="connsiteX4" fmla="*/ 0 w 558527"/>
              <a:gd name="connsiteY4" fmla="*/ 0 h 755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8527" h="755019">
                <a:moveTo>
                  <a:pt x="558527" y="0"/>
                </a:moveTo>
                <a:lnTo>
                  <a:pt x="558527" y="525460"/>
                </a:lnTo>
                <a:lnTo>
                  <a:pt x="279263" y="755019"/>
                </a:lnTo>
                <a:lnTo>
                  <a:pt x="0" y="5254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zh-CN" altLang="en-US" sz="36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自由: 形状 31"/>
          <p:cNvSpPr/>
          <p:nvPr userDrawn="1"/>
        </p:nvSpPr>
        <p:spPr>
          <a:xfrm rot="16200000">
            <a:off x="4766" y="332578"/>
            <a:ext cx="558527" cy="568058"/>
          </a:xfrm>
          <a:custGeom>
            <a:avLst/>
            <a:gdLst>
              <a:gd name="connsiteX0" fmla="*/ 558527 w 558527"/>
              <a:gd name="connsiteY0" fmla="*/ 0 h 568058"/>
              <a:gd name="connsiteX1" fmla="*/ 558527 w 558527"/>
              <a:gd name="connsiteY1" fmla="*/ 338499 h 568058"/>
              <a:gd name="connsiteX2" fmla="*/ 279263 w 558527"/>
              <a:gd name="connsiteY2" fmla="*/ 568058 h 568058"/>
              <a:gd name="connsiteX3" fmla="*/ 0 w 558527"/>
              <a:gd name="connsiteY3" fmla="*/ 338499 h 568058"/>
              <a:gd name="connsiteX4" fmla="*/ 0 w 558527"/>
              <a:gd name="connsiteY4" fmla="*/ 0 h 568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8527" h="568058">
                <a:moveTo>
                  <a:pt x="558527" y="0"/>
                </a:moveTo>
                <a:lnTo>
                  <a:pt x="558527" y="338499"/>
                </a:lnTo>
                <a:lnTo>
                  <a:pt x="279263" y="568058"/>
                </a:lnTo>
                <a:lnTo>
                  <a:pt x="0" y="3384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>
            <a:off x="11270629" y="428110"/>
            <a:ext cx="4680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fld id="{EFCBF77D-F46E-4259-B383-244069B4E4DB}" type="slidenum">
              <a:rPr lang="zh-CN" altLang="en-US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pPr algn="ctr"/>
              <a:t>‹#›</a:t>
            </a:fld>
            <a:endParaRPr lang="zh-CN" altLang="en-US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18023742"/>
      </p:ext>
    </p:extLst>
  </p:cSld>
  <p:clrMapOvr>
    <a:masterClrMapping/>
  </p:clrMapOvr>
  <p:transition spd="slow" advClick="0" advTm="4000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6979845"/>
      </p:ext>
    </p:extLst>
  </p:cSld>
  <p:clrMapOvr>
    <a:masterClrMapping/>
  </p:clrMapOvr>
  <p:transition spd="slow" advClick="0" advTm="4000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39141849"/>
      </p:ext>
    </p:extLst>
  </p:cSld>
  <p:clrMapOvr>
    <a:masterClrMapping/>
  </p:clrMapOvr>
  <p:transition spd="slow" advClick="0" advTm="4000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4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40E8F5-014E-4ACE-9BEE-2C4E337F7A8B}" type="datetimeFigureOut">
              <a:rPr lang="zh-CN" altLang="en-US" smtClean="0"/>
              <a:pPr/>
              <a:t>2018/11/20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99240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4000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原创设计师QQ598969553                 _2"/>
          <p:cNvSpPr>
            <a:spLocks/>
          </p:cNvSpPr>
          <p:nvPr/>
        </p:nvSpPr>
        <p:spPr bwMode="auto">
          <a:xfrm rot="16200000">
            <a:off x="3099855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1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2" name="原创设计师QQ598969553                 _4"/>
          <p:cNvSpPr>
            <a:spLocks/>
          </p:cNvSpPr>
          <p:nvPr/>
        </p:nvSpPr>
        <p:spPr bwMode="auto">
          <a:xfrm rot="16200000">
            <a:off x="4567357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2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4" name="原创设计师QQ598969553                 _6"/>
          <p:cNvSpPr>
            <a:spLocks/>
          </p:cNvSpPr>
          <p:nvPr/>
        </p:nvSpPr>
        <p:spPr bwMode="auto">
          <a:xfrm rot="16200000">
            <a:off x="6034859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1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6" name="原创设计师QQ598969553                 _8"/>
          <p:cNvSpPr>
            <a:spLocks/>
          </p:cNvSpPr>
          <p:nvPr/>
        </p:nvSpPr>
        <p:spPr bwMode="auto">
          <a:xfrm rot="16200000">
            <a:off x="7502361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2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8" name="原创设计师QQ598969553                 _10"/>
          <p:cNvSpPr txBox="1"/>
          <p:nvPr/>
        </p:nvSpPr>
        <p:spPr>
          <a:xfrm>
            <a:off x="3592157" y="1563272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9" name="原创设计师QQ598969553                 _11"/>
          <p:cNvSpPr txBox="1"/>
          <p:nvPr/>
        </p:nvSpPr>
        <p:spPr>
          <a:xfrm>
            <a:off x="5056716" y="1535003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0" name="原创设计师QQ598969553                 _12"/>
          <p:cNvSpPr txBox="1"/>
          <p:nvPr/>
        </p:nvSpPr>
        <p:spPr>
          <a:xfrm>
            <a:off x="6524219" y="1549865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1" name="原创设计师QQ598969553                 _13"/>
          <p:cNvSpPr txBox="1"/>
          <p:nvPr/>
        </p:nvSpPr>
        <p:spPr>
          <a:xfrm>
            <a:off x="8012559" y="1570901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8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2" name="原创设计师QQ598969553                 _14"/>
          <p:cNvSpPr/>
          <p:nvPr/>
        </p:nvSpPr>
        <p:spPr>
          <a:xfrm>
            <a:off x="4512211" y="3422663"/>
            <a:ext cx="50113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AIC</a:t>
            </a:r>
            <a:r>
              <a:rPr lang="zh-CN" altLang="en-US" sz="3200" b="1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系统（就业管理模块）</a:t>
            </a:r>
            <a:endParaRPr lang="zh-CN" altLang="en-US" sz="3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原创设计师QQ598969553                 _16"/>
          <p:cNvSpPr txBox="1"/>
          <p:nvPr/>
        </p:nvSpPr>
        <p:spPr>
          <a:xfrm>
            <a:off x="2535808" y="4231365"/>
            <a:ext cx="7118797" cy="4924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Along with the advance of network and communication technology, the information construction becomes more and more important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7" name="矩形: 圆角 36"/>
          <p:cNvSpPr/>
          <p:nvPr/>
        </p:nvSpPr>
        <p:spPr>
          <a:xfrm>
            <a:off x="4558283" y="5183913"/>
            <a:ext cx="3073845" cy="616609"/>
          </a:xfrm>
          <a:prstGeom prst="roundRect">
            <a:avLst>
              <a:gd name="adj" fmla="val 42964"/>
            </a:avLst>
          </a:prstGeom>
          <a:solidFill>
            <a:srgbClr val="FBF4DC"/>
          </a:solidFill>
          <a:ln w="19050">
            <a:noFill/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  <a:ea typeface="华文细黑" panose="02010600040101010101" pitchFamily="2" charset="-122"/>
            </a:endParaRPr>
          </a:p>
        </p:txBody>
      </p:sp>
      <p:sp>
        <p:nvSpPr>
          <p:cNvPr id="33" name="原创设计师QQ598969553                 _15"/>
          <p:cNvSpPr/>
          <p:nvPr/>
        </p:nvSpPr>
        <p:spPr>
          <a:xfrm>
            <a:off x="5084862" y="5314422"/>
            <a:ext cx="2154137" cy="3365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培训讲师：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580481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600"/>
                            </p:stCondLst>
                            <p:childTnLst>
                              <p:par>
                                <p:cTn id="5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100"/>
                            </p:stCondLst>
                            <p:childTnLst>
                              <p:par>
                                <p:cTn id="5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  <p:bldP spid="26" grpId="0" animBg="1"/>
      <p:bldP spid="28" grpId="0"/>
      <p:bldP spid="29" grpId="0"/>
      <p:bldP spid="30" grpId="0"/>
      <p:bldP spid="31" grpId="0"/>
      <p:bldP spid="32" grpId="0"/>
      <p:bldP spid="34" grpId="0"/>
      <p:bldP spid="3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1"/>
          <p:cNvGrpSpPr/>
          <p:nvPr/>
        </p:nvGrpSpPr>
        <p:grpSpPr>
          <a:xfrm>
            <a:off x="1" y="984250"/>
            <a:ext cx="9563099" cy="4889500"/>
            <a:chOff x="1" y="984250"/>
            <a:chExt cx="9563099" cy="4889500"/>
          </a:xfrm>
        </p:grpSpPr>
        <p:sp>
          <p:nvSpPr>
            <p:cNvPr id="8" name="图文框 7"/>
            <p:cNvSpPr/>
            <p:nvPr/>
          </p:nvSpPr>
          <p:spPr>
            <a:xfrm>
              <a:off x="2628900" y="984250"/>
              <a:ext cx="6934200" cy="4889500"/>
            </a:xfrm>
            <a:prstGeom prst="frame">
              <a:avLst>
                <a:gd name="adj1" fmla="val 157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" y="2088775"/>
              <a:ext cx="3179134" cy="3174341"/>
            </a:xfrm>
            <a:prstGeom prst="rect">
              <a:avLst/>
            </a:prstGeom>
            <a:solidFill>
              <a:srgbClr val="FBF4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5" name="原创设计师QQ598969553           _6"/>
          <p:cNvSpPr/>
          <p:nvPr/>
        </p:nvSpPr>
        <p:spPr>
          <a:xfrm flipH="1">
            <a:off x="3248869" y="2189002"/>
            <a:ext cx="548740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chemeClr val="accent1"/>
                </a:solidFill>
              </a:rPr>
              <a:t>学生就业管理系统</a:t>
            </a:r>
            <a:endParaRPr lang="en-US" altLang="zh-CN" sz="2000" dirty="0" smtClean="0">
              <a:solidFill>
                <a:schemeClr val="accent1"/>
              </a:solidFill>
            </a:endParaRPr>
          </a:p>
          <a:p>
            <a:pPr>
              <a:lnSpc>
                <a:spcPct val="120000"/>
              </a:lnSpc>
            </a:pP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Student Employment Management System</a:t>
            </a:r>
            <a:endParaRPr lang="zh-CN" altLang="en-US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原创设计师QQ598969553           _7"/>
          <p:cNvSpPr/>
          <p:nvPr/>
        </p:nvSpPr>
        <p:spPr>
          <a:xfrm flipH="1">
            <a:off x="3225240" y="3113051"/>
            <a:ext cx="54329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zh-CN" altLang="en-US" sz="1200" dirty="0" smtClean="0"/>
              <a:t>为了解决在就业信息手工管理出现的诸多问题，开发制作了就业信息管理系统软件。该软件为学生、辅导员、系、院就业处之间提供了一个良好联络平台，保证了毕业生就业数据的安全性、一致性，提高了就业工作的效率，实现了对学生就业的有效跟踪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pic>
        <p:nvPicPr>
          <p:cNvPr id="10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210935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1"/>
          <p:cNvGrpSpPr/>
          <p:nvPr/>
        </p:nvGrpSpPr>
        <p:grpSpPr>
          <a:xfrm>
            <a:off x="1" y="984250"/>
            <a:ext cx="9563099" cy="4889500"/>
            <a:chOff x="1" y="984250"/>
            <a:chExt cx="9563099" cy="4889500"/>
          </a:xfrm>
        </p:grpSpPr>
        <p:sp>
          <p:nvSpPr>
            <p:cNvPr id="8" name="图文框 7"/>
            <p:cNvSpPr/>
            <p:nvPr/>
          </p:nvSpPr>
          <p:spPr>
            <a:xfrm>
              <a:off x="2628900" y="984250"/>
              <a:ext cx="6934200" cy="4889500"/>
            </a:xfrm>
            <a:prstGeom prst="frame">
              <a:avLst>
                <a:gd name="adj1" fmla="val 157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" y="2088775"/>
              <a:ext cx="3179134" cy="3174341"/>
            </a:xfrm>
            <a:prstGeom prst="rect">
              <a:avLst/>
            </a:prstGeom>
            <a:solidFill>
              <a:srgbClr val="FBF4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5" name="原创设计师QQ598969553           _6"/>
          <p:cNvSpPr/>
          <p:nvPr/>
        </p:nvSpPr>
        <p:spPr>
          <a:xfrm flipH="1">
            <a:off x="3458419" y="1750852"/>
            <a:ext cx="548740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chemeClr val="accent1"/>
                </a:solidFill>
              </a:rPr>
              <a:t>学生就业管理系统功能简述</a:t>
            </a:r>
            <a:endParaRPr lang="en-US" altLang="zh-CN" sz="2000" dirty="0" smtClean="0">
              <a:solidFill>
                <a:schemeClr val="accent1"/>
              </a:solidFill>
            </a:endParaRPr>
          </a:p>
          <a:p>
            <a:pPr>
              <a:lnSpc>
                <a:spcPct val="120000"/>
              </a:lnSpc>
            </a:pP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Student Employment Management System</a:t>
            </a:r>
            <a:endParaRPr lang="zh-CN" altLang="en-US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原创设计师QQ598969553           _7"/>
          <p:cNvSpPr/>
          <p:nvPr/>
        </p:nvSpPr>
        <p:spPr>
          <a:xfrm flipH="1">
            <a:off x="3530040" y="2884451"/>
            <a:ext cx="5432984" cy="2139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altLang="zh-CN" sz="1200" dirty="0" smtClean="0"/>
              <a:t>1</a:t>
            </a:r>
            <a:r>
              <a:rPr lang="zh-CN" altLang="en-US" sz="1200" dirty="0" smtClean="0"/>
              <a:t>、三种录入方式结合（学生自填，辅导员代填，数据导入）</a:t>
            </a:r>
            <a:endParaRPr lang="en-US" altLang="zh-CN" sz="1200" dirty="0" smtClean="0"/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2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、三级审核（辅导员，系部，就业部）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3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、数据导出，线下存档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4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、图表展示就业数据，就业率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5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、学校不派遣学生录入（不计入就业率）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6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、权限设置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pic>
        <p:nvPicPr>
          <p:cNvPr id="10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210935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/>
              <a:t>学生就业管理系统基本流程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Student Employment Management System</a:t>
            </a:r>
            <a:endParaRPr lang="zh-CN" alt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0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  <p:sp>
        <p:nvSpPr>
          <p:cNvPr id="32" name="原创设计师QQ：598969553              _14"/>
          <p:cNvSpPr>
            <a:spLocks/>
          </p:cNvSpPr>
          <p:nvPr/>
        </p:nvSpPr>
        <p:spPr bwMode="auto">
          <a:xfrm>
            <a:off x="8892733" y="1876425"/>
            <a:ext cx="1794316" cy="323850"/>
          </a:xfrm>
          <a:custGeom>
            <a:avLst/>
            <a:gdLst>
              <a:gd name="T0" fmla="*/ 490 w 591"/>
              <a:gd name="T1" fmla="*/ 0 h 202"/>
              <a:gd name="T2" fmla="*/ 101 w 591"/>
              <a:gd name="T3" fmla="*/ 0 h 202"/>
              <a:gd name="T4" fmla="*/ 0 w 591"/>
              <a:gd name="T5" fmla="*/ 101 h 202"/>
              <a:gd name="T6" fmla="*/ 101 w 591"/>
              <a:gd name="T7" fmla="*/ 202 h 202"/>
              <a:gd name="T8" fmla="*/ 490 w 591"/>
              <a:gd name="T9" fmla="*/ 202 h 202"/>
              <a:gd name="T10" fmla="*/ 591 w 591"/>
              <a:gd name="T11" fmla="*/ 101 h 202"/>
              <a:gd name="T12" fmla="*/ 490 w 591"/>
              <a:gd name="T13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1" h="202">
                <a:moveTo>
                  <a:pt x="490" y="0"/>
                </a:moveTo>
                <a:cubicBezTo>
                  <a:pt x="101" y="0"/>
                  <a:pt x="101" y="0"/>
                  <a:pt x="101" y="0"/>
                </a:cubicBezTo>
                <a:cubicBezTo>
                  <a:pt x="46" y="0"/>
                  <a:pt x="0" y="46"/>
                  <a:pt x="0" y="101"/>
                </a:cubicBezTo>
                <a:cubicBezTo>
                  <a:pt x="0" y="157"/>
                  <a:pt x="46" y="202"/>
                  <a:pt x="101" y="202"/>
                </a:cubicBezTo>
                <a:cubicBezTo>
                  <a:pt x="490" y="202"/>
                  <a:pt x="490" y="202"/>
                  <a:pt x="490" y="202"/>
                </a:cubicBezTo>
                <a:cubicBezTo>
                  <a:pt x="546" y="202"/>
                  <a:pt x="591" y="157"/>
                  <a:pt x="591" y="101"/>
                </a:cubicBezTo>
                <a:cubicBezTo>
                  <a:pt x="591" y="46"/>
                  <a:pt x="546" y="0"/>
                  <a:pt x="49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zh-CN" altLang="en-US" sz="1400" dirty="0" smtClean="0"/>
              <a:t>  导入学生就业数据</a:t>
            </a:r>
            <a:endParaRPr lang="zh-CN" altLang="en-US" sz="1400" dirty="0"/>
          </a:p>
        </p:txBody>
      </p:sp>
      <p:sp>
        <p:nvSpPr>
          <p:cNvPr id="46" name="原创设计师QQ：598969553              _14"/>
          <p:cNvSpPr>
            <a:spLocks/>
          </p:cNvSpPr>
          <p:nvPr/>
        </p:nvSpPr>
        <p:spPr bwMode="auto">
          <a:xfrm>
            <a:off x="1758507" y="4381500"/>
            <a:ext cx="1156143" cy="323850"/>
          </a:xfrm>
          <a:custGeom>
            <a:avLst/>
            <a:gdLst>
              <a:gd name="T0" fmla="*/ 490 w 591"/>
              <a:gd name="T1" fmla="*/ 0 h 202"/>
              <a:gd name="T2" fmla="*/ 101 w 591"/>
              <a:gd name="T3" fmla="*/ 0 h 202"/>
              <a:gd name="T4" fmla="*/ 0 w 591"/>
              <a:gd name="T5" fmla="*/ 101 h 202"/>
              <a:gd name="T6" fmla="*/ 101 w 591"/>
              <a:gd name="T7" fmla="*/ 202 h 202"/>
              <a:gd name="T8" fmla="*/ 490 w 591"/>
              <a:gd name="T9" fmla="*/ 202 h 202"/>
              <a:gd name="T10" fmla="*/ 591 w 591"/>
              <a:gd name="T11" fmla="*/ 101 h 202"/>
              <a:gd name="T12" fmla="*/ 490 w 591"/>
              <a:gd name="T13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1" h="202">
                <a:moveTo>
                  <a:pt x="490" y="0"/>
                </a:moveTo>
                <a:cubicBezTo>
                  <a:pt x="101" y="0"/>
                  <a:pt x="101" y="0"/>
                  <a:pt x="101" y="0"/>
                </a:cubicBezTo>
                <a:cubicBezTo>
                  <a:pt x="46" y="0"/>
                  <a:pt x="0" y="46"/>
                  <a:pt x="0" y="101"/>
                </a:cubicBezTo>
                <a:cubicBezTo>
                  <a:pt x="0" y="157"/>
                  <a:pt x="46" y="202"/>
                  <a:pt x="101" y="202"/>
                </a:cubicBezTo>
                <a:cubicBezTo>
                  <a:pt x="490" y="202"/>
                  <a:pt x="490" y="202"/>
                  <a:pt x="490" y="202"/>
                </a:cubicBezTo>
                <a:cubicBezTo>
                  <a:pt x="546" y="202"/>
                  <a:pt x="591" y="157"/>
                  <a:pt x="591" y="101"/>
                </a:cubicBezTo>
                <a:cubicBezTo>
                  <a:pt x="591" y="46"/>
                  <a:pt x="546" y="0"/>
                  <a:pt x="49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zh-CN" altLang="en-US" sz="1400" dirty="0" smtClean="0"/>
              <a:t> 就业部审核</a:t>
            </a:r>
            <a:endParaRPr lang="zh-CN" altLang="en-US" sz="1400" dirty="0"/>
          </a:p>
        </p:txBody>
      </p:sp>
      <p:sp>
        <p:nvSpPr>
          <p:cNvPr id="47" name="原创设计师QQ：598969553              _14"/>
          <p:cNvSpPr>
            <a:spLocks/>
          </p:cNvSpPr>
          <p:nvPr/>
        </p:nvSpPr>
        <p:spPr bwMode="auto">
          <a:xfrm>
            <a:off x="1768032" y="3552825"/>
            <a:ext cx="1156143" cy="323850"/>
          </a:xfrm>
          <a:custGeom>
            <a:avLst/>
            <a:gdLst>
              <a:gd name="T0" fmla="*/ 490 w 591"/>
              <a:gd name="T1" fmla="*/ 0 h 202"/>
              <a:gd name="T2" fmla="*/ 101 w 591"/>
              <a:gd name="T3" fmla="*/ 0 h 202"/>
              <a:gd name="T4" fmla="*/ 0 w 591"/>
              <a:gd name="T5" fmla="*/ 101 h 202"/>
              <a:gd name="T6" fmla="*/ 101 w 591"/>
              <a:gd name="T7" fmla="*/ 202 h 202"/>
              <a:gd name="T8" fmla="*/ 490 w 591"/>
              <a:gd name="T9" fmla="*/ 202 h 202"/>
              <a:gd name="T10" fmla="*/ 591 w 591"/>
              <a:gd name="T11" fmla="*/ 101 h 202"/>
              <a:gd name="T12" fmla="*/ 490 w 591"/>
              <a:gd name="T13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1" h="202">
                <a:moveTo>
                  <a:pt x="490" y="0"/>
                </a:moveTo>
                <a:cubicBezTo>
                  <a:pt x="101" y="0"/>
                  <a:pt x="101" y="0"/>
                  <a:pt x="101" y="0"/>
                </a:cubicBezTo>
                <a:cubicBezTo>
                  <a:pt x="46" y="0"/>
                  <a:pt x="0" y="46"/>
                  <a:pt x="0" y="101"/>
                </a:cubicBezTo>
                <a:cubicBezTo>
                  <a:pt x="0" y="157"/>
                  <a:pt x="46" y="202"/>
                  <a:pt x="101" y="202"/>
                </a:cubicBezTo>
                <a:cubicBezTo>
                  <a:pt x="490" y="202"/>
                  <a:pt x="490" y="202"/>
                  <a:pt x="490" y="202"/>
                </a:cubicBezTo>
                <a:cubicBezTo>
                  <a:pt x="546" y="202"/>
                  <a:pt x="591" y="157"/>
                  <a:pt x="591" y="101"/>
                </a:cubicBezTo>
                <a:cubicBezTo>
                  <a:pt x="591" y="46"/>
                  <a:pt x="546" y="0"/>
                  <a:pt x="49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zh-CN" altLang="en-US" sz="1400" dirty="0" smtClean="0"/>
              <a:t>   系部审核</a:t>
            </a:r>
            <a:endParaRPr lang="zh-CN" altLang="en-US" sz="1400" dirty="0"/>
          </a:p>
        </p:txBody>
      </p:sp>
      <p:sp>
        <p:nvSpPr>
          <p:cNvPr id="49" name="原创设计师QQ：598969553              _14"/>
          <p:cNvSpPr>
            <a:spLocks/>
          </p:cNvSpPr>
          <p:nvPr/>
        </p:nvSpPr>
        <p:spPr bwMode="auto">
          <a:xfrm>
            <a:off x="1768032" y="2714625"/>
            <a:ext cx="1156143" cy="323850"/>
          </a:xfrm>
          <a:custGeom>
            <a:avLst/>
            <a:gdLst>
              <a:gd name="T0" fmla="*/ 490 w 591"/>
              <a:gd name="T1" fmla="*/ 0 h 202"/>
              <a:gd name="T2" fmla="*/ 101 w 591"/>
              <a:gd name="T3" fmla="*/ 0 h 202"/>
              <a:gd name="T4" fmla="*/ 0 w 591"/>
              <a:gd name="T5" fmla="*/ 101 h 202"/>
              <a:gd name="T6" fmla="*/ 101 w 591"/>
              <a:gd name="T7" fmla="*/ 202 h 202"/>
              <a:gd name="T8" fmla="*/ 490 w 591"/>
              <a:gd name="T9" fmla="*/ 202 h 202"/>
              <a:gd name="T10" fmla="*/ 591 w 591"/>
              <a:gd name="T11" fmla="*/ 101 h 202"/>
              <a:gd name="T12" fmla="*/ 490 w 591"/>
              <a:gd name="T13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1" h="202">
                <a:moveTo>
                  <a:pt x="490" y="0"/>
                </a:moveTo>
                <a:cubicBezTo>
                  <a:pt x="101" y="0"/>
                  <a:pt x="101" y="0"/>
                  <a:pt x="101" y="0"/>
                </a:cubicBezTo>
                <a:cubicBezTo>
                  <a:pt x="46" y="0"/>
                  <a:pt x="0" y="46"/>
                  <a:pt x="0" y="101"/>
                </a:cubicBezTo>
                <a:cubicBezTo>
                  <a:pt x="0" y="157"/>
                  <a:pt x="46" y="202"/>
                  <a:pt x="101" y="202"/>
                </a:cubicBezTo>
                <a:cubicBezTo>
                  <a:pt x="490" y="202"/>
                  <a:pt x="490" y="202"/>
                  <a:pt x="490" y="202"/>
                </a:cubicBezTo>
                <a:cubicBezTo>
                  <a:pt x="546" y="202"/>
                  <a:pt x="591" y="157"/>
                  <a:pt x="591" y="101"/>
                </a:cubicBezTo>
                <a:cubicBezTo>
                  <a:pt x="591" y="46"/>
                  <a:pt x="546" y="0"/>
                  <a:pt x="49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zh-CN" altLang="en-US" sz="1400" dirty="0" smtClean="0"/>
              <a:t> 辅导员审核</a:t>
            </a:r>
            <a:endParaRPr lang="zh-CN" altLang="en-US" sz="1400" dirty="0"/>
          </a:p>
        </p:txBody>
      </p:sp>
      <p:sp>
        <p:nvSpPr>
          <p:cNvPr id="56" name="右箭头 55"/>
          <p:cNvSpPr/>
          <p:nvPr/>
        </p:nvSpPr>
        <p:spPr>
          <a:xfrm rot="5400000">
            <a:off x="5805489" y="2300292"/>
            <a:ext cx="476252" cy="3524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原创设计师QQ：598969553              _14"/>
          <p:cNvSpPr>
            <a:spLocks/>
          </p:cNvSpPr>
          <p:nvPr/>
        </p:nvSpPr>
        <p:spPr bwMode="auto">
          <a:xfrm>
            <a:off x="5120833" y="1895475"/>
            <a:ext cx="1794316" cy="323850"/>
          </a:xfrm>
          <a:custGeom>
            <a:avLst/>
            <a:gdLst>
              <a:gd name="T0" fmla="*/ 490 w 591"/>
              <a:gd name="T1" fmla="*/ 0 h 202"/>
              <a:gd name="T2" fmla="*/ 101 w 591"/>
              <a:gd name="T3" fmla="*/ 0 h 202"/>
              <a:gd name="T4" fmla="*/ 0 w 591"/>
              <a:gd name="T5" fmla="*/ 101 h 202"/>
              <a:gd name="T6" fmla="*/ 101 w 591"/>
              <a:gd name="T7" fmla="*/ 202 h 202"/>
              <a:gd name="T8" fmla="*/ 490 w 591"/>
              <a:gd name="T9" fmla="*/ 202 h 202"/>
              <a:gd name="T10" fmla="*/ 591 w 591"/>
              <a:gd name="T11" fmla="*/ 101 h 202"/>
              <a:gd name="T12" fmla="*/ 490 w 591"/>
              <a:gd name="T13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1" h="202">
                <a:moveTo>
                  <a:pt x="490" y="0"/>
                </a:moveTo>
                <a:cubicBezTo>
                  <a:pt x="101" y="0"/>
                  <a:pt x="101" y="0"/>
                  <a:pt x="101" y="0"/>
                </a:cubicBezTo>
                <a:cubicBezTo>
                  <a:pt x="46" y="0"/>
                  <a:pt x="0" y="46"/>
                  <a:pt x="0" y="101"/>
                </a:cubicBezTo>
                <a:cubicBezTo>
                  <a:pt x="0" y="157"/>
                  <a:pt x="46" y="202"/>
                  <a:pt x="101" y="202"/>
                </a:cubicBezTo>
                <a:cubicBezTo>
                  <a:pt x="490" y="202"/>
                  <a:pt x="490" y="202"/>
                  <a:pt x="490" y="202"/>
                </a:cubicBezTo>
                <a:cubicBezTo>
                  <a:pt x="546" y="202"/>
                  <a:pt x="591" y="157"/>
                  <a:pt x="591" y="101"/>
                </a:cubicBezTo>
                <a:cubicBezTo>
                  <a:pt x="591" y="46"/>
                  <a:pt x="546" y="0"/>
                  <a:pt x="49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zh-CN" altLang="en-US" sz="1400" dirty="0" smtClean="0"/>
              <a:t>辅导员录入就业信息</a:t>
            </a:r>
            <a:endParaRPr lang="zh-CN" altLang="en-US" sz="1400" dirty="0"/>
          </a:p>
        </p:txBody>
      </p:sp>
      <p:sp>
        <p:nvSpPr>
          <p:cNvPr id="73" name="右箭头 72"/>
          <p:cNvSpPr/>
          <p:nvPr/>
        </p:nvSpPr>
        <p:spPr>
          <a:xfrm rot="5400000">
            <a:off x="2119311" y="2281240"/>
            <a:ext cx="476252" cy="3524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右箭头 73"/>
          <p:cNvSpPr/>
          <p:nvPr/>
        </p:nvSpPr>
        <p:spPr>
          <a:xfrm rot="5400000">
            <a:off x="2109786" y="3109915"/>
            <a:ext cx="476252" cy="3524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右箭头 74"/>
          <p:cNvSpPr/>
          <p:nvPr/>
        </p:nvSpPr>
        <p:spPr>
          <a:xfrm rot="5400000">
            <a:off x="2109786" y="3948115"/>
            <a:ext cx="476252" cy="3524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右箭头 75"/>
          <p:cNvSpPr/>
          <p:nvPr/>
        </p:nvSpPr>
        <p:spPr>
          <a:xfrm rot="5400000">
            <a:off x="2100261" y="4776790"/>
            <a:ext cx="476252" cy="3524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原创设计师QQ：598969553              _14"/>
          <p:cNvSpPr>
            <a:spLocks/>
          </p:cNvSpPr>
          <p:nvPr/>
        </p:nvSpPr>
        <p:spPr bwMode="auto">
          <a:xfrm>
            <a:off x="1333500" y="5238750"/>
            <a:ext cx="2009775" cy="533400"/>
          </a:xfrm>
          <a:custGeom>
            <a:avLst/>
            <a:gdLst>
              <a:gd name="T0" fmla="*/ 490 w 591"/>
              <a:gd name="T1" fmla="*/ 0 h 202"/>
              <a:gd name="T2" fmla="*/ 101 w 591"/>
              <a:gd name="T3" fmla="*/ 0 h 202"/>
              <a:gd name="T4" fmla="*/ 0 w 591"/>
              <a:gd name="T5" fmla="*/ 101 h 202"/>
              <a:gd name="T6" fmla="*/ 101 w 591"/>
              <a:gd name="T7" fmla="*/ 202 h 202"/>
              <a:gd name="T8" fmla="*/ 490 w 591"/>
              <a:gd name="T9" fmla="*/ 202 h 202"/>
              <a:gd name="T10" fmla="*/ 591 w 591"/>
              <a:gd name="T11" fmla="*/ 101 h 202"/>
              <a:gd name="T12" fmla="*/ 490 w 591"/>
              <a:gd name="T13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1" h="202">
                <a:moveTo>
                  <a:pt x="490" y="0"/>
                </a:moveTo>
                <a:cubicBezTo>
                  <a:pt x="101" y="0"/>
                  <a:pt x="101" y="0"/>
                  <a:pt x="101" y="0"/>
                </a:cubicBezTo>
                <a:cubicBezTo>
                  <a:pt x="46" y="0"/>
                  <a:pt x="0" y="46"/>
                  <a:pt x="0" y="101"/>
                </a:cubicBezTo>
                <a:cubicBezTo>
                  <a:pt x="0" y="157"/>
                  <a:pt x="46" y="202"/>
                  <a:pt x="101" y="202"/>
                </a:cubicBezTo>
                <a:cubicBezTo>
                  <a:pt x="490" y="202"/>
                  <a:pt x="490" y="202"/>
                  <a:pt x="490" y="202"/>
                </a:cubicBezTo>
                <a:cubicBezTo>
                  <a:pt x="546" y="202"/>
                  <a:pt x="591" y="157"/>
                  <a:pt x="591" y="101"/>
                </a:cubicBezTo>
                <a:cubicBezTo>
                  <a:pt x="591" y="46"/>
                  <a:pt x="546" y="0"/>
                  <a:pt x="49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zh-CN" altLang="en-US" sz="1400" dirty="0" smtClean="0"/>
              <a:t>三级审核通过，保存就  业数据，计算就业率</a:t>
            </a:r>
            <a:endParaRPr lang="zh-CN" altLang="en-US" sz="1400" dirty="0"/>
          </a:p>
        </p:txBody>
      </p:sp>
      <p:sp>
        <p:nvSpPr>
          <p:cNvPr id="86" name="TextBox 85"/>
          <p:cNvSpPr txBox="1"/>
          <p:nvPr/>
        </p:nvSpPr>
        <p:spPr>
          <a:xfrm>
            <a:off x="2828925" y="3067050"/>
            <a:ext cx="12618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/>
              <a:t>一级审核不通过</a:t>
            </a:r>
            <a:endParaRPr lang="en-US" altLang="zh-CN" sz="1200" dirty="0" smtClean="0"/>
          </a:p>
          <a:p>
            <a:r>
              <a:rPr lang="zh-CN" altLang="en-US" sz="1200" dirty="0" smtClean="0"/>
              <a:t> 返回到最开始</a:t>
            </a:r>
            <a:endParaRPr lang="zh-CN" altLang="en-US" sz="1200" dirty="0"/>
          </a:p>
        </p:txBody>
      </p:sp>
      <p:sp>
        <p:nvSpPr>
          <p:cNvPr id="87" name="原创设计师QQ：598969553              _14"/>
          <p:cNvSpPr>
            <a:spLocks/>
          </p:cNvSpPr>
          <p:nvPr/>
        </p:nvSpPr>
        <p:spPr bwMode="auto">
          <a:xfrm>
            <a:off x="5048250" y="2790825"/>
            <a:ext cx="2009775" cy="533400"/>
          </a:xfrm>
          <a:custGeom>
            <a:avLst/>
            <a:gdLst>
              <a:gd name="T0" fmla="*/ 490 w 591"/>
              <a:gd name="T1" fmla="*/ 0 h 202"/>
              <a:gd name="T2" fmla="*/ 101 w 591"/>
              <a:gd name="T3" fmla="*/ 0 h 202"/>
              <a:gd name="T4" fmla="*/ 0 w 591"/>
              <a:gd name="T5" fmla="*/ 101 h 202"/>
              <a:gd name="T6" fmla="*/ 101 w 591"/>
              <a:gd name="T7" fmla="*/ 202 h 202"/>
              <a:gd name="T8" fmla="*/ 490 w 591"/>
              <a:gd name="T9" fmla="*/ 202 h 202"/>
              <a:gd name="T10" fmla="*/ 591 w 591"/>
              <a:gd name="T11" fmla="*/ 101 h 202"/>
              <a:gd name="T12" fmla="*/ 490 w 591"/>
              <a:gd name="T13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1" h="202">
                <a:moveTo>
                  <a:pt x="490" y="0"/>
                </a:moveTo>
                <a:cubicBezTo>
                  <a:pt x="101" y="0"/>
                  <a:pt x="101" y="0"/>
                  <a:pt x="101" y="0"/>
                </a:cubicBezTo>
                <a:cubicBezTo>
                  <a:pt x="46" y="0"/>
                  <a:pt x="0" y="46"/>
                  <a:pt x="0" y="101"/>
                </a:cubicBezTo>
                <a:cubicBezTo>
                  <a:pt x="0" y="157"/>
                  <a:pt x="46" y="202"/>
                  <a:pt x="101" y="202"/>
                </a:cubicBezTo>
                <a:cubicBezTo>
                  <a:pt x="490" y="202"/>
                  <a:pt x="490" y="202"/>
                  <a:pt x="490" y="202"/>
                </a:cubicBezTo>
                <a:cubicBezTo>
                  <a:pt x="546" y="202"/>
                  <a:pt x="591" y="157"/>
                  <a:pt x="591" y="101"/>
                </a:cubicBezTo>
                <a:cubicBezTo>
                  <a:pt x="591" y="46"/>
                  <a:pt x="546" y="0"/>
                  <a:pt x="49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zh-CN" altLang="en-US" sz="1400" dirty="0" smtClean="0"/>
              <a:t>三级审核通过，保存就  业数据，计算就业率</a:t>
            </a:r>
            <a:endParaRPr lang="zh-CN" altLang="en-US" sz="1400" dirty="0"/>
          </a:p>
        </p:txBody>
      </p:sp>
      <p:sp>
        <p:nvSpPr>
          <p:cNvPr id="88" name="右箭头 87"/>
          <p:cNvSpPr/>
          <p:nvPr/>
        </p:nvSpPr>
        <p:spPr>
          <a:xfrm rot="5400000">
            <a:off x="9586914" y="2290770"/>
            <a:ext cx="476252" cy="3524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原创设计师QQ：598969553              _14"/>
          <p:cNvSpPr>
            <a:spLocks/>
          </p:cNvSpPr>
          <p:nvPr/>
        </p:nvSpPr>
        <p:spPr bwMode="auto">
          <a:xfrm>
            <a:off x="8839200" y="2743200"/>
            <a:ext cx="2009775" cy="533400"/>
          </a:xfrm>
          <a:custGeom>
            <a:avLst/>
            <a:gdLst>
              <a:gd name="T0" fmla="*/ 490 w 591"/>
              <a:gd name="T1" fmla="*/ 0 h 202"/>
              <a:gd name="T2" fmla="*/ 101 w 591"/>
              <a:gd name="T3" fmla="*/ 0 h 202"/>
              <a:gd name="T4" fmla="*/ 0 w 591"/>
              <a:gd name="T5" fmla="*/ 101 h 202"/>
              <a:gd name="T6" fmla="*/ 101 w 591"/>
              <a:gd name="T7" fmla="*/ 202 h 202"/>
              <a:gd name="T8" fmla="*/ 490 w 591"/>
              <a:gd name="T9" fmla="*/ 202 h 202"/>
              <a:gd name="T10" fmla="*/ 591 w 591"/>
              <a:gd name="T11" fmla="*/ 101 h 202"/>
              <a:gd name="T12" fmla="*/ 490 w 591"/>
              <a:gd name="T13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1" h="202">
                <a:moveTo>
                  <a:pt x="490" y="0"/>
                </a:moveTo>
                <a:cubicBezTo>
                  <a:pt x="101" y="0"/>
                  <a:pt x="101" y="0"/>
                  <a:pt x="101" y="0"/>
                </a:cubicBezTo>
                <a:cubicBezTo>
                  <a:pt x="46" y="0"/>
                  <a:pt x="0" y="46"/>
                  <a:pt x="0" y="101"/>
                </a:cubicBezTo>
                <a:cubicBezTo>
                  <a:pt x="0" y="157"/>
                  <a:pt x="46" y="202"/>
                  <a:pt x="101" y="202"/>
                </a:cubicBezTo>
                <a:cubicBezTo>
                  <a:pt x="490" y="202"/>
                  <a:pt x="490" y="202"/>
                  <a:pt x="490" y="202"/>
                </a:cubicBezTo>
                <a:cubicBezTo>
                  <a:pt x="546" y="202"/>
                  <a:pt x="591" y="157"/>
                  <a:pt x="591" y="101"/>
                </a:cubicBezTo>
                <a:cubicBezTo>
                  <a:pt x="591" y="46"/>
                  <a:pt x="546" y="0"/>
                  <a:pt x="49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zh-CN" altLang="en-US" sz="1400" dirty="0" smtClean="0"/>
              <a:t>三级审核通过，保存就  业数据，计算就业率</a:t>
            </a:r>
            <a:endParaRPr lang="zh-CN" altLang="en-US" sz="1400" dirty="0"/>
          </a:p>
        </p:txBody>
      </p:sp>
      <p:sp>
        <p:nvSpPr>
          <p:cNvPr id="92" name="原创设计师QQ：598969553              _14"/>
          <p:cNvSpPr>
            <a:spLocks/>
          </p:cNvSpPr>
          <p:nvPr/>
        </p:nvSpPr>
        <p:spPr bwMode="auto">
          <a:xfrm>
            <a:off x="1463233" y="1885950"/>
            <a:ext cx="1794316" cy="323850"/>
          </a:xfrm>
          <a:custGeom>
            <a:avLst/>
            <a:gdLst>
              <a:gd name="T0" fmla="*/ 490 w 591"/>
              <a:gd name="T1" fmla="*/ 0 h 202"/>
              <a:gd name="T2" fmla="*/ 101 w 591"/>
              <a:gd name="T3" fmla="*/ 0 h 202"/>
              <a:gd name="T4" fmla="*/ 0 w 591"/>
              <a:gd name="T5" fmla="*/ 101 h 202"/>
              <a:gd name="T6" fmla="*/ 101 w 591"/>
              <a:gd name="T7" fmla="*/ 202 h 202"/>
              <a:gd name="T8" fmla="*/ 490 w 591"/>
              <a:gd name="T9" fmla="*/ 202 h 202"/>
              <a:gd name="T10" fmla="*/ 591 w 591"/>
              <a:gd name="T11" fmla="*/ 101 h 202"/>
              <a:gd name="T12" fmla="*/ 490 w 591"/>
              <a:gd name="T13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1" h="202">
                <a:moveTo>
                  <a:pt x="490" y="0"/>
                </a:moveTo>
                <a:cubicBezTo>
                  <a:pt x="101" y="0"/>
                  <a:pt x="101" y="0"/>
                  <a:pt x="101" y="0"/>
                </a:cubicBezTo>
                <a:cubicBezTo>
                  <a:pt x="46" y="0"/>
                  <a:pt x="0" y="46"/>
                  <a:pt x="0" y="101"/>
                </a:cubicBezTo>
                <a:cubicBezTo>
                  <a:pt x="0" y="157"/>
                  <a:pt x="46" y="202"/>
                  <a:pt x="101" y="202"/>
                </a:cubicBezTo>
                <a:cubicBezTo>
                  <a:pt x="490" y="202"/>
                  <a:pt x="490" y="202"/>
                  <a:pt x="490" y="202"/>
                </a:cubicBezTo>
                <a:cubicBezTo>
                  <a:pt x="546" y="202"/>
                  <a:pt x="591" y="157"/>
                  <a:pt x="591" y="101"/>
                </a:cubicBezTo>
                <a:cubicBezTo>
                  <a:pt x="591" y="46"/>
                  <a:pt x="546" y="0"/>
                  <a:pt x="49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zh-CN" altLang="en-US" sz="1400" dirty="0" smtClean="0"/>
              <a:t>辅导员录入就业信息</a:t>
            </a:r>
            <a:endParaRPr lang="zh-CN" altLang="en-US" sz="1400" dirty="0"/>
          </a:p>
        </p:txBody>
      </p:sp>
      <p:cxnSp>
        <p:nvCxnSpPr>
          <p:cNvPr id="94" name="肘形连接符 93"/>
          <p:cNvCxnSpPr>
            <a:stCxn id="49" idx="5"/>
            <a:endCxn id="92" idx="5"/>
          </p:cNvCxnSpPr>
          <p:nvPr/>
        </p:nvCxnSpPr>
        <p:spPr>
          <a:xfrm flipV="1">
            <a:off x="2924175" y="2047875"/>
            <a:ext cx="333374" cy="828675"/>
          </a:xfrm>
          <a:prstGeom prst="bentConnector3">
            <a:avLst>
              <a:gd name="adj1" fmla="val 168572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肘形连接符 95"/>
          <p:cNvCxnSpPr>
            <a:stCxn id="47" idx="5"/>
            <a:endCxn id="92" idx="5"/>
          </p:cNvCxnSpPr>
          <p:nvPr/>
        </p:nvCxnSpPr>
        <p:spPr>
          <a:xfrm flipV="1">
            <a:off x="2924175" y="2047875"/>
            <a:ext cx="333374" cy="1666875"/>
          </a:xfrm>
          <a:prstGeom prst="bentConnector3">
            <a:avLst>
              <a:gd name="adj1" fmla="val 168572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肘形连接符 97"/>
          <p:cNvCxnSpPr>
            <a:stCxn id="46" idx="5"/>
            <a:endCxn id="92" idx="5"/>
          </p:cNvCxnSpPr>
          <p:nvPr/>
        </p:nvCxnSpPr>
        <p:spPr>
          <a:xfrm flipV="1">
            <a:off x="2914650" y="2047875"/>
            <a:ext cx="342899" cy="2495550"/>
          </a:xfrm>
          <a:prstGeom prst="bentConnector3">
            <a:avLst>
              <a:gd name="adj1" fmla="val 166667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899342064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8012559" y="156327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FBF4DC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FBF4DC"/>
              </a:solidFill>
              <a:effectLst/>
              <a:uLnTx/>
              <a:uFillTx/>
            </a:endParaRPr>
          </a:p>
        </p:txBody>
      </p:sp>
      <p:sp>
        <p:nvSpPr>
          <p:cNvPr id="20" name="原创设计师QQ598969553                 _2"/>
          <p:cNvSpPr>
            <a:spLocks/>
          </p:cNvSpPr>
          <p:nvPr/>
        </p:nvSpPr>
        <p:spPr bwMode="auto">
          <a:xfrm rot="16200000">
            <a:off x="3099855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1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2" name="原创设计师QQ598969553                 _4"/>
          <p:cNvSpPr>
            <a:spLocks/>
          </p:cNvSpPr>
          <p:nvPr/>
        </p:nvSpPr>
        <p:spPr bwMode="auto">
          <a:xfrm rot="16200000">
            <a:off x="4567357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2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4" name="原创设计师QQ598969553                 _6"/>
          <p:cNvSpPr>
            <a:spLocks/>
          </p:cNvSpPr>
          <p:nvPr/>
        </p:nvSpPr>
        <p:spPr bwMode="auto">
          <a:xfrm rot="16200000">
            <a:off x="6034859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1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6" name="原创设计师QQ598969553                 _8"/>
          <p:cNvSpPr>
            <a:spLocks/>
          </p:cNvSpPr>
          <p:nvPr/>
        </p:nvSpPr>
        <p:spPr bwMode="auto">
          <a:xfrm rot="16200000">
            <a:off x="7502361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2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8" name="原创设计师QQ598969553                 _10"/>
          <p:cNvSpPr txBox="1"/>
          <p:nvPr/>
        </p:nvSpPr>
        <p:spPr>
          <a:xfrm>
            <a:off x="3592157" y="1563272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9" name="原创设计师QQ598969553                 _11"/>
          <p:cNvSpPr txBox="1"/>
          <p:nvPr/>
        </p:nvSpPr>
        <p:spPr>
          <a:xfrm>
            <a:off x="5056716" y="1535003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0" name="原创设计师QQ598969553                 _12"/>
          <p:cNvSpPr txBox="1"/>
          <p:nvPr/>
        </p:nvSpPr>
        <p:spPr>
          <a:xfrm>
            <a:off x="6524219" y="1549865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1" name="原创设计师QQ598969553                 _13"/>
          <p:cNvSpPr txBox="1"/>
          <p:nvPr/>
        </p:nvSpPr>
        <p:spPr>
          <a:xfrm>
            <a:off x="8012559" y="1570901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8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2" name="原创设计师QQ598969553                 _14"/>
          <p:cNvSpPr/>
          <p:nvPr/>
        </p:nvSpPr>
        <p:spPr>
          <a:xfrm>
            <a:off x="4567377" y="3451238"/>
            <a:ext cx="30572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感谢大家的观看</a:t>
            </a:r>
          </a:p>
        </p:txBody>
      </p:sp>
      <p:pic>
        <p:nvPicPr>
          <p:cNvPr id="14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  <p:sp>
        <p:nvSpPr>
          <p:cNvPr id="18" name="矩形: 圆角 36"/>
          <p:cNvSpPr/>
          <p:nvPr/>
        </p:nvSpPr>
        <p:spPr>
          <a:xfrm>
            <a:off x="4558283" y="5183913"/>
            <a:ext cx="3073845" cy="616609"/>
          </a:xfrm>
          <a:prstGeom prst="roundRect">
            <a:avLst>
              <a:gd name="adj" fmla="val 42964"/>
            </a:avLst>
          </a:prstGeom>
          <a:solidFill>
            <a:srgbClr val="FBF4DC"/>
          </a:solidFill>
          <a:ln w="19050">
            <a:noFill/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  <a:ea typeface="华文细黑" panose="02010600040101010101" pitchFamily="2" charset="-122"/>
            </a:endParaRPr>
          </a:p>
        </p:txBody>
      </p:sp>
      <p:sp>
        <p:nvSpPr>
          <p:cNvPr id="19" name="原创设计师QQ598969553                 _15"/>
          <p:cNvSpPr/>
          <p:nvPr/>
        </p:nvSpPr>
        <p:spPr>
          <a:xfrm>
            <a:off x="5084862" y="5314422"/>
            <a:ext cx="2154137" cy="3365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培训讲师：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64282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3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  <p:bldP spid="26" grpId="0" animBg="1"/>
      <p:bldP spid="28" grpId="0"/>
      <p:bldP spid="29" grpId="0"/>
      <p:bldP spid="30" grpId="0"/>
      <p:bldP spid="31" grpId="0"/>
      <p:bldP spid="32" grpId="0"/>
      <p:bldP spid="19" grpId="0"/>
    </p:bldLst>
  </p:timing>
</p:sld>
</file>

<file path=ppt/theme/theme1.xml><?xml version="1.0" encoding="utf-8"?>
<a:theme xmlns:a="http://schemas.openxmlformats.org/drawingml/2006/main" name="Office 主题​​">
  <a:themeElements>
    <a:clrScheme name="自定义 6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B6863"/>
      </a:accent1>
      <a:accent2>
        <a:srgbClr val="64A816"/>
      </a:accent2>
      <a:accent3>
        <a:srgbClr val="0B6863"/>
      </a:accent3>
      <a:accent4>
        <a:srgbClr val="64A816"/>
      </a:accent4>
      <a:accent5>
        <a:srgbClr val="0B6863"/>
      </a:accent5>
      <a:accent6>
        <a:srgbClr val="64A816"/>
      </a:accent6>
      <a:hlink>
        <a:srgbClr val="0563C1"/>
      </a:hlink>
      <a:folHlink>
        <a:srgbClr val="954F72"/>
      </a:folHlink>
    </a:clrScheme>
    <a:fontScheme name="模板">
      <a:majorFont>
        <a:latin typeface="微软雅黑"/>
        <a:ea typeface="微软雅黑"/>
        <a:cs typeface=""/>
      </a:majorFont>
      <a:minorFont>
        <a:latin typeface="华文细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1759</TotalTime>
  <Words>362</Words>
  <Application>Microsoft Office PowerPoint</Application>
  <PresentationFormat>自定义</PresentationFormat>
  <Paragraphs>51</Paragraphs>
  <Slides>5</Slides>
  <Notes>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Office 主题​​</vt:lpstr>
      <vt:lpstr>幻灯片 1</vt:lpstr>
      <vt:lpstr>幻灯片 2</vt:lpstr>
      <vt:lpstr>幻灯片 3</vt:lpstr>
      <vt:lpstr>幻灯片 4</vt:lpstr>
      <vt:lpstr>幻灯片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简洁微立体</dc:title>
  <dc:creator>第一PPT模板网-WWW.1PPT.COM</dc:creator>
  <cp:keywords>第一PPT模板网-WWW.1PPT.COM</cp:keywords>
  <cp:lastModifiedBy>Administrator</cp:lastModifiedBy>
  <cp:revision>160</cp:revision>
  <dcterms:created xsi:type="dcterms:W3CDTF">2016-10-31T09:21:16Z</dcterms:created>
  <dcterms:modified xsi:type="dcterms:W3CDTF">2018-11-20T01:22:09Z</dcterms:modified>
</cp:coreProperties>
</file>