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3" r:id="rId2"/>
    <p:sldId id="301" r:id="rId3"/>
    <p:sldId id="299" r:id="rId4"/>
    <p:sldId id="300" r:id="rId5"/>
    <p:sldId id="304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6863"/>
    <a:srgbClr val="FBF4DC"/>
    <a:srgbClr val="64A81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276" y="534"/>
      </p:cViewPr>
      <p:guideLst>
        <p:guide orient="horz" pos="2160"/>
        <p:guide pos="3840"/>
        <p:guide pos="24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729E6-9905-4A9C-9203-F014B6BA3A52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744CB-2226-4812-9310-E9B996422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1017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99691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1718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42758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58259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51650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91069738"/>
      </p:ext>
    </p:extLst>
  </p:cSld>
  <p:clrMapOvr>
    <a:masterClrMapping/>
  </p:clrMapOvr>
  <p:transition spd="slow" advClick="0" advTm="4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51628507"/>
      </p:ext>
    </p:extLst>
  </p:cSld>
  <p:clrMapOvr>
    <a:masterClrMapping/>
  </p:clrMapOvr>
  <p:transition spd="slow" advClick="0" advTm="4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99746647"/>
      </p:ext>
    </p:extLst>
  </p:cSld>
  <p:clrMapOvr>
    <a:masterClrMapping/>
  </p:clrMapOvr>
  <p:transition spd="slow" advClick="0" advTm="4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82063846"/>
      </p:ext>
    </p:extLst>
  </p:cSld>
  <p:clrMapOvr>
    <a:masterClrMapping/>
  </p:clrMapOvr>
  <p:transition spd="slow" advClick="0" advTm="4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24685403"/>
      </p:ext>
    </p:extLst>
  </p:cSld>
  <p:clrMapOvr>
    <a:masterClrMapping/>
  </p:clrMapOvr>
  <p:transition spd="slow" advClick="0" advTm="4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44129007"/>
      </p:ext>
    </p:extLst>
  </p:cSld>
  <p:clrMapOvr>
    <a:masterClrMapping/>
  </p:clrMapOvr>
  <p:transition spd="slow" advClick="0" advTm="4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16008653"/>
      </p:ext>
    </p:extLst>
  </p:cSld>
  <p:clrMapOvr>
    <a:masterClrMapping/>
  </p:clrMapOvr>
  <p:transition spd="slow" advClick="0" advTm="4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77818114"/>
      </p:ext>
    </p:extLst>
  </p:cSld>
  <p:clrMapOvr>
    <a:masterClrMapping/>
  </p:clrMapOvr>
  <p:transition spd="slow" advClick="0" advTm="4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811579" y="337344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811579" y="616744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7" name="自由: 形状 32"/>
          <p:cNvSpPr/>
          <p:nvPr userDrawn="1"/>
        </p:nvSpPr>
        <p:spPr>
          <a:xfrm rot="16200000">
            <a:off x="98246" y="239098"/>
            <a:ext cx="558527" cy="755019"/>
          </a:xfrm>
          <a:custGeom>
            <a:avLst/>
            <a:gdLst>
              <a:gd name="connsiteX0" fmla="*/ 558527 w 558527"/>
              <a:gd name="connsiteY0" fmla="*/ 0 h 755019"/>
              <a:gd name="connsiteX1" fmla="*/ 558527 w 558527"/>
              <a:gd name="connsiteY1" fmla="*/ 525460 h 755019"/>
              <a:gd name="connsiteX2" fmla="*/ 279263 w 558527"/>
              <a:gd name="connsiteY2" fmla="*/ 755019 h 755019"/>
              <a:gd name="connsiteX3" fmla="*/ 0 w 558527"/>
              <a:gd name="connsiteY3" fmla="*/ 525460 h 755019"/>
              <a:gd name="connsiteX4" fmla="*/ 0 w 558527"/>
              <a:gd name="connsiteY4" fmla="*/ 0 h 75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755019">
                <a:moveTo>
                  <a:pt x="558527" y="0"/>
                </a:moveTo>
                <a:lnTo>
                  <a:pt x="558527" y="525460"/>
                </a:lnTo>
                <a:lnTo>
                  <a:pt x="279263" y="755019"/>
                </a:lnTo>
                <a:lnTo>
                  <a:pt x="0" y="5254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自由: 形状 31"/>
          <p:cNvSpPr/>
          <p:nvPr userDrawn="1"/>
        </p:nvSpPr>
        <p:spPr>
          <a:xfrm rot="16200000">
            <a:off x="4766" y="332578"/>
            <a:ext cx="558527" cy="568058"/>
          </a:xfrm>
          <a:custGeom>
            <a:avLst/>
            <a:gdLst>
              <a:gd name="connsiteX0" fmla="*/ 558527 w 558527"/>
              <a:gd name="connsiteY0" fmla="*/ 0 h 568058"/>
              <a:gd name="connsiteX1" fmla="*/ 558527 w 558527"/>
              <a:gd name="connsiteY1" fmla="*/ 338499 h 568058"/>
              <a:gd name="connsiteX2" fmla="*/ 279263 w 558527"/>
              <a:gd name="connsiteY2" fmla="*/ 568058 h 568058"/>
              <a:gd name="connsiteX3" fmla="*/ 0 w 558527"/>
              <a:gd name="connsiteY3" fmla="*/ 338499 h 568058"/>
              <a:gd name="connsiteX4" fmla="*/ 0 w 558527"/>
              <a:gd name="connsiteY4" fmla="*/ 0 h 56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568058">
                <a:moveTo>
                  <a:pt x="558527" y="0"/>
                </a:moveTo>
                <a:lnTo>
                  <a:pt x="558527" y="338499"/>
                </a:lnTo>
                <a:lnTo>
                  <a:pt x="279263" y="568058"/>
                </a:lnTo>
                <a:lnTo>
                  <a:pt x="0" y="3384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1270629" y="428110"/>
            <a:ext cx="468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pPr algn="ctr"/>
              <a:t>‹#›</a:t>
            </a:fld>
            <a:endParaRPr lang="zh-CN" altLang="en-US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8023742"/>
      </p:ext>
    </p:extLst>
  </p:cSld>
  <p:clrMapOvr>
    <a:masterClrMapping/>
  </p:clrMapOvr>
  <p:transition spd="slow" advClick="0" advTm="4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6979845"/>
      </p:ext>
    </p:extLst>
  </p:cSld>
  <p:clrMapOvr>
    <a:masterClrMapping/>
  </p:clrMapOvr>
  <p:transition spd="slow" advClick="0" advTm="4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39141849"/>
      </p:ext>
    </p:extLst>
  </p:cSld>
  <p:clrMapOvr>
    <a:masterClrMapping/>
  </p:clrMapOvr>
  <p:transition spd="slow" advClick="0" advTm="4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4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992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12211" y="3422663"/>
            <a:ext cx="32944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EIC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系统培训教材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原创设计师QQ598969553                 _16"/>
          <p:cNvSpPr txBox="1"/>
          <p:nvPr/>
        </p:nvSpPr>
        <p:spPr>
          <a:xfrm>
            <a:off x="2535808" y="4231365"/>
            <a:ext cx="7118797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Along with the advance of network and communication technology, the information construction becomes more and more important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8048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"/>
                            </p:stCondLst>
                            <p:childTnLst>
                              <p:par>
                                <p:cTn id="5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9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34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" y="984250"/>
            <a:ext cx="9563099" cy="4889500"/>
            <a:chOff x="1" y="984250"/>
            <a:chExt cx="9563099" cy="4889500"/>
          </a:xfrm>
        </p:grpSpPr>
        <p:sp>
          <p:nvSpPr>
            <p:cNvPr id="8" name="图文框 7"/>
            <p:cNvSpPr/>
            <p:nvPr/>
          </p:nvSpPr>
          <p:spPr>
            <a:xfrm>
              <a:off x="2628900" y="984250"/>
              <a:ext cx="6934200" cy="4889500"/>
            </a:xfrm>
            <a:prstGeom prst="frame">
              <a:avLst>
                <a:gd name="adj1" fmla="val 15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" y="2088775"/>
              <a:ext cx="3179134" cy="3174341"/>
            </a:xfrm>
            <a:prstGeom prst="rect">
              <a:avLst/>
            </a:prstGeom>
            <a:solidFill>
              <a:srgbClr val="FBF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" name="原创设计师QQ598969553           _6"/>
          <p:cNvSpPr/>
          <p:nvPr/>
        </p:nvSpPr>
        <p:spPr>
          <a:xfrm flipH="1">
            <a:off x="4039444" y="2065177"/>
            <a:ext cx="29658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管理驾驶舱</a:t>
            </a:r>
            <a:endParaRPr lang="en-US" altLang="zh-CN" sz="20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rgbClr val="0B6863"/>
                </a:solidFill>
              </a:rPr>
              <a:t>Management Cockpit</a:t>
            </a:r>
            <a:endParaRPr lang="zh-CN" altLang="en-US" sz="2000" dirty="0" smtClean="0">
              <a:solidFill>
                <a:srgbClr val="0B686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原创设计师QQ598969553           _7"/>
          <p:cNvSpPr/>
          <p:nvPr/>
        </p:nvSpPr>
        <p:spPr>
          <a:xfrm flipH="1">
            <a:off x="4015816" y="2989226"/>
            <a:ext cx="3783503" cy="890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管理驾驶舱是基于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EIC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的高层决策支持系统。通过详尽的指标体系，实时反映校园的运行状态，将采集的数据形象化、直观化、具体化。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810000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管理驾驶舱主要功能点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Management Cockpit</a:t>
            </a:r>
          </a:p>
        </p:txBody>
      </p:sp>
      <p:sp>
        <p:nvSpPr>
          <p:cNvPr id="4" name="原创设计师QQ：598969553              _2"/>
          <p:cNvSpPr/>
          <p:nvPr/>
        </p:nvSpPr>
        <p:spPr>
          <a:xfrm rot="2700000">
            <a:off x="8592773" y="2465945"/>
            <a:ext cx="574574" cy="5745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5" name="原创设计师QQ：598969553              _3"/>
          <p:cNvGrpSpPr/>
          <p:nvPr/>
        </p:nvGrpSpPr>
        <p:grpSpPr>
          <a:xfrm>
            <a:off x="8720257" y="2587536"/>
            <a:ext cx="319607" cy="331392"/>
            <a:chOff x="26712863" y="-9386888"/>
            <a:chExt cx="731838" cy="758825"/>
          </a:xfrm>
          <a:solidFill>
            <a:srgbClr val="191E22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26712863" y="-9386888"/>
              <a:ext cx="731838" cy="758825"/>
            </a:xfrm>
            <a:custGeom>
              <a:avLst/>
              <a:gdLst>
                <a:gd name="T0" fmla="*/ 0 w 461"/>
                <a:gd name="T1" fmla="*/ 0 h 478"/>
                <a:gd name="T2" fmla="*/ 0 w 461"/>
                <a:gd name="T3" fmla="*/ 384 h 478"/>
                <a:gd name="T4" fmla="*/ 87 w 461"/>
                <a:gd name="T5" fmla="*/ 384 h 478"/>
                <a:gd name="T6" fmla="*/ 87 w 461"/>
                <a:gd name="T7" fmla="*/ 478 h 478"/>
                <a:gd name="T8" fmla="*/ 205 w 461"/>
                <a:gd name="T9" fmla="*/ 384 h 478"/>
                <a:gd name="T10" fmla="*/ 461 w 461"/>
                <a:gd name="T11" fmla="*/ 384 h 478"/>
                <a:gd name="T12" fmla="*/ 461 w 461"/>
                <a:gd name="T13" fmla="*/ 0 h 478"/>
                <a:gd name="T14" fmla="*/ 0 w 461"/>
                <a:gd name="T15" fmla="*/ 0 h 478"/>
                <a:gd name="T16" fmla="*/ 423 w 461"/>
                <a:gd name="T17" fmla="*/ 346 h 478"/>
                <a:gd name="T18" fmla="*/ 194 w 461"/>
                <a:gd name="T19" fmla="*/ 346 h 478"/>
                <a:gd name="T20" fmla="*/ 125 w 461"/>
                <a:gd name="T21" fmla="*/ 400 h 478"/>
                <a:gd name="T22" fmla="*/ 125 w 461"/>
                <a:gd name="T23" fmla="*/ 346 h 478"/>
                <a:gd name="T24" fmla="*/ 37 w 461"/>
                <a:gd name="T25" fmla="*/ 346 h 478"/>
                <a:gd name="T26" fmla="*/ 37 w 461"/>
                <a:gd name="T27" fmla="*/ 38 h 478"/>
                <a:gd name="T28" fmla="*/ 423 w 461"/>
                <a:gd name="T29" fmla="*/ 38 h 478"/>
                <a:gd name="T30" fmla="*/ 423 w 461"/>
                <a:gd name="T31" fmla="*/ 34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1" h="478">
                  <a:moveTo>
                    <a:pt x="0" y="0"/>
                  </a:moveTo>
                  <a:lnTo>
                    <a:pt x="0" y="384"/>
                  </a:lnTo>
                  <a:lnTo>
                    <a:pt x="87" y="384"/>
                  </a:lnTo>
                  <a:lnTo>
                    <a:pt x="87" y="478"/>
                  </a:lnTo>
                  <a:lnTo>
                    <a:pt x="205" y="384"/>
                  </a:lnTo>
                  <a:lnTo>
                    <a:pt x="461" y="384"/>
                  </a:lnTo>
                  <a:lnTo>
                    <a:pt x="461" y="0"/>
                  </a:lnTo>
                  <a:lnTo>
                    <a:pt x="0" y="0"/>
                  </a:lnTo>
                  <a:close/>
                  <a:moveTo>
                    <a:pt x="423" y="346"/>
                  </a:moveTo>
                  <a:lnTo>
                    <a:pt x="194" y="346"/>
                  </a:lnTo>
                  <a:lnTo>
                    <a:pt x="125" y="400"/>
                  </a:lnTo>
                  <a:lnTo>
                    <a:pt x="125" y="346"/>
                  </a:lnTo>
                  <a:lnTo>
                    <a:pt x="37" y="346"/>
                  </a:lnTo>
                  <a:lnTo>
                    <a:pt x="37" y="38"/>
                  </a:lnTo>
                  <a:lnTo>
                    <a:pt x="423" y="38"/>
                  </a:lnTo>
                  <a:lnTo>
                    <a:pt x="423" y="3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26892251" y="-9115426"/>
              <a:ext cx="368300" cy="587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6892251" y="-9026526"/>
              <a:ext cx="98425" cy="60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27043063" y="-9026526"/>
              <a:ext cx="217488" cy="60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26892251" y="-9205913"/>
              <a:ext cx="195263" cy="60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27144663" y="-9205913"/>
              <a:ext cx="115888" cy="60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原创设计师QQ：598969553              _4"/>
          <p:cNvSpPr/>
          <p:nvPr/>
        </p:nvSpPr>
        <p:spPr>
          <a:xfrm rot="2700000">
            <a:off x="7240521" y="1579412"/>
            <a:ext cx="574574" cy="574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16" name="原创设计师QQ：598969553              _6"/>
          <p:cNvSpPr/>
          <p:nvPr/>
        </p:nvSpPr>
        <p:spPr>
          <a:xfrm rot="2700000">
            <a:off x="7259572" y="5163641"/>
            <a:ext cx="574574" cy="5745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17" name="原创设计师QQ：598969553              _7"/>
          <p:cNvGrpSpPr/>
          <p:nvPr/>
        </p:nvGrpSpPr>
        <p:grpSpPr>
          <a:xfrm>
            <a:off x="7393642" y="1678212"/>
            <a:ext cx="306433" cy="306433"/>
            <a:chOff x="31126113" y="-5078413"/>
            <a:chExt cx="701675" cy="701675"/>
          </a:xfrm>
          <a:solidFill>
            <a:srgbClr val="191E22"/>
          </a:solidFill>
        </p:grpSpPr>
        <p:sp>
          <p:nvSpPr>
            <p:cNvPr id="18" name="Freeform 14"/>
            <p:cNvSpPr>
              <a:spLocks noEditPoints="1"/>
            </p:cNvSpPr>
            <p:nvPr/>
          </p:nvSpPr>
          <p:spPr bwMode="auto">
            <a:xfrm>
              <a:off x="31126113" y="-5078413"/>
              <a:ext cx="701675" cy="701675"/>
            </a:xfrm>
            <a:custGeom>
              <a:avLst/>
              <a:gdLst>
                <a:gd name="T0" fmla="*/ 0 w 442"/>
                <a:gd name="T1" fmla="*/ 0 h 442"/>
                <a:gd name="T2" fmla="*/ 0 w 442"/>
                <a:gd name="T3" fmla="*/ 442 h 442"/>
                <a:gd name="T4" fmla="*/ 442 w 442"/>
                <a:gd name="T5" fmla="*/ 442 h 442"/>
                <a:gd name="T6" fmla="*/ 442 w 442"/>
                <a:gd name="T7" fmla="*/ 0 h 442"/>
                <a:gd name="T8" fmla="*/ 0 w 442"/>
                <a:gd name="T9" fmla="*/ 0 h 442"/>
                <a:gd name="T10" fmla="*/ 404 w 442"/>
                <a:gd name="T11" fmla="*/ 405 h 442"/>
                <a:gd name="T12" fmla="*/ 37 w 442"/>
                <a:gd name="T13" fmla="*/ 405 h 442"/>
                <a:gd name="T14" fmla="*/ 37 w 442"/>
                <a:gd name="T15" fmla="*/ 38 h 442"/>
                <a:gd name="T16" fmla="*/ 404 w 442"/>
                <a:gd name="T17" fmla="*/ 38 h 442"/>
                <a:gd name="T18" fmla="*/ 404 w 442"/>
                <a:gd name="T19" fmla="*/ 405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2" h="442">
                  <a:moveTo>
                    <a:pt x="0" y="0"/>
                  </a:moveTo>
                  <a:lnTo>
                    <a:pt x="0" y="442"/>
                  </a:lnTo>
                  <a:lnTo>
                    <a:pt x="442" y="442"/>
                  </a:lnTo>
                  <a:lnTo>
                    <a:pt x="442" y="0"/>
                  </a:lnTo>
                  <a:lnTo>
                    <a:pt x="0" y="0"/>
                  </a:lnTo>
                  <a:close/>
                  <a:moveTo>
                    <a:pt x="404" y="405"/>
                  </a:moveTo>
                  <a:lnTo>
                    <a:pt x="37" y="405"/>
                  </a:lnTo>
                  <a:lnTo>
                    <a:pt x="37" y="38"/>
                  </a:lnTo>
                  <a:lnTo>
                    <a:pt x="404" y="38"/>
                  </a:lnTo>
                  <a:lnTo>
                    <a:pt x="404" y="4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31395988" y="-4891088"/>
              <a:ext cx="192088" cy="315913"/>
            </a:xfrm>
            <a:custGeom>
              <a:avLst/>
              <a:gdLst>
                <a:gd name="T0" fmla="*/ 121 w 121"/>
                <a:gd name="T1" fmla="*/ 161 h 199"/>
                <a:gd name="T2" fmla="*/ 38 w 121"/>
                <a:gd name="T3" fmla="*/ 161 h 199"/>
                <a:gd name="T4" fmla="*/ 38 w 121"/>
                <a:gd name="T5" fmla="*/ 97 h 199"/>
                <a:gd name="T6" fmla="*/ 99 w 121"/>
                <a:gd name="T7" fmla="*/ 97 h 199"/>
                <a:gd name="T8" fmla="*/ 99 w 121"/>
                <a:gd name="T9" fmla="*/ 59 h 199"/>
                <a:gd name="T10" fmla="*/ 38 w 121"/>
                <a:gd name="T11" fmla="*/ 59 h 199"/>
                <a:gd name="T12" fmla="*/ 38 w 121"/>
                <a:gd name="T13" fmla="*/ 0 h 199"/>
                <a:gd name="T14" fmla="*/ 0 w 121"/>
                <a:gd name="T15" fmla="*/ 0 h 199"/>
                <a:gd name="T16" fmla="*/ 0 w 121"/>
                <a:gd name="T17" fmla="*/ 199 h 199"/>
                <a:gd name="T18" fmla="*/ 121 w 121"/>
                <a:gd name="T19" fmla="*/ 199 h 199"/>
                <a:gd name="T20" fmla="*/ 121 w 121"/>
                <a:gd name="T21" fmla="*/ 16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99">
                  <a:moveTo>
                    <a:pt x="121" y="161"/>
                  </a:moveTo>
                  <a:lnTo>
                    <a:pt x="38" y="161"/>
                  </a:lnTo>
                  <a:lnTo>
                    <a:pt x="38" y="97"/>
                  </a:lnTo>
                  <a:lnTo>
                    <a:pt x="99" y="97"/>
                  </a:lnTo>
                  <a:lnTo>
                    <a:pt x="99" y="59"/>
                  </a:lnTo>
                  <a:lnTo>
                    <a:pt x="38" y="59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21" y="199"/>
                  </a:lnTo>
                  <a:lnTo>
                    <a:pt x="121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20" name="原创设计师QQ：598969553              _8"/>
          <p:cNvSpPr/>
          <p:nvPr/>
        </p:nvSpPr>
        <p:spPr>
          <a:xfrm rot="2700000">
            <a:off x="7240521" y="3352477"/>
            <a:ext cx="574574" cy="5745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21" name="原创设计师QQ：598969553              _9"/>
          <p:cNvGrpSpPr/>
          <p:nvPr/>
        </p:nvGrpSpPr>
        <p:grpSpPr>
          <a:xfrm>
            <a:off x="7361419" y="3473029"/>
            <a:ext cx="332778" cy="333471"/>
            <a:chOff x="26704926" y="-7291388"/>
            <a:chExt cx="762000" cy="763587"/>
          </a:xfrm>
          <a:solidFill>
            <a:srgbClr val="191E22"/>
          </a:solidFill>
        </p:grpSpPr>
        <p:sp>
          <p:nvSpPr>
            <p:cNvPr id="22" name="Freeform 16"/>
            <p:cNvSpPr>
              <a:spLocks noEditPoints="1"/>
            </p:cNvSpPr>
            <p:nvPr/>
          </p:nvSpPr>
          <p:spPr bwMode="auto">
            <a:xfrm>
              <a:off x="26741438" y="-7291388"/>
              <a:ext cx="725488" cy="725488"/>
            </a:xfrm>
            <a:custGeom>
              <a:avLst/>
              <a:gdLst>
                <a:gd name="T0" fmla="*/ 242 w 457"/>
                <a:gd name="T1" fmla="*/ 0 h 457"/>
                <a:gd name="T2" fmla="*/ 0 w 457"/>
                <a:gd name="T3" fmla="*/ 244 h 457"/>
                <a:gd name="T4" fmla="*/ 213 w 457"/>
                <a:gd name="T5" fmla="*/ 457 h 457"/>
                <a:gd name="T6" fmla="*/ 457 w 457"/>
                <a:gd name="T7" fmla="*/ 213 h 457"/>
                <a:gd name="T8" fmla="*/ 242 w 457"/>
                <a:gd name="T9" fmla="*/ 0 h 457"/>
                <a:gd name="T10" fmla="*/ 55 w 457"/>
                <a:gd name="T11" fmla="*/ 244 h 457"/>
                <a:gd name="T12" fmla="*/ 242 w 457"/>
                <a:gd name="T13" fmla="*/ 55 h 457"/>
                <a:gd name="T14" fmla="*/ 403 w 457"/>
                <a:gd name="T15" fmla="*/ 213 h 457"/>
                <a:gd name="T16" fmla="*/ 213 w 457"/>
                <a:gd name="T17" fmla="*/ 403 h 457"/>
                <a:gd name="T18" fmla="*/ 55 w 457"/>
                <a:gd name="T19" fmla="*/ 244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7" h="457">
                  <a:moveTo>
                    <a:pt x="242" y="0"/>
                  </a:moveTo>
                  <a:lnTo>
                    <a:pt x="0" y="244"/>
                  </a:lnTo>
                  <a:lnTo>
                    <a:pt x="213" y="457"/>
                  </a:lnTo>
                  <a:lnTo>
                    <a:pt x="457" y="213"/>
                  </a:lnTo>
                  <a:lnTo>
                    <a:pt x="242" y="0"/>
                  </a:lnTo>
                  <a:close/>
                  <a:moveTo>
                    <a:pt x="55" y="244"/>
                  </a:moveTo>
                  <a:lnTo>
                    <a:pt x="242" y="55"/>
                  </a:lnTo>
                  <a:lnTo>
                    <a:pt x="403" y="213"/>
                  </a:lnTo>
                  <a:lnTo>
                    <a:pt x="213" y="403"/>
                  </a:lnTo>
                  <a:lnTo>
                    <a:pt x="55" y="2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3" name="Freeform 17"/>
            <p:cNvSpPr>
              <a:spLocks noEditPoints="1"/>
            </p:cNvSpPr>
            <p:nvPr/>
          </p:nvSpPr>
          <p:spPr bwMode="auto">
            <a:xfrm>
              <a:off x="26704926" y="-6810376"/>
              <a:ext cx="280988" cy="282575"/>
            </a:xfrm>
            <a:custGeom>
              <a:avLst/>
              <a:gdLst>
                <a:gd name="T0" fmla="*/ 0 w 177"/>
                <a:gd name="T1" fmla="*/ 178 h 178"/>
                <a:gd name="T2" fmla="*/ 177 w 177"/>
                <a:gd name="T3" fmla="*/ 156 h 178"/>
                <a:gd name="T4" fmla="*/ 21 w 177"/>
                <a:gd name="T5" fmla="*/ 0 h 178"/>
                <a:gd name="T6" fmla="*/ 0 w 177"/>
                <a:gd name="T7" fmla="*/ 178 h 178"/>
                <a:gd name="T8" fmla="*/ 49 w 177"/>
                <a:gd name="T9" fmla="*/ 81 h 178"/>
                <a:gd name="T10" fmla="*/ 97 w 177"/>
                <a:gd name="T11" fmla="*/ 128 h 178"/>
                <a:gd name="T12" fmla="*/ 42 w 177"/>
                <a:gd name="T13" fmla="*/ 135 h 178"/>
                <a:gd name="T14" fmla="*/ 49 w 177"/>
                <a:gd name="T15" fmla="*/ 8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7" h="178">
                  <a:moveTo>
                    <a:pt x="0" y="178"/>
                  </a:moveTo>
                  <a:lnTo>
                    <a:pt x="177" y="156"/>
                  </a:lnTo>
                  <a:lnTo>
                    <a:pt x="21" y="0"/>
                  </a:lnTo>
                  <a:lnTo>
                    <a:pt x="0" y="178"/>
                  </a:lnTo>
                  <a:close/>
                  <a:moveTo>
                    <a:pt x="49" y="81"/>
                  </a:moveTo>
                  <a:lnTo>
                    <a:pt x="97" y="128"/>
                  </a:lnTo>
                  <a:lnTo>
                    <a:pt x="42" y="135"/>
                  </a:lnTo>
                  <a:lnTo>
                    <a:pt x="49" y="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24" name="原创设计师QQ：598969553              _10"/>
          <p:cNvSpPr/>
          <p:nvPr/>
        </p:nvSpPr>
        <p:spPr>
          <a:xfrm rot="2700000">
            <a:off x="8592773" y="4239009"/>
            <a:ext cx="574574" cy="5745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25" name="原创设计师QQ：598969553              _11"/>
          <p:cNvGrpSpPr/>
          <p:nvPr/>
        </p:nvGrpSpPr>
        <p:grpSpPr>
          <a:xfrm>
            <a:off x="8696339" y="4382092"/>
            <a:ext cx="367443" cy="288408"/>
            <a:chOff x="24461788" y="-2840038"/>
            <a:chExt cx="841375" cy="660400"/>
          </a:xfrm>
          <a:solidFill>
            <a:srgbClr val="191E22"/>
          </a:solidFill>
        </p:grpSpPr>
        <p:sp>
          <p:nvSpPr>
            <p:cNvPr id="26" name="Freeform 18"/>
            <p:cNvSpPr>
              <a:spLocks noEditPoints="1"/>
            </p:cNvSpPr>
            <p:nvPr/>
          </p:nvSpPr>
          <p:spPr bwMode="auto">
            <a:xfrm>
              <a:off x="24461788" y="-2840038"/>
              <a:ext cx="841375" cy="660400"/>
            </a:xfrm>
            <a:custGeom>
              <a:avLst/>
              <a:gdLst>
                <a:gd name="T0" fmla="*/ 530 w 530"/>
                <a:gd name="T1" fmla="*/ 116 h 416"/>
                <a:gd name="T2" fmla="*/ 473 w 530"/>
                <a:gd name="T3" fmla="*/ 28 h 416"/>
                <a:gd name="T4" fmla="*/ 429 w 530"/>
                <a:gd name="T5" fmla="*/ 57 h 416"/>
                <a:gd name="T6" fmla="*/ 429 w 530"/>
                <a:gd name="T7" fmla="*/ 0 h 416"/>
                <a:gd name="T8" fmla="*/ 0 w 530"/>
                <a:gd name="T9" fmla="*/ 0 h 416"/>
                <a:gd name="T10" fmla="*/ 0 w 530"/>
                <a:gd name="T11" fmla="*/ 416 h 416"/>
                <a:gd name="T12" fmla="*/ 429 w 530"/>
                <a:gd name="T13" fmla="*/ 416 h 416"/>
                <a:gd name="T14" fmla="*/ 429 w 530"/>
                <a:gd name="T15" fmla="*/ 185 h 416"/>
                <a:gd name="T16" fmla="*/ 530 w 530"/>
                <a:gd name="T17" fmla="*/ 116 h 416"/>
                <a:gd name="T18" fmla="*/ 478 w 530"/>
                <a:gd name="T19" fmla="*/ 107 h 416"/>
                <a:gd name="T20" fmla="*/ 279 w 530"/>
                <a:gd name="T21" fmla="*/ 237 h 416"/>
                <a:gd name="T22" fmla="*/ 263 w 530"/>
                <a:gd name="T23" fmla="*/ 211 h 416"/>
                <a:gd name="T24" fmla="*/ 462 w 530"/>
                <a:gd name="T25" fmla="*/ 80 h 416"/>
                <a:gd name="T26" fmla="*/ 478 w 530"/>
                <a:gd name="T27" fmla="*/ 107 h 416"/>
                <a:gd name="T28" fmla="*/ 391 w 530"/>
                <a:gd name="T29" fmla="*/ 379 h 416"/>
                <a:gd name="T30" fmla="*/ 38 w 530"/>
                <a:gd name="T31" fmla="*/ 379 h 416"/>
                <a:gd name="T32" fmla="*/ 38 w 530"/>
                <a:gd name="T33" fmla="*/ 38 h 416"/>
                <a:gd name="T34" fmla="*/ 391 w 530"/>
                <a:gd name="T35" fmla="*/ 38 h 416"/>
                <a:gd name="T36" fmla="*/ 391 w 530"/>
                <a:gd name="T37" fmla="*/ 83 h 416"/>
                <a:gd name="T38" fmla="*/ 211 w 530"/>
                <a:gd name="T39" fmla="*/ 201 h 416"/>
                <a:gd name="T40" fmla="*/ 268 w 530"/>
                <a:gd name="T41" fmla="*/ 289 h 416"/>
                <a:gd name="T42" fmla="*/ 391 w 530"/>
                <a:gd name="T43" fmla="*/ 211 h 416"/>
                <a:gd name="T44" fmla="*/ 391 w 530"/>
                <a:gd name="T45" fmla="*/ 379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0" h="416">
                  <a:moveTo>
                    <a:pt x="530" y="116"/>
                  </a:moveTo>
                  <a:lnTo>
                    <a:pt x="473" y="28"/>
                  </a:lnTo>
                  <a:lnTo>
                    <a:pt x="429" y="57"/>
                  </a:lnTo>
                  <a:lnTo>
                    <a:pt x="429" y="0"/>
                  </a:lnTo>
                  <a:lnTo>
                    <a:pt x="0" y="0"/>
                  </a:lnTo>
                  <a:lnTo>
                    <a:pt x="0" y="416"/>
                  </a:lnTo>
                  <a:lnTo>
                    <a:pt x="429" y="416"/>
                  </a:lnTo>
                  <a:lnTo>
                    <a:pt x="429" y="185"/>
                  </a:lnTo>
                  <a:lnTo>
                    <a:pt x="530" y="116"/>
                  </a:lnTo>
                  <a:close/>
                  <a:moveTo>
                    <a:pt x="478" y="107"/>
                  </a:moveTo>
                  <a:lnTo>
                    <a:pt x="279" y="237"/>
                  </a:lnTo>
                  <a:lnTo>
                    <a:pt x="263" y="211"/>
                  </a:lnTo>
                  <a:lnTo>
                    <a:pt x="462" y="80"/>
                  </a:lnTo>
                  <a:lnTo>
                    <a:pt x="478" y="107"/>
                  </a:lnTo>
                  <a:close/>
                  <a:moveTo>
                    <a:pt x="391" y="379"/>
                  </a:moveTo>
                  <a:lnTo>
                    <a:pt x="38" y="379"/>
                  </a:lnTo>
                  <a:lnTo>
                    <a:pt x="38" y="38"/>
                  </a:lnTo>
                  <a:lnTo>
                    <a:pt x="391" y="38"/>
                  </a:lnTo>
                  <a:lnTo>
                    <a:pt x="391" y="83"/>
                  </a:lnTo>
                  <a:lnTo>
                    <a:pt x="211" y="201"/>
                  </a:lnTo>
                  <a:lnTo>
                    <a:pt x="268" y="289"/>
                  </a:lnTo>
                  <a:lnTo>
                    <a:pt x="391" y="211"/>
                  </a:lnTo>
                  <a:lnTo>
                    <a:pt x="391" y="3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24698326" y="-2449513"/>
              <a:ext cx="101600" cy="90488"/>
            </a:xfrm>
            <a:custGeom>
              <a:avLst/>
              <a:gdLst>
                <a:gd name="T0" fmla="*/ 22 w 64"/>
                <a:gd name="T1" fmla="*/ 14 h 57"/>
                <a:gd name="T2" fmla="*/ 0 w 64"/>
                <a:gd name="T3" fmla="*/ 57 h 57"/>
                <a:gd name="T4" fmla="*/ 48 w 64"/>
                <a:gd name="T5" fmla="*/ 55 h 57"/>
                <a:gd name="T6" fmla="*/ 64 w 64"/>
                <a:gd name="T7" fmla="*/ 55 h 57"/>
                <a:gd name="T8" fmla="*/ 29 w 64"/>
                <a:gd name="T9" fmla="*/ 0 h 57"/>
                <a:gd name="T10" fmla="*/ 22 w 64"/>
                <a:gd name="T11" fmla="*/ 1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57">
                  <a:moveTo>
                    <a:pt x="22" y="14"/>
                  </a:moveTo>
                  <a:lnTo>
                    <a:pt x="0" y="57"/>
                  </a:lnTo>
                  <a:lnTo>
                    <a:pt x="48" y="55"/>
                  </a:lnTo>
                  <a:lnTo>
                    <a:pt x="64" y="55"/>
                  </a:lnTo>
                  <a:lnTo>
                    <a:pt x="29" y="0"/>
                  </a:lnTo>
                  <a:lnTo>
                    <a:pt x="22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cxnSp>
        <p:nvCxnSpPr>
          <p:cNvPr id="28" name="原创设计师QQ：598969553              _12"/>
          <p:cNvCxnSpPr/>
          <p:nvPr/>
        </p:nvCxnSpPr>
        <p:spPr>
          <a:xfrm>
            <a:off x="7530991" y="2234852"/>
            <a:ext cx="0" cy="1027111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原创设计师QQ：598969553              _13"/>
          <p:cNvCxnSpPr/>
          <p:nvPr/>
        </p:nvCxnSpPr>
        <p:spPr>
          <a:xfrm>
            <a:off x="7530991" y="4027823"/>
            <a:ext cx="0" cy="1020079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原创设计师QQ：598969553              _14"/>
          <p:cNvCxnSpPr/>
          <p:nvPr/>
        </p:nvCxnSpPr>
        <p:spPr>
          <a:xfrm flipH="1">
            <a:off x="7530992" y="2747446"/>
            <a:ext cx="960522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原创设计师QQ：598969553              _15"/>
          <p:cNvCxnSpPr/>
          <p:nvPr/>
        </p:nvCxnSpPr>
        <p:spPr>
          <a:xfrm flipH="1">
            <a:off x="7530992" y="4524653"/>
            <a:ext cx="960522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原创设计师QQ：598969553              _16"/>
          <p:cNvSpPr/>
          <p:nvPr/>
        </p:nvSpPr>
        <p:spPr>
          <a:xfrm>
            <a:off x="4390132" y="1490442"/>
            <a:ext cx="2556151" cy="51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数据采集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从子系统中获取相应的</a:t>
            </a:r>
            <a:r>
              <a:rPr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Database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数据源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原创设计师QQ：598969553              _17"/>
          <p:cNvSpPr/>
          <p:nvPr/>
        </p:nvSpPr>
        <p:spPr>
          <a:xfrm>
            <a:off x="4390132" y="3255065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数据统计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对需要的结果进行数据的计算</a:t>
            </a:r>
            <a:endParaRPr lang="en-US" altLang="zh-CN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原创设计师QQ：598969553              _18"/>
          <p:cNvSpPr/>
          <p:nvPr/>
        </p:nvSpPr>
        <p:spPr>
          <a:xfrm>
            <a:off x="4390132" y="5034145"/>
            <a:ext cx="25561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数据反馈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通过图形报表或表格形式展现给用户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原创设计师QQ：598969553              _19"/>
          <p:cNvSpPr/>
          <p:nvPr/>
        </p:nvSpPr>
        <p:spPr>
          <a:xfrm>
            <a:off x="9436718" y="2368655"/>
            <a:ext cx="25561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数据整合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对数据进行清洗</a:t>
            </a:r>
            <a:endParaRPr lang="en-US" altLang="zh-CN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原创设计师QQ：598969553              _20"/>
          <p:cNvSpPr/>
          <p:nvPr/>
        </p:nvSpPr>
        <p:spPr>
          <a:xfrm>
            <a:off x="9436718" y="4161605"/>
            <a:ext cx="25561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数据分析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根据不同的模块进行数据的筛选归类</a:t>
            </a:r>
            <a:endParaRPr lang="en-US" altLang="zh-CN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7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grpSp>
        <p:nvGrpSpPr>
          <p:cNvPr id="13" name="原创设计师QQ：598969553              _5"/>
          <p:cNvGrpSpPr/>
          <p:nvPr/>
        </p:nvGrpSpPr>
        <p:grpSpPr>
          <a:xfrm>
            <a:off x="7354140" y="5305086"/>
            <a:ext cx="347337" cy="343177"/>
            <a:chOff x="28849638" y="-9447213"/>
            <a:chExt cx="795338" cy="785812"/>
          </a:xfrm>
          <a:solidFill>
            <a:srgbClr val="191E22"/>
          </a:solidFill>
        </p:grpSpPr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28849638" y="-9299576"/>
              <a:ext cx="795338" cy="638175"/>
            </a:xfrm>
            <a:custGeom>
              <a:avLst/>
              <a:gdLst>
                <a:gd name="T0" fmla="*/ 72 w 212"/>
                <a:gd name="T1" fmla="*/ 92 h 170"/>
                <a:gd name="T2" fmla="*/ 44 w 212"/>
                <a:gd name="T3" fmla="*/ 82 h 170"/>
                <a:gd name="T4" fmla="*/ 0 w 212"/>
                <a:gd name="T5" fmla="*/ 126 h 170"/>
                <a:gd name="T6" fmla="*/ 44 w 212"/>
                <a:gd name="T7" fmla="*/ 170 h 170"/>
                <a:gd name="T8" fmla="*/ 88 w 212"/>
                <a:gd name="T9" fmla="*/ 126 h 170"/>
                <a:gd name="T10" fmla="*/ 88 w 212"/>
                <a:gd name="T11" fmla="*/ 51 h 170"/>
                <a:gd name="T12" fmla="*/ 196 w 212"/>
                <a:gd name="T13" fmla="*/ 21 h 170"/>
                <a:gd name="T14" fmla="*/ 196 w 212"/>
                <a:gd name="T15" fmla="*/ 56 h 170"/>
                <a:gd name="T16" fmla="*/ 168 w 212"/>
                <a:gd name="T17" fmla="*/ 46 h 170"/>
                <a:gd name="T18" fmla="*/ 124 w 212"/>
                <a:gd name="T19" fmla="*/ 90 h 170"/>
                <a:gd name="T20" fmla="*/ 168 w 212"/>
                <a:gd name="T21" fmla="*/ 134 h 170"/>
                <a:gd name="T22" fmla="*/ 212 w 212"/>
                <a:gd name="T23" fmla="*/ 92 h 170"/>
                <a:gd name="T24" fmla="*/ 212 w 212"/>
                <a:gd name="T25" fmla="*/ 92 h 170"/>
                <a:gd name="T26" fmla="*/ 212 w 212"/>
                <a:gd name="T27" fmla="*/ 0 h 170"/>
                <a:gd name="T28" fmla="*/ 72 w 212"/>
                <a:gd name="T29" fmla="*/ 38 h 170"/>
                <a:gd name="T30" fmla="*/ 72 w 212"/>
                <a:gd name="T31" fmla="*/ 92 h 170"/>
                <a:gd name="T32" fmla="*/ 168 w 212"/>
                <a:gd name="T33" fmla="*/ 118 h 170"/>
                <a:gd name="T34" fmla="*/ 140 w 212"/>
                <a:gd name="T35" fmla="*/ 90 h 170"/>
                <a:gd name="T36" fmla="*/ 168 w 212"/>
                <a:gd name="T37" fmla="*/ 62 h 170"/>
                <a:gd name="T38" fmla="*/ 196 w 212"/>
                <a:gd name="T39" fmla="*/ 90 h 170"/>
                <a:gd name="T40" fmla="*/ 168 w 212"/>
                <a:gd name="T41" fmla="*/ 118 h 170"/>
                <a:gd name="T42" fmla="*/ 44 w 212"/>
                <a:gd name="T43" fmla="*/ 154 h 170"/>
                <a:gd name="T44" fmla="*/ 16 w 212"/>
                <a:gd name="T45" fmla="*/ 126 h 170"/>
                <a:gd name="T46" fmla="*/ 44 w 212"/>
                <a:gd name="T47" fmla="*/ 98 h 170"/>
                <a:gd name="T48" fmla="*/ 72 w 212"/>
                <a:gd name="T49" fmla="*/ 126 h 170"/>
                <a:gd name="T50" fmla="*/ 44 w 212"/>
                <a:gd name="T51" fmla="*/ 15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2" h="170">
                  <a:moveTo>
                    <a:pt x="72" y="92"/>
                  </a:moveTo>
                  <a:cubicBezTo>
                    <a:pt x="65" y="86"/>
                    <a:pt x="55" y="82"/>
                    <a:pt x="44" y="82"/>
                  </a:cubicBezTo>
                  <a:cubicBezTo>
                    <a:pt x="20" y="82"/>
                    <a:pt x="0" y="102"/>
                    <a:pt x="0" y="126"/>
                  </a:cubicBezTo>
                  <a:cubicBezTo>
                    <a:pt x="0" y="150"/>
                    <a:pt x="20" y="170"/>
                    <a:pt x="44" y="170"/>
                  </a:cubicBezTo>
                  <a:cubicBezTo>
                    <a:pt x="69" y="170"/>
                    <a:pt x="88" y="150"/>
                    <a:pt x="88" y="126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188" y="50"/>
                    <a:pt x="179" y="46"/>
                    <a:pt x="168" y="46"/>
                  </a:cubicBezTo>
                  <a:cubicBezTo>
                    <a:pt x="144" y="46"/>
                    <a:pt x="124" y="66"/>
                    <a:pt x="124" y="90"/>
                  </a:cubicBezTo>
                  <a:cubicBezTo>
                    <a:pt x="124" y="114"/>
                    <a:pt x="144" y="134"/>
                    <a:pt x="168" y="134"/>
                  </a:cubicBezTo>
                  <a:cubicBezTo>
                    <a:pt x="192" y="134"/>
                    <a:pt x="211" y="115"/>
                    <a:pt x="212" y="92"/>
                  </a:cubicBezTo>
                  <a:cubicBezTo>
                    <a:pt x="212" y="92"/>
                    <a:pt x="212" y="92"/>
                    <a:pt x="212" y="92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72" y="38"/>
                    <a:pt x="72" y="38"/>
                    <a:pt x="72" y="38"/>
                  </a:cubicBezTo>
                  <a:lnTo>
                    <a:pt x="72" y="92"/>
                  </a:lnTo>
                  <a:close/>
                  <a:moveTo>
                    <a:pt x="168" y="118"/>
                  </a:moveTo>
                  <a:cubicBezTo>
                    <a:pt x="152" y="118"/>
                    <a:pt x="140" y="105"/>
                    <a:pt x="140" y="90"/>
                  </a:cubicBezTo>
                  <a:cubicBezTo>
                    <a:pt x="140" y="74"/>
                    <a:pt x="152" y="62"/>
                    <a:pt x="168" y="62"/>
                  </a:cubicBezTo>
                  <a:cubicBezTo>
                    <a:pt x="183" y="62"/>
                    <a:pt x="196" y="74"/>
                    <a:pt x="196" y="90"/>
                  </a:cubicBezTo>
                  <a:cubicBezTo>
                    <a:pt x="196" y="105"/>
                    <a:pt x="183" y="118"/>
                    <a:pt x="168" y="118"/>
                  </a:cubicBezTo>
                  <a:close/>
                  <a:moveTo>
                    <a:pt x="44" y="154"/>
                  </a:moveTo>
                  <a:cubicBezTo>
                    <a:pt x="29" y="154"/>
                    <a:pt x="16" y="142"/>
                    <a:pt x="16" y="126"/>
                  </a:cubicBezTo>
                  <a:cubicBezTo>
                    <a:pt x="16" y="111"/>
                    <a:pt x="29" y="98"/>
                    <a:pt x="44" y="98"/>
                  </a:cubicBezTo>
                  <a:cubicBezTo>
                    <a:pt x="60" y="98"/>
                    <a:pt x="72" y="111"/>
                    <a:pt x="72" y="126"/>
                  </a:cubicBezTo>
                  <a:cubicBezTo>
                    <a:pt x="72" y="142"/>
                    <a:pt x="60" y="154"/>
                    <a:pt x="44" y="1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9119513" y="-9447213"/>
              <a:ext cx="525463" cy="211138"/>
            </a:xfrm>
            <a:custGeom>
              <a:avLst/>
              <a:gdLst>
                <a:gd name="T0" fmla="*/ 0 w 331"/>
                <a:gd name="T1" fmla="*/ 95 h 133"/>
                <a:gd name="T2" fmla="*/ 0 w 331"/>
                <a:gd name="T3" fmla="*/ 133 h 133"/>
                <a:gd name="T4" fmla="*/ 331 w 331"/>
                <a:gd name="T5" fmla="*/ 38 h 133"/>
                <a:gd name="T6" fmla="*/ 331 w 331"/>
                <a:gd name="T7" fmla="*/ 0 h 133"/>
                <a:gd name="T8" fmla="*/ 0 w 331"/>
                <a:gd name="T9" fmla="*/ 9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33">
                  <a:moveTo>
                    <a:pt x="0" y="95"/>
                  </a:moveTo>
                  <a:lnTo>
                    <a:pt x="0" y="133"/>
                  </a:lnTo>
                  <a:lnTo>
                    <a:pt x="331" y="38"/>
                  </a:lnTo>
                  <a:lnTo>
                    <a:pt x="331" y="0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38" name="原创设计师QQ：598969553              _5"/>
          <p:cNvSpPr/>
          <p:nvPr/>
        </p:nvSpPr>
        <p:spPr>
          <a:xfrm>
            <a:off x="1357579" y="971724"/>
            <a:ext cx="642671" cy="6428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/>
              <a:t>01</a:t>
            </a:r>
            <a:endParaRPr lang="zh-CN" altLang="en-US" dirty="0"/>
          </a:p>
        </p:txBody>
      </p:sp>
      <p:sp>
        <p:nvSpPr>
          <p:cNvPr id="39" name="原创设计师QQ：598969553              _6"/>
          <p:cNvSpPr/>
          <p:nvPr/>
        </p:nvSpPr>
        <p:spPr>
          <a:xfrm>
            <a:off x="1281379" y="2461935"/>
            <a:ext cx="642671" cy="6428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40" name="原创设计师QQ：598969553              _7"/>
          <p:cNvSpPr/>
          <p:nvPr/>
        </p:nvSpPr>
        <p:spPr>
          <a:xfrm>
            <a:off x="1262329" y="3905597"/>
            <a:ext cx="642671" cy="6428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41" name="原创设计师QQ：598969553              _8"/>
          <p:cNvSpPr/>
          <p:nvPr/>
        </p:nvSpPr>
        <p:spPr>
          <a:xfrm>
            <a:off x="1252804" y="5148156"/>
            <a:ext cx="642671" cy="6428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/>
              <a:t>04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209800" y="109537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日常基础数据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209800" y="25527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学生数据</a:t>
            </a:r>
            <a:endParaRPr lang="zh-CN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190750" y="401002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教师数据</a:t>
            </a:r>
            <a:endParaRPr lang="zh-CN" alt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114550" y="52768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教务数据</a:t>
            </a:r>
            <a:endParaRPr lang="zh-CN" alt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257425" y="1438275"/>
            <a:ext cx="13388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基础数据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后勤统计数据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财务预算数据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后勤监控数据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新闻数据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238375" y="2924175"/>
            <a:ext cx="13388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招生统计数据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就业统计数据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顶岗实习数据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学生监控数据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学生数据分析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/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90750" y="5753100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课程分析数据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教学数据统计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辅导员日志数据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190750" y="4486275"/>
            <a:ext cx="1492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评教数据统计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教职工数据统计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89247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管理驾驶舱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Management Cockpit</a:t>
            </a:r>
          </a:p>
        </p:txBody>
      </p:sp>
      <p:sp>
        <p:nvSpPr>
          <p:cNvPr id="4" name="原创设计师QQ：598969553              _2"/>
          <p:cNvSpPr/>
          <p:nvPr/>
        </p:nvSpPr>
        <p:spPr>
          <a:xfrm>
            <a:off x="459167" y="2311399"/>
            <a:ext cx="1535493" cy="15359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原创设计师QQ：598969553              _3"/>
          <p:cNvSpPr/>
          <p:nvPr/>
        </p:nvSpPr>
        <p:spPr>
          <a:xfrm>
            <a:off x="2021780" y="2311399"/>
            <a:ext cx="4075296" cy="1535967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原创设计师QQ：598969553              _4"/>
          <p:cNvSpPr/>
          <p:nvPr/>
        </p:nvSpPr>
        <p:spPr>
          <a:xfrm>
            <a:off x="459167" y="4058385"/>
            <a:ext cx="1535493" cy="15359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原创设计师QQ：598969553              _5"/>
          <p:cNvSpPr/>
          <p:nvPr/>
        </p:nvSpPr>
        <p:spPr>
          <a:xfrm>
            <a:off x="2021780" y="4058385"/>
            <a:ext cx="4075296" cy="1535967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原创设计师QQ：598969553              _7"/>
          <p:cNvSpPr>
            <a:spLocks noEditPoints="1"/>
          </p:cNvSpPr>
          <p:nvPr/>
        </p:nvSpPr>
        <p:spPr bwMode="auto">
          <a:xfrm>
            <a:off x="1069488" y="2889151"/>
            <a:ext cx="314849" cy="380464"/>
          </a:xfrm>
          <a:custGeom>
            <a:avLst/>
            <a:gdLst>
              <a:gd name="T0" fmla="*/ 75 w 116"/>
              <a:gd name="T1" fmla="*/ 56 h 140"/>
              <a:gd name="T2" fmla="*/ 97 w 116"/>
              <a:gd name="T3" fmla="*/ 56 h 140"/>
              <a:gd name="T4" fmla="*/ 103 w 116"/>
              <a:gd name="T5" fmla="*/ 61 h 140"/>
              <a:gd name="T6" fmla="*/ 100 w 116"/>
              <a:gd name="T7" fmla="*/ 66 h 140"/>
              <a:gd name="T8" fmla="*/ 9 w 116"/>
              <a:gd name="T9" fmla="*/ 138 h 140"/>
              <a:gd name="T10" fmla="*/ 1 w 116"/>
              <a:gd name="T11" fmla="*/ 137 h 140"/>
              <a:gd name="T12" fmla="*/ 1 w 116"/>
              <a:gd name="T13" fmla="*/ 131 h 140"/>
              <a:gd name="T14" fmla="*/ 36 w 116"/>
              <a:gd name="T15" fmla="*/ 67 h 140"/>
              <a:gd name="T16" fmla="*/ 15 w 116"/>
              <a:gd name="T17" fmla="*/ 67 h 140"/>
              <a:gd name="T18" fmla="*/ 10 w 116"/>
              <a:gd name="T19" fmla="*/ 61 h 140"/>
              <a:gd name="T20" fmla="*/ 11 w 116"/>
              <a:gd name="T21" fmla="*/ 58 h 140"/>
              <a:gd name="T22" fmla="*/ 49 w 116"/>
              <a:gd name="T23" fmla="*/ 3 h 140"/>
              <a:gd name="T24" fmla="*/ 54 w 116"/>
              <a:gd name="T25" fmla="*/ 1 h 140"/>
              <a:gd name="T26" fmla="*/ 54 w 116"/>
              <a:gd name="T27" fmla="*/ 0 h 140"/>
              <a:gd name="T28" fmla="*/ 111 w 116"/>
              <a:gd name="T29" fmla="*/ 0 h 140"/>
              <a:gd name="T30" fmla="*/ 116 w 116"/>
              <a:gd name="T31" fmla="*/ 6 h 140"/>
              <a:gd name="T32" fmla="*/ 114 w 116"/>
              <a:gd name="T33" fmla="*/ 10 h 140"/>
              <a:gd name="T34" fmla="*/ 75 w 116"/>
              <a:gd name="T35" fmla="*/ 56 h 140"/>
              <a:gd name="T36" fmla="*/ 81 w 116"/>
              <a:gd name="T37" fmla="*/ 67 h 140"/>
              <a:gd name="T38" fmla="*/ 81 w 116"/>
              <a:gd name="T39" fmla="*/ 67 h 140"/>
              <a:gd name="T40" fmla="*/ 63 w 116"/>
              <a:gd name="T41" fmla="*/ 67 h 140"/>
              <a:gd name="T42" fmla="*/ 63 w 116"/>
              <a:gd name="T43" fmla="*/ 67 h 140"/>
              <a:gd name="T44" fmla="*/ 60 w 116"/>
              <a:gd name="T45" fmla="*/ 65 h 140"/>
              <a:gd name="T46" fmla="*/ 59 w 116"/>
              <a:gd name="T47" fmla="*/ 58 h 140"/>
              <a:gd name="T48" fmla="*/ 99 w 116"/>
              <a:gd name="T49" fmla="*/ 11 h 140"/>
              <a:gd name="T50" fmla="*/ 57 w 116"/>
              <a:gd name="T51" fmla="*/ 11 h 140"/>
              <a:gd name="T52" fmla="*/ 26 w 116"/>
              <a:gd name="T53" fmla="*/ 56 h 140"/>
              <a:gd name="T54" fmla="*/ 45 w 116"/>
              <a:gd name="T55" fmla="*/ 56 h 140"/>
              <a:gd name="T56" fmla="*/ 45 w 116"/>
              <a:gd name="T57" fmla="*/ 56 h 140"/>
              <a:gd name="T58" fmla="*/ 48 w 116"/>
              <a:gd name="T59" fmla="*/ 56 h 140"/>
              <a:gd name="T60" fmla="*/ 50 w 116"/>
              <a:gd name="T61" fmla="*/ 64 h 140"/>
              <a:gd name="T62" fmla="*/ 23 w 116"/>
              <a:gd name="T63" fmla="*/ 113 h 140"/>
              <a:gd name="T64" fmla="*/ 81 w 116"/>
              <a:gd name="T65" fmla="*/ 6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" h="140">
                <a:moveTo>
                  <a:pt x="75" y="56"/>
                </a:moveTo>
                <a:cubicBezTo>
                  <a:pt x="97" y="56"/>
                  <a:pt x="97" y="56"/>
                  <a:pt x="97" y="56"/>
                </a:cubicBezTo>
                <a:cubicBezTo>
                  <a:pt x="100" y="56"/>
                  <a:pt x="103" y="58"/>
                  <a:pt x="103" y="61"/>
                </a:cubicBezTo>
                <a:cubicBezTo>
                  <a:pt x="103" y="63"/>
                  <a:pt x="102" y="65"/>
                  <a:pt x="100" y="66"/>
                </a:cubicBezTo>
                <a:cubicBezTo>
                  <a:pt x="9" y="138"/>
                  <a:pt x="9" y="138"/>
                  <a:pt x="9" y="138"/>
                </a:cubicBezTo>
                <a:cubicBezTo>
                  <a:pt x="6" y="140"/>
                  <a:pt x="3" y="140"/>
                  <a:pt x="1" y="137"/>
                </a:cubicBezTo>
                <a:cubicBezTo>
                  <a:pt x="0" y="136"/>
                  <a:pt x="0" y="133"/>
                  <a:pt x="1" y="131"/>
                </a:cubicBezTo>
                <a:cubicBezTo>
                  <a:pt x="36" y="67"/>
                  <a:pt x="36" y="67"/>
                  <a:pt x="36" y="67"/>
                </a:cubicBezTo>
                <a:cubicBezTo>
                  <a:pt x="15" y="67"/>
                  <a:pt x="15" y="67"/>
                  <a:pt x="15" y="67"/>
                </a:cubicBezTo>
                <a:cubicBezTo>
                  <a:pt x="12" y="67"/>
                  <a:pt x="10" y="64"/>
                  <a:pt x="10" y="61"/>
                </a:cubicBezTo>
                <a:cubicBezTo>
                  <a:pt x="10" y="60"/>
                  <a:pt x="10" y="59"/>
                  <a:pt x="11" y="58"/>
                </a:cubicBezTo>
                <a:cubicBezTo>
                  <a:pt x="49" y="3"/>
                  <a:pt x="49" y="3"/>
                  <a:pt x="49" y="3"/>
                </a:cubicBezTo>
                <a:cubicBezTo>
                  <a:pt x="50" y="1"/>
                  <a:pt x="52" y="1"/>
                  <a:pt x="54" y="1"/>
                </a:cubicBezTo>
                <a:cubicBezTo>
                  <a:pt x="54" y="0"/>
                  <a:pt x="54" y="0"/>
                  <a:pt x="54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4" y="0"/>
                  <a:pt x="116" y="3"/>
                  <a:pt x="116" y="6"/>
                </a:cubicBezTo>
                <a:cubicBezTo>
                  <a:pt x="116" y="7"/>
                  <a:pt x="115" y="9"/>
                  <a:pt x="114" y="10"/>
                </a:cubicBezTo>
                <a:cubicBezTo>
                  <a:pt x="75" y="56"/>
                  <a:pt x="75" y="56"/>
                  <a:pt x="75" y="56"/>
                </a:cubicBezTo>
                <a:close/>
                <a:moveTo>
                  <a:pt x="81" y="67"/>
                </a:moveTo>
                <a:cubicBezTo>
                  <a:pt x="81" y="67"/>
                  <a:pt x="81" y="67"/>
                  <a:pt x="81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2" y="67"/>
                  <a:pt x="61" y="66"/>
                  <a:pt x="60" y="65"/>
                </a:cubicBezTo>
                <a:cubicBezTo>
                  <a:pt x="57" y="63"/>
                  <a:pt x="57" y="60"/>
                  <a:pt x="59" y="58"/>
                </a:cubicBezTo>
                <a:cubicBezTo>
                  <a:pt x="99" y="11"/>
                  <a:pt x="99" y="11"/>
                  <a:pt x="99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26" y="56"/>
                  <a:pt x="26" y="56"/>
                  <a:pt x="26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6" y="56"/>
                  <a:pt x="47" y="56"/>
                  <a:pt x="48" y="56"/>
                </a:cubicBezTo>
                <a:cubicBezTo>
                  <a:pt x="51" y="58"/>
                  <a:pt x="52" y="61"/>
                  <a:pt x="50" y="64"/>
                </a:cubicBezTo>
                <a:cubicBezTo>
                  <a:pt x="23" y="113"/>
                  <a:pt x="23" y="113"/>
                  <a:pt x="23" y="113"/>
                </a:cubicBezTo>
                <a:cubicBezTo>
                  <a:pt x="81" y="67"/>
                  <a:pt x="81" y="67"/>
                  <a:pt x="81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原创设计师QQ：598969553              _8"/>
          <p:cNvSpPr>
            <a:spLocks noEditPoints="1"/>
          </p:cNvSpPr>
          <p:nvPr/>
        </p:nvSpPr>
        <p:spPr bwMode="auto">
          <a:xfrm>
            <a:off x="1037316" y="4634411"/>
            <a:ext cx="380347" cy="383913"/>
          </a:xfrm>
          <a:custGeom>
            <a:avLst/>
            <a:gdLst>
              <a:gd name="T0" fmla="*/ 116 w 140"/>
              <a:gd name="T1" fmla="*/ 2 h 141"/>
              <a:gd name="T2" fmla="*/ 122 w 140"/>
              <a:gd name="T3" fmla="*/ 3 h 141"/>
              <a:gd name="T4" fmla="*/ 122 w 140"/>
              <a:gd name="T5" fmla="*/ 3 h 141"/>
              <a:gd name="T6" fmla="*/ 138 w 140"/>
              <a:gd name="T7" fmla="*/ 19 h 141"/>
              <a:gd name="T8" fmla="*/ 138 w 140"/>
              <a:gd name="T9" fmla="*/ 19 h 141"/>
              <a:gd name="T10" fmla="*/ 139 w 140"/>
              <a:gd name="T11" fmla="*/ 25 h 141"/>
              <a:gd name="T12" fmla="*/ 118 w 140"/>
              <a:gd name="T13" fmla="*/ 43 h 141"/>
              <a:gd name="T14" fmla="*/ 103 w 140"/>
              <a:gd name="T15" fmla="*/ 46 h 141"/>
              <a:gd name="T16" fmla="*/ 99 w 140"/>
              <a:gd name="T17" fmla="*/ 102 h 141"/>
              <a:gd name="T18" fmla="*/ 69 w 140"/>
              <a:gd name="T19" fmla="*/ 115 h 141"/>
              <a:gd name="T20" fmla="*/ 26 w 140"/>
              <a:gd name="T21" fmla="*/ 72 h 141"/>
              <a:gd name="T22" fmla="*/ 69 w 140"/>
              <a:gd name="T23" fmla="*/ 29 h 141"/>
              <a:gd name="T24" fmla="*/ 100 w 140"/>
              <a:gd name="T25" fmla="*/ 33 h 141"/>
              <a:gd name="T26" fmla="*/ 98 w 140"/>
              <a:gd name="T27" fmla="*/ 20 h 141"/>
              <a:gd name="T28" fmla="*/ 124 w 140"/>
              <a:gd name="T29" fmla="*/ 55 h 141"/>
              <a:gd name="T30" fmla="*/ 135 w 140"/>
              <a:gd name="T31" fmla="*/ 52 h 141"/>
              <a:gd name="T32" fmla="*/ 138 w 140"/>
              <a:gd name="T33" fmla="*/ 72 h 141"/>
              <a:gd name="T34" fmla="*/ 69 w 140"/>
              <a:gd name="T35" fmla="*/ 141 h 141"/>
              <a:gd name="T36" fmla="*/ 0 w 140"/>
              <a:gd name="T37" fmla="*/ 72 h 141"/>
              <a:gd name="T38" fmla="*/ 69 w 140"/>
              <a:gd name="T39" fmla="*/ 3 h 141"/>
              <a:gd name="T40" fmla="*/ 89 w 140"/>
              <a:gd name="T41" fmla="*/ 6 h 141"/>
              <a:gd name="T42" fmla="*/ 86 w 140"/>
              <a:gd name="T43" fmla="*/ 16 h 141"/>
              <a:gd name="T44" fmla="*/ 69 w 140"/>
              <a:gd name="T45" fmla="*/ 14 h 141"/>
              <a:gd name="T46" fmla="*/ 11 w 140"/>
              <a:gd name="T47" fmla="*/ 72 h 141"/>
              <a:gd name="T48" fmla="*/ 69 w 140"/>
              <a:gd name="T49" fmla="*/ 130 h 141"/>
              <a:gd name="T50" fmla="*/ 127 w 140"/>
              <a:gd name="T51" fmla="*/ 72 h 141"/>
              <a:gd name="T52" fmla="*/ 124 w 140"/>
              <a:gd name="T53" fmla="*/ 55 h 141"/>
              <a:gd name="T54" fmla="*/ 69 w 140"/>
              <a:gd name="T55" fmla="*/ 52 h 141"/>
              <a:gd name="T56" fmla="*/ 90 w 140"/>
              <a:gd name="T57" fmla="*/ 43 h 141"/>
              <a:gd name="T58" fmla="*/ 43 w 140"/>
              <a:gd name="T59" fmla="*/ 46 h 141"/>
              <a:gd name="T60" fmla="*/ 43 w 140"/>
              <a:gd name="T61" fmla="*/ 46 h 141"/>
              <a:gd name="T62" fmla="*/ 43 w 140"/>
              <a:gd name="T63" fmla="*/ 98 h 141"/>
              <a:gd name="T64" fmla="*/ 94 w 140"/>
              <a:gd name="T65" fmla="*/ 98 h 141"/>
              <a:gd name="T66" fmla="*/ 105 w 140"/>
              <a:gd name="T67" fmla="*/ 72 h 141"/>
              <a:gd name="T68" fmla="*/ 86 w 140"/>
              <a:gd name="T69" fmla="*/ 62 h 141"/>
              <a:gd name="T70" fmla="*/ 83 w 140"/>
              <a:gd name="T71" fmla="*/ 86 h 141"/>
              <a:gd name="T72" fmla="*/ 69 w 140"/>
              <a:gd name="T73" fmla="*/ 92 h 141"/>
              <a:gd name="T74" fmla="*/ 55 w 140"/>
              <a:gd name="T75" fmla="*/ 86 h 141"/>
              <a:gd name="T76" fmla="*/ 55 w 140"/>
              <a:gd name="T77" fmla="*/ 58 h 141"/>
              <a:gd name="T78" fmla="*/ 69 w 140"/>
              <a:gd name="T79" fmla="*/ 52 h 141"/>
              <a:gd name="T80" fmla="*/ 73 w 140"/>
              <a:gd name="T81" fmla="*/ 60 h 141"/>
              <a:gd name="T82" fmla="*/ 60 w 140"/>
              <a:gd name="T83" fmla="*/ 63 h 141"/>
              <a:gd name="T84" fmla="*/ 56 w 140"/>
              <a:gd name="T85" fmla="*/ 72 h 141"/>
              <a:gd name="T86" fmla="*/ 69 w 140"/>
              <a:gd name="T87" fmla="*/ 85 h 141"/>
              <a:gd name="T88" fmla="*/ 78 w 140"/>
              <a:gd name="T89" fmla="*/ 81 h 141"/>
              <a:gd name="T90" fmla="*/ 81 w 140"/>
              <a:gd name="T91" fmla="*/ 68 h 141"/>
              <a:gd name="T92" fmla="*/ 65 w 140"/>
              <a:gd name="T93" fmla="*/ 76 h 141"/>
              <a:gd name="T94" fmla="*/ 73 w 140"/>
              <a:gd name="T95" fmla="*/ 60 h 141"/>
              <a:gd name="T96" fmla="*/ 117 w 140"/>
              <a:gd name="T97" fmla="*/ 10 h 141"/>
              <a:gd name="T98" fmla="*/ 106 w 140"/>
              <a:gd name="T99" fmla="*/ 30 h 141"/>
              <a:gd name="T100" fmla="*/ 117 w 140"/>
              <a:gd name="T101" fmla="*/ 10 h 141"/>
              <a:gd name="T102" fmla="*/ 123 w 140"/>
              <a:gd name="T103" fmla="*/ 22 h 141"/>
              <a:gd name="T104" fmla="*/ 118 w 140"/>
              <a:gd name="T105" fmla="*/ 37 h 141"/>
              <a:gd name="T106" fmla="*/ 123 w 140"/>
              <a:gd name="T107" fmla="*/ 22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" h="141">
                <a:moveTo>
                  <a:pt x="98" y="20"/>
                </a:moveTo>
                <a:cubicBezTo>
                  <a:pt x="116" y="2"/>
                  <a:pt x="116" y="2"/>
                  <a:pt x="116" y="2"/>
                </a:cubicBezTo>
                <a:cubicBezTo>
                  <a:pt x="118" y="0"/>
                  <a:pt x="120" y="0"/>
                  <a:pt x="121" y="2"/>
                </a:cubicBezTo>
                <a:cubicBezTo>
                  <a:pt x="121" y="2"/>
                  <a:pt x="122" y="3"/>
                  <a:pt x="122" y="3"/>
                </a:cubicBezTo>
                <a:cubicBezTo>
                  <a:pt x="122" y="3"/>
                  <a:pt x="122" y="3"/>
                  <a:pt x="122" y="3"/>
                </a:cubicBezTo>
                <a:cubicBezTo>
                  <a:pt x="122" y="3"/>
                  <a:pt x="122" y="3"/>
                  <a:pt x="122" y="3"/>
                </a:cubicBezTo>
                <a:cubicBezTo>
                  <a:pt x="125" y="16"/>
                  <a:pt x="125" y="16"/>
                  <a:pt x="125" y="16"/>
                </a:cubicBezTo>
                <a:cubicBezTo>
                  <a:pt x="138" y="19"/>
                  <a:pt x="138" y="19"/>
                  <a:pt x="138" y="19"/>
                </a:cubicBezTo>
                <a:cubicBezTo>
                  <a:pt x="138" y="19"/>
                  <a:pt x="138" y="19"/>
                  <a:pt x="138" y="19"/>
                </a:cubicBezTo>
                <a:cubicBezTo>
                  <a:pt x="138" y="19"/>
                  <a:pt x="138" y="19"/>
                  <a:pt x="138" y="19"/>
                </a:cubicBezTo>
                <a:cubicBezTo>
                  <a:pt x="138" y="19"/>
                  <a:pt x="139" y="19"/>
                  <a:pt x="139" y="20"/>
                </a:cubicBezTo>
                <a:cubicBezTo>
                  <a:pt x="140" y="21"/>
                  <a:pt x="140" y="23"/>
                  <a:pt x="139" y="25"/>
                </a:cubicBezTo>
                <a:cubicBezTo>
                  <a:pt x="121" y="43"/>
                  <a:pt x="121" y="43"/>
                  <a:pt x="121" y="43"/>
                </a:cubicBezTo>
                <a:cubicBezTo>
                  <a:pt x="120" y="43"/>
                  <a:pt x="119" y="44"/>
                  <a:pt x="118" y="43"/>
                </a:cubicBezTo>
                <a:cubicBezTo>
                  <a:pt x="108" y="41"/>
                  <a:pt x="108" y="41"/>
                  <a:pt x="108" y="41"/>
                </a:cubicBezTo>
                <a:cubicBezTo>
                  <a:pt x="103" y="46"/>
                  <a:pt x="103" y="46"/>
                  <a:pt x="103" y="46"/>
                </a:cubicBezTo>
                <a:cubicBezTo>
                  <a:pt x="108" y="53"/>
                  <a:pt x="112" y="62"/>
                  <a:pt x="112" y="72"/>
                </a:cubicBezTo>
                <a:cubicBezTo>
                  <a:pt x="112" y="84"/>
                  <a:pt x="107" y="95"/>
                  <a:pt x="99" y="102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91" y="110"/>
                  <a:pt x="81" y="115"/>
                  <a:pt x="69" y="115"/>
                </a:cubicBezTo>
                <a:cubicBezTo>
                  <a:pt x="57" y="115"/>
                  <a:pt x="46" y="110"/>
                  <a:pt x="39" y="102"/>
                </a:cubicBezTo>
                <a:cubicBezTo>
                  <a:pt x="31" y="95"/>
                  <a:pt x="26" y="84"/>
                  <a:pt x="26" y="72"/>
                </a:cubicBezTo>
                <a:cubicBezTo>
                  <a:pt x="26" y="60"/>
                  <a:pt x="31" y="50"/>
                  <a:pt x="39" y="42"/>
                </a:cubicBezTo>
                <a:cubicBezTo>
                  <a:pt x="46" y="34"/>
                  <a:pt x="57" y="29"/>
                  <a:pt x="69" y="29"/>
                </a:cubicBezTo>
                <a:cubicBezTo>
                  <a:pt x="79" y="29"/>
                  <a:pt x="88" y="33"/>
                  <a:pt x="95" y="38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8" y="23"/>
                  <a:pt x="98" y="23"/>
                  <a:pt x="98" y="23"/>
                </a:cubicBezTo>
                <a:cubicBezTo>
                  <a:pt x="97" y="22"/>
                  <a:pt x="98" y="21"/>
                  <a:pt x="98" y="20"/>
                </a:cubicBezTo>
                <a:close/>
                <a:moveTo>
                  <a:pt x="124" y="55"/>
                </a:moveTo>
                <a:cubicBezTo>
                  <a:pt x="124" y="55"/>
                  <a:pt x="124" y="55"/>
                  <a:pt x="124" y="55"/>
                </a:cubicBezTo>
                <a:cubicBezTo>
                  <a:pt x="124" y="52"/>
                  <a:pt x="125" y="49"/>
                  <a:pt x="128" y="48"/>
                </a:cubicBezTo>
                <a:cubicBezTo>
                  <a:pt x="131" y="47"/>
                  <a:pt x="134" y="49"/>
                  <a:pt x="135" y="52"/>
                </a:cubicBezTo>
                <a:cubicBezTo>
                  <a:pt x="136" y="55"/>
                  <a:pt x="137" y="58"/>
                  <a:pt x="137" y="62"/>
                </a:cubicBezTo>
                <a:cubicBezTo>
                  <a:pt x="138" y="65"/>
                  <a:pt x="138" y="69"/>
                  <a:pt x="138" y="72"/>
                </a:cubicBezTo>
                <a:cubicBezTo>
                  <a:pt x="138" y="91"/>
                  <a:pt x="130" y="108"/>
                  <a:pt x="118" y="121"/>
                </a:cubicBezTo>
                <a:cubicBezTo>
                  <a:pt x="105" y="133"/>
                  <a:pt x="88" y="141"/>
                  <a:pt x="69" y="141"/>
                </a:cubicBezTo>
                <a:cubicBezTo>
                  <a:pt x="50" y="141"/>
                  <a:pt x="33" y="133"/>
                  <a:pt x="20" y="121"/>
                </a:cubicBezTo>
                <a:cubicBezTo>
                  <a:pt x="8" y="108"/>
                  <a:pt x="0" y="91"/>
                  <a:pt x="0" y="72"/>
                </a:cubicBezTo>
                <a:cubicBezTo>
                  <a:pt x="0" y="53"/>
                  <a:pt x="8" y="36"/>
                  <a:pt x="20" y="23"/>
                </a:cubicBezTo>
                <a:cubicBezTo>
                  <a:pt x="33" y="11"/>
                  <a:pt x="50" y="3"/>
                  <a:pt x="69" y="3"/>
                </a:cubicBezTo>
                <a:cubicBezTo>
                  <a:pt x="72" y="3"/>
                  <a:pt x="76" y="3"/>
                  <a:pt x="79" y="4"/>
                </a:cubicBezTo>
                <a:cubicBezTo>
                  <a:pt x="82" y="4"/>
                  <a:pt x="86" y="5"/>
                  <a:pt x="89" y="6"/>
                </a:cubicBezTo>
                <a:cubicBezTo>
                  <a:pt x="92" y="7"/>
                  <a:pt x="93" y="10"/>
                  <a:pt x="93" y="13"/>
                </a:cubicBezTo>
                <a:cubicBezTo>
                  <a:pt x="92" y="16"/>
                  <a:pt x="89" y="17"/>
                  <a:pt x="86" y="16"/>
                </a:cubicBezTo>
                <a:cubicBezTo>
                  <a:pt x="83" y="16"/>
                  <a:pt x="80" y="15"/>
                  <a:pt x="77" y="15"/>
                </a:cubicBezTo>
                <a:cubicBezTo>
                  <a:pt x="75" y="14"/>
                  <a:pt x="72" y="14"/>
                  <a:pt x="69" y="14"/>
                </a:cubicBezTo>
                <a:cubicBezTo>
                  <a:pt x="53" y="14"/>
                  <a:pt x="38" y="21"/>
                  <a:pt x="28" y="31"/>
                </a:cubicBezTo>
                <a:cubicBezTo>
                  <a:pt x="17" y="42"/>
                  <a:pt x="11" y="56"/>
                  <a:pt x="11" y="72"/>
                </a:cubicBezTo>
                <a:cubicBezTo>
                  <a:pt x="11" y="88"/>
                  <a:pt x="17" y="103"/>
                  <a:pt x="28" y="113"/>
                </a:cubicBezTo>
                <a:cubicBezTo>
                  <a:pt x="38" y="124"/>
                  <a:pt x="53" y="130"/>
                  <a:pt x="69" y="130"/>
                </a:cubicBezTo>
                <a:cubicBezTo>
                  <a:pt x="85" y="130"/>
                  <a:pt x="99" y="124"/>
                  <a:pt x="110" y="113"/>
                </a:cubicBezTo>
                <a:cubicBezTo>
                  <a:pt x="120" y="103"/>
                  <a:pt x="127" y="88"/>
                  <a:pt x="127" y="72"/>
                </a:cubicBezTo>
                <a:cubicBezTo>
                  <a:pt x="127" y="69"/>
                  <a:pt x="127" y="66"/>
                  <a:pt x="126" y="64"/>
                </a:cubicBezTo>
                <a:cubicBezTo>
                  <a:pt x="126" y="61"/>
                  <a:pt x="125" y="58"/>
                  <a:pt x="124" y="55"/>
                </a:cubicBezTo>
                <a:close/>
                <a:moveTo>
                  <a:pt x="69" y="52"/>
                </a:moveTo>
                <a:cubicBezTo>
                  <a:pt x="69" y="52"/>
                  <a:pt x="69" y="52"/>
                  <a:pt x="69" y="52"/>
                </a:cubicBezTo>
                <a:cubicBezTo>
                  <a:pt x="72" y="52"/>
                  <a:pt x="76" y="53"/>
                  <a:pt x="78" y="55"/>
                </a:cubicBezTo>
                <a:cubicBezTo>
                  <a:pt x="90" y="43"/>
                  <a:pt x="90" y="43"/>
                  <a:pt x="90" y="43"/>
                </a:cubicBezTo>
                <a:cubicBezTo>
                  <a:pt x="84" y="38"/>
                  <a:pt x="77" y="36"/>
                  <a:pt x="69" y="36"/>
                </a:cubicBezTo>
                <a:cubicBezTo>
                  <a:pt x="59" y="36"/>
                  <a:pt x="50" y="40"/>
                  <a:pt x="43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37" y="53"/>
                  <a:pt x="33" y="62"/>
                  <a:pt x="33" y="72"/>
                </a:cubicBezTo>
                <a:cubicBezTo>
                  <a:pt x="33" y="82"/>
                  <a:pt x="37" y="91"/>
                  <a:pt x="43" y="98"/>
                </a:cubicBezTo>
                <a:cubicBezTo>
                  <a:pt x="50" y="104"/>
                  <a:pt x="59" y="108"/>
                  <a:pt x="69" y="108"/>
                </a:cubicBezTo>
                <a:cubicBezTo>
                  <a:pt x="79" y="108"/>
                  <a:pt x="88" y="104"/>
                  <a:pt x="94" y="98"/>
                </a:cubicBezTo>
                <a:cubicBezTo>
                  <a:pt x="95" y="98"/>
                  <a:pt x="95" y="98"/>
                  <a:pt x="95" y="98"/>
                </a:cubicBezTo>
                <a:cubicBezTo>
                  <a:pt x="101" y="91"/>
                  <a:pt x="105" y="82"/>
                  <a:pt x="105" y="72"/>
                </a:cubicBezTo>
                <a:cubicBezTo>
                  <a:pt x="105" y="64"/>
                  <a:pt x="103" y="57"/>
                  <a:pt x="98" y="51"/>
                </a:cubicBezTo>
                <a:cubicBezTo>
                  <a:pt x="86" y="62"/>
                  <a:pt x="86" y="62"/>
                  <a:pt x="86" y="62"/>
                </a:cubicBezTo>
                <a:cubicBezTo>
                  <a:pt x="88" y="65"/>
                  <a:pt x="89" y="69"/>
                  <a:pt x="89" y="72"/>
                </a:cubicBezTo>
                <a:cubicBezTo>
                  <a:pt x="89" y="77"/>
                  <a:pt x="86" y="82"/>
                  <a:pt x="83" y="86"/>
                </a:cubicBezTo>
                <a:cubicBezTo>
                  <a:pt x="83" y="86"/>
                  <a:pt x="83" y="86"/>
                  <a:pt x="83" y="86"/>
                </a:cubicBezTo>
                <a:cubicBezTo>
                  <a:pt x="79" y="90"/>
                  <a:pt x="74" y="92"/>
                  <a:pt x="69" y="92"/>
                </a:cubicBezTo>
                <a:cubicBezTo>
                  <a:pt x="63" y="92"/>
                  <a:pt x="59" y="90"/>
                  <a:pt x="55" y="86"/>
                </a:cubicBezTo>
                <a:cubicBezTo>
                  <a:pt x="55" y="86"/>
                  <a:pt x="55" y="86"/>
                  <a:pt x="55" y="86"/>
                </a:cubicBezTo>
                <a:cubicBezTo>
                  <a:pt x="51" y="82"/>
                  <a:pt x="49" y="78"/>
                  <a:pt x="49" y="72"/>
                </a:cubicBezTo>
                <a:cubicBezTo>
                  <a:pt x="49" y="67"/>
                  <a:pt x="51" y="62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9" y="55"/>
                  <a:pt x="63" y="52"/>
                  <a:pt x="69" y="52"/>
                </a:cubicBezTo>
                <a:close/>
                <a:moveTo>
                  <a:pt x="73" y="60"/>
                </a:moveTo>
                <a:cubicBezTo>
                  <a:pt x="73" y="60"/>
                  <a:pt x="73" y="60"/>
                  <a:pt x="73" y="60"/>
                </a:cubicBezTo>
                <a:cubicBezTo>
                  <a:pt x="72" y="59"/>
                  <a:pt x="71" y="59"/>
                  <a:pt x="69" y="59"/>
                </a:cubicBezTo>
                <a:cubicBezTo>
                  <a:pt x="65" y="59"/>
                  <a:pt x="62" y="60"/>
                  <a:pt x="60" y="63"/>
                </a:cubicBezTo>
                <a:cubicBezTo>
                  <a:pt x="60" y="63"/>
                  <a:pt x="60" y="63"/>
                  <a:pt x="60" y="63"/>
                </a:cubicBezTo>
                <a:cubicBezTo>
                  <a:pt x="57" y="65"/>
                  <a:pt x="56" y="68"/>
                  <a:pt x="56" y="72"/>
                </a:cubicBezTo>
                <a:cubicBezTo>
                  <a:pt x="56" y="76"/>
                  <a:pt x="57" y="79"/>
                  <a:pt x="60" y="81"/>
                </a:cubicBezTo>
                <a:cubicBezTo>
                  <a:pt x="62" y="84"/>
                  <a:pt x="65" y="85"/>
                  <a:pt x="69" y="85"/>
                </a:cubicBezTo>
                <a:cubicBezTo>
                  <a:pt x="73" y="85"/>
                  <a:pt x="76" y="84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81" y="79"/>
                  <a:pt x="82" y="76"/>
                  <a:pt x="82" y="72"/>
                </a:cubicBezTo>
                <a:cubicBezTo>
                  <a:pt x="82" y="70"/>
                  <a:pt x="82" y="69"/>
                  <a:pt x="81" y="68"/>
                </a:cubicBezTo>
                <a:cubicBezTo>
                  <a:pt x="73" y="76"/>
                  <a:pt x="73" y="76"/>
                  <a:pt x="73" y="76"/>
                </a:cubicBezTo>
                <a:cubicBezTo>
                  <a:pt x="71" y="78"/>
                  <a:pt x="67" y="78"/>
                  <a:pt x="65" y="76"/>
                </a:cubicBezTo>
                <a:cubicBezTo>
                  <a:pt x="63" y="74"/>
                  <a:pt x="63" y="70"/>
                  <a:pt x="65" y="68"/>
                </a:cubicBezTo>
                <a:cubicBezTo>
                  <a:pt x="73" y="60"/>
                  <a:pt x="73" y="60"/>
                  <a:pt x="73" y="60"/>
                </a:cubicBezTo>
                <a:close/>
                <a:moveTo>
                  <a:pt x="117" y="10"/>
                </a:moveTo>
                <a:cubicBezTo>
                  <a:pt x="117" y="10"/>
                  <a:pt x="117" y="10"/>
                  <a:pt x="117" y="10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6" y="30"/>
                  <a:pt x="106" y="30"/>
                  <a:pt x="106" y="30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0"/>
                  <a:pt x="117" y="10"/>
                  <a:pt x="117" y="10"/>
                </a:cubicBezTo>
                <a:close/>
                <a:moveTo>
                  <a:pt x="123" y="22"/>
                </a:moveTo>
                <a:cubicBezTo>
                  <a:pt x="123" y="22"/>
                  <a:pt x="123" y="22"/>
                  <a:pt x="123" y="22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18" y="37"/>
                  <a:pt x="118" y="37"/>
                  <a:pt x="118" y="37"/>
                </a:cubicBezTo>
                <a:cubicBezTo>
                  <a:pt x="131" y="24"/>
                  <a:pt x="131" y="24"/>
                  <a:pt x="131" y="24"/>
                </a:cubicBezTo>
                <a:cubicBezTo>
                  <a:pt x="123" y="22"/>
                  <a:pt x="123" y="22"/>
                  <a:pt x="12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原创设计师QQ：598969553              _9"/>
          <p:cNvSpPr/>
          <p:nvPr/>
        </p:nvSpPr>
        <p:spPr>
          <a:xfrm>
            <a:off x="2152650" y="4340080"/>
            <a:ext cx="3572442" cy="125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全面分析学校近况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数据经过筛选过滤后，通过图表的形式简单明了的能看到学校近期的状况，而且数据来源是经过子系统抽取的，数据正确性高，不用再大费周章的去获取学校各种情况。现在一键就能看到学校的状况了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原创设计师QQ：598969553              _10"/>
          <p:cNvSpPr/>
          <p:nvPr/>
        </p:nvSpPr>
        <p:spPr>
          <a:xfrm>
            <a:off x="2152650" y="2593095"/>
            <a:ext cx="3572442" cy="1032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数据可视化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/>
              <a:t>通过对接子系统数据进行可视化数据展现，全览大局，关键数据突出，基于关键指标或关键决策挺供关键性数据。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0024" y="1123949"/>
            <a:ext cx="4939431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35737" y="3678237"/>
            <a:ext cx="4942548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1450533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012559" y="156327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</p:txBody>
      </p:sp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67377" y="345123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感谢大家的观看</a:t>
            </a:r>
          </a:p>
        </p:txBody>
      </p:sp>
      <p:pic>
        <p:nvPicPr>
          <p:cNvPr id="1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18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19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64282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19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6863"/>
      </a:accent1>
      <a:accent2>
        <a:srgbClr val="64A816"/>
      </a:accent2>
      <a:accent3>
        <a:srgbClr val="0B6863"/>
      </a:accent3>
      <a:accent4>
        <a:srgbClr val="64A816"/>
      </a:accent4>
      <a:accent5>
        <a:srgbClr val="0B6863"/>
      </a:accent5>
      <a:accent6>
        <a:srgbClr val="64A816"/>
      </a:accent6>
      <a:hlink>
        <a:srgbClr val="0563C1"/>
      </a:hlink>
      <a:folHlink>
        <a:srgbClr val="954F72"/>
      </a:folHlink>
    </a:clrScheme>
    <a:fontScheme name="模板">
      <a:majorFont>
        <a:latin typeface="微软雅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</TotalTime>
  <Words>374</Words>
  <Application>Microsoft Office PowerPoint</Application>
  <PresentationFormat>自定义</PresentationFormat>
  <Paragraphs>72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简洁微立体</dc:title>
  <dc:creator>第一PPT模板网-WWW.1PPT.COM</dc:creator>
  <cp:keywords>第一PPT模板网-WWW.1PPT.COM</cp:keywords>
  <cp:lastModifiedBy>user</cp:lastModifiedBy>
  <cp:revision>134</cp:revision>
  <dcterms:created xsi:type="dcterms:W3CDTF">2016-10-31T09:21:16Z</dcterms:created>
  <dcterms:modified xsi:type="dcterms:W3CDTF">2018-01-22T07:50:20Z</dcterms:modified>
</cp:coreProperties>
</file>