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3" r:id="rId2"/>
    <p:sldId id="306" r:id="rId3"/>
    <p:sldId id="314" r:id="rId4"/>
    <p:sldId id="295" r:id="rId5"/>
    <p:sldId id="28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p:scale>
          <a:sx n="100" d="100"/>
          <a:sy n="100" d="100"/>
        </p:scale>
        <p:origin x="-990" y="-168"/>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p14="http://schemas.microsoft.com/office/powerpoint/2010/main" xmlns=""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p14="http://schemas.microsoft.com/office/powerpoint/2010/main" xmlns=""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p14="http://schemas.microsoft.com/office/powerpoint/2010/main" xmlns="" val="3591688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p14="http://schemas.microsoft.com/office/powerpoint/2010/main" xmlns="" val="346789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p14="http://schemas.microsoft.com/office/powerpoint/2010/main" xmlns="" val="544703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5</a:t>
            </a:fld>
            <a:endParaRPr lang="zh-CN" altLang="en-US"/>
          </a:p>
        </p:txBody>
      </p:sp>
    </p:spTree>
    <p:extLst>
      <p:ext uri="{BB962C8B-B14F-4D97-AF65-F5344CB8AC3E}">
        <p14:creationId xmlns:p14="http://schemas.microsoft.com/office/powerpoint/2010/main" xmlns=""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xmlns=""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p14="http://schemas.microsoft.com/office/powerpoint/2010/main" xmlns=""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3597811" y="3165488"/>
            <a:ext cx="5421677" cy="584775"/>
          </a:xfrm>
          <a:prstGeom prst="rect">
            <a:avLst/>
          </a:prstGeom>
        </p:spPr>
        <p:txBody>
          <a:bodyPr wrap="none">
            <a:spAutoFit/>
          </a:bodyPr>
          <a:lstStyle/>
          <a:p>
            <a:pPr algn="ctr"/>
            <a:r>
              <a:rPr lang="en-US" altLang="zh-CN" sz="3200" b="1" dirty="0" smtClean="0">
                <a:solidFill>
                  <a:schemeClr val="accent1"/>
                </a:solidFill>
                <a:latin typeface="微软雅黑" panose="020B0503020204020204" pitchFamily="34" charset="-122"/>
                <a:ea typeface="微软雅黑" panose="020B0503020204020204" pitchFamily="34" charset="-122"/>
              </a:rPr>
              <a:t>AIC</a:t>
            </a:r>
            <a:r>
              <a:rPr lang="zh-CN" altLang="en-US" sz="3200" b="1" dirty="0" smtClean="0">
                <a:solidFill>
                  <a:schemeClr val="accent1"/>
                </a:solidFill>
                <a:latin typeface="微软雅黑" panose="020B0503020204020204" pitchFamily="34" charset="-122"/>
                <a:ea typeface="微软雅黑" panose="020B0503020204020204" pitchFamily="34" charset="-122"/>
              </a:rPr>
              <a:t>系统（合理化建议模块）</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smtClean="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xmlns=""/>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xmlns=""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65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215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344119" y="2017552"/>
            <a:ext cx="3165803" cy="830997"/>
          </a:xfrm>
          <a:prstGeom prst="rect">
            <a:avLst/>
          </a:prstGeom>
        </p:spPr>
        <p:txBody>
          <a:bodyPr wrap="none">
            <a:spAutoFit/>
          </a:bodyPr>
          <a:lstStyle/>
          <a:p>
            <a:pPr>
              <a:lnSpc>
                <a:spcPct val="120000"/>
              </a:lnSpc>
            </a:pPr>
            <a:r>
              <a:rPr lang="zh-CN" altLang="en-US" sz="2000" dirty="0" smtClean="0">
                <a:solidFill>
                  <a:schemeClr val="accent1"/>
                </a:solidFill>
                <a:latin typeface="微软雅黑" panose="020B0503020204020204" pitchFamily="34" charset="-122"/>
                <a:ea typeface="微软雅黑" panose="020B0503020204020204" pitchFamily="34" charset="-122"/>
              </a:rPr>
              <a:t>合理化建议</a:t>
            </a:r>
            <a:endParaRPr lang="en-US" altLang="zh-CN" sz="2000" dirty="0" smtClean="0">
              <a:solidFill>
                <a:schemeClr val="accent1"/>
              </a:solidFill>
              <a:latin typeface="微软雅黑" panose="020B0503020204020204" pitchFamily="34" charset="-122"/>
              <a:ea typeface="微软雅黑" panose="020B0503020204020204" pitchFamily="34" charset="-122"/>
            </a:endParaRPr>
          </a:p>
          <a:p>
            <a:pPr>
              <a:lnSpc>
                <a:spcPct val="120000"/>
              </a:lnSpc>
            </a:pPr>
            <a:r>
              <a:rPr lang="en-US" altLang="zh-CN" sz="2000" dirty="0" smtClean="0">
                <a:solidFill>
                  <a:schemeClr val="accent1"/>
                </a:solidFill>
                <a:latin typeface="微软雅黑" panose="020B0503020204020204" pitchFamily="34" charset="-122"/>
                <a:ea typeface="微软雅黑" panose="020B0503020204020204" pitchFamily="34" charset="-122"/>
              </a:rPr>
              <a:t>Rationalization proposal</a:t>
            </a:r>
            <a:endParaRPr lang="en-US" altLang="zh-CN" sz="2000" dirty="0">
              <a:solidFill>
                <a:schemeClr val="accent1"/>
              </a:solidFill>
              <a:latin typeface="微软雅黑" panose="020B0503020204020204" pitchFamily="34" charset="-122"/>
              <a:ea typeface="微软雅黑" panose="020B0503020204020204" pitchFamily="34" charset="-122"/>
            </a:endParaRPr>
          </a:p>
        </p:txBody>
      </p:sp>
      <p:sp>
        <p:nvSpPr>
          <p:cNvPr id="6" name="原创设计师QQ598969553           _7"/>
          <p:cNvSpPr/>
          <p:nvPr/>
        </p:nvSpPr>
        <p:spPr>
          <a:xfrm flipH="1">
            <a:off x="3320490" y="2941601"/>
            <a:ext cx="5404409" cy="1477328"/>
          </a:xfrm>
          <a:prstGeom prst="rect">
            <a:avLst/>
          </a:prstGeom>
        </p:spPr>
        <p:txBody>
          <a:bodyPr wrap="square">
            <a:spAutoFit/>
          </a:bodyPr>
          <a:lstStyle/>
          <a:p>
            <a:pPr>
              <a:lnSpc>
                <a:spcPct val="150000"/>
              </a:lnSpc>
              <a:spcAft>
                <a:spcPts val="600"/>
              </a:spcAft>
            </a:pPr>
            <a:r>
              <a:rPr lang="zh-CN" altLang="en-US" sz="1200" dirty="0" smtClean="0">
                <a:solidFill>
                  <a:schemeClr val="tx1">
                    <a:lumMod val="65000"/>
                    <a:lumOff val="35000"/>
                  </a:schemeClr>
                </a:solidFill>
                <a:latin typeface="+mn-ea"/>
              </a:rPr>
              <a:t>合理化建议又称为奖励建议、改善提案、创造性思考，是一种规范化的企业内部沟通制度，旨在鼓励广大教职员工能够直接参与学校管理，下情上达，让教职员工能与学校的管理者保持经常性的沟通。合理化建议存在着明显的优越性，它是广大教职员工参与到学校管理中的一个重要途径，是学校运用集体智慧的一个重要手段，深受学校组织的青睐。</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xmlns=""/>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xmlns="" val="272109359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合理化建议</a:t>
            </a:r>
          </a:p>
        </p:txBody>
      </p:sp>
      <p:sp>
        <p:nvSpPr>
          <p:cNvPr id="3" name="文本占位符 2"/>
          <p:cNvSpPr>
            <a:spLocks noGrp="1"/>
          </p:cNvSpPr>
          <p:nvPr>
            <p:ph type="body" sz="quarter" idx="14"/>
          </p:nvPr>
        </p:nvSpPr>
        <p:spPr/>
        <p:txBody>
          <a:bodyPr/>
          <a:lstStyle/>
          <a:p>
            <a:r>
              <a:rPr lang="en-US" altLang="zh-CN" dirty="0" smtClean="0"/>
              <a:t>Rationalization proposal</a:t>
            </a:r>
          </a:p>
        </p:txBody>
      </p:sp>
      <p:grpSp>
        <p:nvGrpSpPr>
          <p:cNvPr id="6" name="组合 40"/>
          <p:cNvGrpSpPr/>
          <p:nvPr/>
        </p:nvGrpSpPr>
        <p:grpSpPr>
          <a:xfrm>
            <a:off x="-235803" y="1870043"/>
            <a:ext cx="4801073" cy="2972819"/>
            <a:chOff x="-331053" y="2879693"/>
            <a:chExt cx="4801073" cy="2972819"/>
          </a:xfrm>
        </p:grpSpPr>
        <p:sp>
          <p:nvSpPr>
            <p:cNvPr id="4" name="原创设计师QQ：598969553              _2"/>
            <p:cNvSpPr>
              <a:spLocks noChangeShapeType="1"/>
            </p:cNvSpPr>
            <p:nvPr/>
          </p:nvSpPr>
          <p:spPr bwMode="auto">
            <a:xfrm flipV="1">
              <a:off x="931918" y="321444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noChangeShapeType="1"/>
            </p:cNvSpPr>
            <p:nvPr/>
          </p:nvSpPr>
          <p:spPr bwMode="auto">
            <a:xfrm flipV="1">
              <a:off x="3084884" y="4150668"/>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ChangeArrowheads="1"/>
            </p:cNvSpPr>
            <p:nvPr/>
          </p:nvSpPr>
          <p:spPr bwMode="auto">
            <a:xfrm>
              <a:off x="604555" y="2879693"/>
              <a:ext cx="671533" cy="67174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原创设计师QQ：598969553              _12"/>
            <p:cNvSpPr>
              <a:spLocks noChangeArrowheads="1"/>
            </p:cNvSpPr>
            <p:nvPr/>
          </p:nvSpPr>
          <p:spPr bwMode="auto">
            <a:xfrm>
              <a:off x="2740717" y="5176279"/>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6" name="原创设计师QQ：598969553              _14"/>
            <p:cNvSpPr>
              <a:spLocks/>
            </p:cNvSpPr>
            <p:nvPr/>
          </p:nvSpPr>
          <p:spPr bwMode="auto">
            <a:xfrm>
              <a:off x="280486" y="4004571"/>
              <a:ext cx="127209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7" name="原创设计师QQ：598969553              _15"/>
            <p:cNvSpPr>
              <a:spLocks/>
            </p:cNvSpPr>
            <p:nvPr/>
          </p:nvSpPr>
          <p:spPr bwMode="auto">
            <a:xfrm>
              <a:off x="2392766" y="4042671"/>
              <a:ext cx="1407709" cy="548379"/>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2" name="原创设计师QQ：598969553              _20"/>
            <p:cNvSpPr>
              <a:spLocks noEditPoints="1"/>
            </p:cNvSpPr>
            <p:nvPr/>
          </p:nvSpPr>
          <p:spPr bwMode="auto">
            <a:xfrm>
              <a:off x="815671" y="3046517"/>
              <a:ext cx="251544" cy="33809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原创设计师QQ：598969553              _23"/>
            <p:cNvSpPr>
              <a:spLocks noEditPoints="1"/>
            </p:cNvSpPr>
            <p:nvPr/>
          </p:nvSpPr>
          <p:spPr bwMode="auto">
            <a:xfrm>
              <a:off x="2928008" y="5359186"/>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8" name="原创设计师QQ：598969553              _26"/>
            <p:cNvSpPr>
              <a:spLocks noChangeArrowheads="1"/>
            </p:cNvSpPr>
            <p:nvPr/>
          </p:nvSpPr>
          <p:spPr bwMode="auto">
            <a:xfrm>
              <a:off x="439654" y="4212726"/>
              <a:ext cx="1003578" cy="267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01</a:t>
              </a:r>
              <a:endParaRPr lang="en-US" altLang="zh-CN" sz="1200" dirty="0">
                <a:solidFill>
                  <a:schemeClr val="bg1"/>
                </a:solidFill>
              </a:endParaRPr>
            </a:p>
          </p:txBody>
        </p:sp>
        <p:sp>
          <p:nvSpPr>
            <p:cNvPr id="29" name="原创设计师QQ：598969553              _27"/>
            <p:cNvSpPr>
              <a:spLocks noChangeArrowheads="1"/>
            </p:cNvSpPr>
            <p:nvPr/>
          </p:nvSpPr>
          <p:spPr bwMode="auto">
            <a:xfrm>
              <a:off x="2649769" y="4203201"/>
              <a:ext cx="1003578" cy="267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02</a:t>
              </a:r>
              <a:endParaRPr lang="en-US" altLang="zh-CN" sz="1200" dirty="0">
                <a:solidFill>
                  <a:schemeClr val="bg1"/>
                </a:solidFill>
              </a:endParaRPr>
            </a:p>
          </p:txBody>
        </p:sp>
        <p:sp>
          <p:nvSpPr>
            <p:cNvPr id="34" name="原创设计师QQ：598969553              _32"/>
            <p:cNvSpPr/>
            <p:nvPr/>
          </p:nvSpPr>
          <p:spPr>
            <a:xfrm>
              <a:off x="-331053" y="5090473"/>
              <a:ext cx="2556151" cy="290016"/>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rPr>
                <a:t>教职员工提交建议</a:t>
              </a:r>
              <a:endParaRPr lang="en-US" altLang="zh-CN" sz="1100" b="1" dirty="0">
                <a:solidFill>
                  <a:schemeClr val="tx1">
                    <a:lumMod val="75000"/>
                    <a:lumOff val="25000"/>
                  </a:schemeClr>
                </a:solidFill>
              </a:endParaRPr>
            </a:p>
          </p:txBody>
        </p:sp>
        <p:sp>
          <p:nvSpPr>
            <p:cNvPr id="39" name="原创设计师QQ：598969553              _37"/>
            <p:cNvSpPr/>
            <p:nvPr/>
          </p:nvSpPr>
          <p:spPr>
            <a:xfrm>
              <a:off x="1913869" y="3352181"/>
              <a:ext cx="2556151" cy="532453"/>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处理人员</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分发任务给各种负责人员</a:t>
              </a:r>
              <a:endParaRPr lang="en-US" altLang="zh-CN" sz="1100" dirty="0">
                <a:solidFill>
                  <a:schemeClr val="tx1">
                    <a:lumMod val="75000"/>
                    <a:lumOff val="25000"/>
                  </a:schemeClr>
                </a:solidFill>
              </a:endParaRPr>
            </a:p>
          </p:txBody>
        </p:sp>
      </p:grpSp>
      <p:pic>
        <p:nvPicPr>
          <p:cNvPr id="4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xmlns=""/>
              </a:ext>
            </a:extLst>
          </a:blip>
          <a:stretch>
            <a:fillRect/>
          </a:stretch>
        </p:blipFill>
        <p:spPr>
          <a:xfrm>
            <a:off x="5107616" y="27865564"/>
            <a:ext cx="1976768" cy="511028"/>
          </a:xfrm>
          <a:prstGeom prst="rect">
            <a:avLst/>
          </a:prstGeom>
        </p:spPr>
      </p:pic>
      <p:sp>
        <p:nvSpPr>
          <p:cNvPr id="44" name="右箭头 43"/>
          <p:cNvSpPr/>
          <p:nvPr/>
        </p:nvSpPr>
        <p:spPr>
          <a:xfrm>
            <a:off x="1790700" y="3057525"/>
            <a:ext cx="695325"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原创设计师QQ：598969553              _2"/>
          <p:cNvSpPr>
            <a:spLocks noChangeShapeType="1"/>
          </p:cNvSpPr>
          <p:nvPr/>
        </p:nvSpPr>
        <p:spPr bwMode="auto">
          <a:xfrm flipV="1">
            <a:off x="5732518" y="34239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0" name="原创设计师QQ：598969553              _14"/>
          <p:cNvSpPr>
            <a:spLocks/>
          </p:cNvSpPr>
          <p:nvPr/>
        </p:nvSpPr>
        <p:spPr bwMode="auto">
          <a:xfrm>
            <a:off x="5052511" y="3013971"/>
            <a:ext cx="132924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1" name="原创设计师QQ：598969553              _12"/>
          <p:cNvSpPr>
            <a:spLocks noChangeArrowheads="1"/>
          </p:cNvSpPr>
          <p:nvPr/>
        </p:nvSpPr>
        <p:spPr bwMode="auto">
          <a:xfrm>
            <a:off x="5379142" y="42142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3" name="原创设计师QQ：598969553              _23"/>
          <p:cNvSpPr>
            <a:spLocks noEditPoints="1"/>
          </p:cNvSpPr>
          <p:nvPr/>
        </p:nvSpPr>
        <p:spPr bwMode="auto">
          <a:xfrm>
            <a:off x="5566433" y="43971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4" name="原创设计师QQ：598969553              _27"/>
          <p:cNvSpPr>
            <a:spLocks noChangeArrowheads="1"/>
          </p:cNvSpPr>
          <p:nvPr/>
        </p:nvSpPr>
        <p:spPr bwMode="auto">
          <a:xfrm>
            <a:off x="5250094" y="3222126"/>
            <a:ext cx="1003578" cy="267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a:t>
            </a:r>
            <a:r>
              <a:rPr lang="en-US" altLang="zh-CN" sz="1600" b="1" dirty="0" smtClean="0">
                <a:solidFill>
                  <a:schemeClr val="bg1"/>
                </a:solidFill>
              </a:rPr>
              <a:t>03</a:t>
            </a:r>
            <a:endParaRPr lang="en-US" altLang="zh-CN" sz="1200" dirty="0">
              <a:solidFill>
                <a:schemeClr val="bg1"/>
              </a:solidFill>
            </a:endParaRPr>
          </a:p>
        </p:txBody>
      </p:sp>
      <p:sp>
        <p:nvSpPr>
          <p:cNvPr id="26" name="原创设计师QQ：598969553              _37"/>
          <p:cNvSpPr/>
          <p:nvPr/>
        </p:nvSpPr>
        <p:spPr>
          <a:xfrm>
            <a:off x="4542769" y="2342531"/>
            <a:ext cx="2556151" cy="532453"/>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承办部门人员处理</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填写意见。</a:t>
            </a:r>
            <a:endParaRPr lang="en-US" altLang="zh-CN" sz="1100" dirty="0">
              <a:solidFill>
                <a:schemeClr val="tx1">
                  <a:lumMod val="75000"/>
                  <a:lumOff val="25000"/>
                </a:schemeClr>
              </a:solidFill>
            </a:endParaRPr>
          </a:p>
        </p:txBody>
      </p:sp>
      <p:sp>
        <p:nvSpPr>
          <p:cNvPr id="27" name="右箭头 26"/>
          <p:cNvSpPr/>
          <p:nvPr/>
        </p:nvSpPr>
        <p:spPr>
          <a:xfrm>
            <a:off x="4010026" y="3038475"/>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原创设计师QQ：598969553              _2"/>
          <p:cNvSpPr>
            <a:spLocks noChangeShapeType="1"/>
          </p:cNvSpPr>
          <p:nvPr/>
        </p:nvSpPr>
        <p:spPr bwMode="auto">
          <a:xfrm flipV="1">
            <a:off x="10837918" y="34239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8" name="原创设计师QQ：598969553              _14"/>
          <p:cNvSpPr>
            <a:spLocks/>
          </p:cNvSpPr>
          <p:nvPr/>
        </p:nvSpPr>
        <p:spPr bwMode="auto">
          <a:xfrm>
            <a:off x="10157911" y="3013971"/>
            <a:ext cx="1329240"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1" name="原创设计师QQ：598969553              _12"/>
          <p:cNvSpPr>
            <a:spLocks noChangeArrowheads="1"/>
          </p:cNvSpPr>
          <p:nvPr/>
        </p:nvSpPr>
        <p:spPr bwMode="auto">
          <a:xfrm>
            <a:off x="10484542" y="42142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2" name="原创设计师QQ：598969553              _23"/>
          <p:cNvSpPr>
            <a:spLocks noEditPoints="1"/>
          </p:cNvSpPr>
          <p:nvPr/>
        </p:nvSpPr>
        <p:spPr bwMode="auto">
          <a:xfrm>
            <a:off x="10671833" y="43971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3" name="原创设计师QQ：598969553              _27"/>
          <p:cNvSpPr>
            <a:spLocks noChangeArrowheads="1"/>
          </p:cNvSpPr>
          <p:nvPr/>
        </p:nvSpPr>
        <p:spPr bwMode="auto">
          <a:xfrm>
            <a:off x="10355494" y="3222126"/>
            <a:ext cx="1003578" cy="267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a:t>
            </a:r>
            <a:r>
              <a:rPr lang="en-US" altLang="zh-CN" sz="1600" b="1" dirty="0" smtClean="0">
                <a:solidFill>
                  <a:schemeClr val="bg1"/>
                </a:solidFill>
              </a:rPr>
              <a:t>05</a:t>
            </a:r>
            <a:endParaRPr lang="en-US" altLang="zh-CN" sz="1200" dirty="0">
              <a:solidFill>
                <a:schemeClr val="bg1"/>
              </a:solidFill>
            </a:endParaRPr>
          </a:p>
        </p:txBody>
      </p:sp>
      <p:sp>
        <p:nvSpPr>
          <p:cNvPr id="45" name="原创设计师QQ：598969553              _37"/>
          <p:cNvSpPr/>
          <p:nvPr/>
        </p:nvSpPr>
        <p:spPr>
          <a:xfrm>
            <a:off x="9635849" y="2323481"/>
            <a:ext cx="2556151" cy="532453"/>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实施人员</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latin typeface="+mj-lt"/>
                <a:ea typeface="+mj-ea"/>
                <a:cs typeface="Open Sans" panose="020B0606030504020204" pitchFamily="34" charset="0"/>
              </a:rPr>
              <a:t>填写实施效果</a:t>
            </a:r>
            <a:endParaRPr lang="en-US" altLang="zh-CN" sz="1100" dirty="0" smtClean="0">
              <a:solidFill>
                <a:schemeClr val="tx1">
                  <a:lumMod val="75000"/>
                  <a:lumOff val="25000"/>
                </a:schemeClr>
              </a:solidFill>
              <a:latin typeface="+mj-lt"/>
              <a:ea typeface="+mj-ea"/>
              <a:cs typeface="Open Sans" panose="020B0606030504020204" pitchFamily="34" charset="0"/>
            </a:endParaRPr>
          </a:p>
        </p:txBody>
      </p:sp>
      <p:sp>
        <p:nvSpPr>
          <p:cNvPr id="46" name="右箭头 45"/>
          <p:cNvSpPr/>
          <p:nvPr/>
        </p:nvSpPr>
        <p:spPr>
          <a:xfrm>
            <a:off x="6572251" y="3028950"/>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原创设计师QQ：598969553              _3"/>
          <p:cNvSpPr>
            <a:spLocks noChangeShapeType="1"/>
          </p:cNvSpPr>
          <p:nvPr/>
        </p:nvSpPr>
        <p:spPr bwMode="auto">
          <a:xfrm flipV="1">
            <a:off x="8190284" y="3169593"/>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8" name="原创设计师QQ：598969553              _12"/>
          <p:cNvSpPr>
            <a:spLocks noChangeArrowheads="1"/>
          </p:cNvSpPr>
          <p:nvPr/>
        </p:nvSpPr>
        <p:spPr bwMode="auto">
          <a:xfrm>
            <a:off x="7846117" y="419520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9" name="原创设计师QQ：598969553              _15"/>
          <p:cNvSpPr>
            <a:spLocks/>
          </p:cNvSpPr>
          <p:nvPr/>
        </p:nvSpPr>
        <p:spPr bwMode="auto">
          <a:xfrm>
            <a:off x="7498166" y="3061596"/>
            <a:ext cx="1407709" cy="548379"/>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0" name="原创设计师QQ：598969553              _23"/>
          <p:cNvSpPr>
            <a:spLocks noEditPoints="1"/>
          </p:cNvSpPr>
          <p:nvPr/>
        </p:nvSpPr>
        <p:spPr bwMode="auto">
          <a:xfrm>
            <a:off x="8033408" y="437811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1" name="原创设计师QQ：598969553              _27"/>
          <p:cNvSpPr>
            <a:spLocks noChangeArrowheads="1"/>
          </p:cNvSpPr>
          <p:nvPr/>
        </p:nvSpPr>
        <p:spPr bwMode="auto">
          <a:xfrm>
            <a:off x="7755169" y="3222126"/>
            <a:ext cx="1003578" cy="267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a:t>
            </a:r>
            <a:r>
              <a:rPr lang="en-US" altLang="zh-CN" sz="1600" b="1" dirty="0" smtClean="0">
                <a:solidFill>
                  <a:schemeClr val="bg1"/>
                </a:solidFill>
              </a:rPr>
              <a:t>04</a:t>
            </a:r>
            <a:endParaRPr lang="en-US" altLang="zh-CN" sz="1200" dirty="0">
              <a:solidFill>
                <a:schemeClr val="bg1"/>
              </a:solidFill>
            </a:endParaRPr>
          </a:p>
        </p:txBody>
      </p:sp>
      <p:sp>
        <p:nvSpPr>
          <p:cNvPr id="52" name="原创设计师QQ：598969553              _37"/>
          <p:cNvSpPr/>
          <p:nvPr/>
        </p:nvSpPr>
        <p:spPr>
          <a:xfrm>
            <a:off x="7019269" y="2371106"/>
            <a:ext cx="2556151" cy="511037"/>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分管领导</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latin typeface="+mj-lt"/>
                <a:ea typeface="+mj-ea"/>
                <a:cs typeface="Open Sans" panose="020B0606030504020204" pitchFamily="34" charset="0"/>
              </a:rPr>
              <a:t>填写意见</a:t>
            </a:r>
            <a:endParaRPr lang="en-US" altLang="zh-CN" sz="1100" dirty="0" smtClean="0">
              <a:solidFill>
                <a:schemeClr val="tx1">
                  <a:lumMod val="75000"/>
                  <a:lumOff val="25000"/>
                </a:schemeClr>
              </a:solidFill>
              <a:latin typeface="+mj-lt"/>
              <a:ea typeface="+mj-ea"/>
              <a:cs typeface="Open Sans" panose="020B0606030504020204" pitchFamily="34" charset="0"/>
            </a:endParaRPr>
          </a:p>
        </p:txBody>
      </p:sp>
      <p:sp>
        <p:nvSpPr>
          <p:cNvPr id="53" name="右箭头 52"/>
          <p:cNvSpPr/>
          <p:nvPr/>
        </p:nvSpPr>
        <p:spPr>
          <a:xfrm>
            <a:off x="9086851" y="3038475"/>
            <a:ext cx="904874"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89934206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合理化建议</a:t>
            </a:r>
            <a:endParaRPr lang="en-US" altLang="zh-CN" dirty="0" smtClean="0"/>
          </a:p>
          <a:p>
            <a:endParaRPr lang="zh-CN" altLang="en-US" dirty="0"/>
          </a:p>
        </p:txBody>
      </p:sp>
      <p:sp>
        <p:nvSpPr>
          <p:cNvPr id="3" name="文本占位符 2"/>
          <p:cNvSpPr>
            <a:spLocks noGrp="1"/>
          </p:cNvSpPr>
          <p:nvPr>
            <p:ph type="body" sz="quarter" idx="14"/>
          </p:nvPr>
        </p:nvSpPr>
        <p:spPr/>
        <p:txBody>
          <a:bodyPr/>
          <a:lstStyle/>
          <a:p>
            <a:r>
              <a:rPr lang="en-US" altLang="zh-CN" dirty="0" smtClean="0"/>
              <a:t>Rationalization proposal</a:t>
            </a:r>
          </a:p>
        </p:txBody>
      </p:sp>
      <p:cxnSp>
        <p:nvCxnSpPr>
          <p:cNvPr id="6" name="原创设计师QQ：598969553              _4"/>
          <p:cNvCxnSpPr/>
          <p:nvPr/>
        </p:nvCxnSpPr>
        <p:spPr>
          <a:xfrm>
            <a:off x="6134100" y="1701800"/>
            <a:ext cx="0" cy="350520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原创设计师QQ：598969553              _5"/>
          <p:cNvSpPr/>
          <p:nvPr/>
        </p:nvSpPr>
        <p:spPr>
          <a:xfrm>
            <a:off x="5734051" y="2809081"/>
            <a:ext cx="828673" cy="666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gency FB" panose="020B0503020202020204" pitchFamily="34" charset="0"/>
              </a:rPr>
              <a:t>AND</a:t>
            </a:r>
            <a:endParaRPr lang="zh-CN" altLang="en-US" sz="2400" dirty="0">
              <a:latin typeface="Agency FB" panose="020B0503020202020204" pitchFamily="34" charset="0"/>
            </a:endParaRPr>
          </a:p>
        </p:txBody>
      </p:sp>
      <p:sp>
        <p:nvSpPr>
          <p:cNvPr id="8" name="原创设计师QQ：598969553              _6"/>
          <p:cNvSpPr/>
          <p:nvPr/>
        </p:nvSpPr>
        <p:spPr>
          <a:xfrm>
            <a:off x="483895" y="5206369"/>
            <a:ext cx="5154905" cy="97257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编辑建议</a:t>
            </a:r>
          </a:p>
          <a:p>
            <a:pPr>
              <a:lnSpc>
                <a:spcPct val="130000"/>
              </a:lnSpc>
            </a:pPr>
            <a:r>
              <a:rPr lang="zh-CN" altLang="en-US" sz="1100" dirty="0" smtClean="0">
                <a:solidFill>
                  <a:schemeClr val="tx1">
                    <a:lumMod val="75000"/>
                    <a:lumOff val="25000"/>
                  </a:schemeClr>
                </a:solidFill>
              </a:rPr>
              <a:t>详细的描述存在的问题和建议并进行建议类别的分类选择对应的处理人员，更好的将建议反应到上级，并且可以采用存稿的方式，等我需要提交的时候再提交给上级，再没上传的的时候可以继续编辑修改。</a:t>
            </a:r>
            <a:endParaRPr lang="en-US" altLang="zh-CN" sz="1100" dirty="0">
              <a:solidFill>
                <a:schemeClr val="tx1">
                  <a:lumMod val="75000"/>
                  <a:lumOff val="25000"/>
                </a:schemeClr>
              </a:solidFill>
            </a:endParaRPr>
          </a:p>
        </p:txBody>
      </p:sp>
      <p:sp>
        <p:nvSpPr>
          <p:cNvPr id="9" name="原创设计师QQ：598969553              _7"/>
          <p:cNvSpPr/>
          <p:nvPr/>
        </p:nvSpPr>
        <p:spPr>
          <a:xfrm>
            <a:off x="7033499" y="5206369"/>
            <a:ext cx="5025151" cy="97257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处理建议</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smtClean="0">
                <a:solidFill>
                  <a:schemeClr val="tx1">
                    <a:lumMod val="75000"/>
                    <a:lumOff val="25000"/>
                  </a:schemeClr>
                </a:solidFill>
              </a:rPr>
              <a:t>根据不同的分类建议处理人员，进行处理。并且安排人员进行跟进，支持催办提示，有效的落实建议的实施，并且处理的过程中可以将建议选择公开还是不公开有效保证了一定的保密性，支持转发机制。</a:t>
            </a:r>
            <a:endParaRPr lang="en-US" altLang="zh-CN" sz="1100" dirty="0">
              <a:solidFill>
                <a:schemeClr val="tx1">
                  <a:lumMod val="75000"/>
                  <a:lumOff val="25000"/>
                </a:schemeClr>
              </a:solidFill>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xmlns=""/>
              </a:ext>
            </a:extLst>
          </a:blip>
          <a:stretch>
            <a:fillRect/>
          </a:stretch>
        </p:blipFill>
        <p:spPr>
          <a:xfrm>
            <a:off x="5107616" y="27865564"/>
            <a:ext cx="1976768" cy="511028"/>
          </a:xfrm>
          <a:prstGeom prst="rect">
            <a:avLst/>
          </a:prstGeom>
        </p:spPr>
      </p:pic>
      <p:pic>
        <p:nvPicPr>
          <p:cNvPr id="2050" name="Picture 2"/>
          <p:cNvPicPr>
            <a:picLocks noChangeAspect="1" noChangeArrowheads="1"/>
          </p:cNvPicPr>
          <p:nvPr/>
        </p:nvPicPr>
        <p:blipFill>
          <a:blip r:embed="rId4"/>
          <a:srcRect/>
          <a:stretch>
            <a:fillRect/>
          </a:stretch>
        </p:blipFill>
        <p:spPr bwMode="auto">
          <a:xfrm>
            <a:off x="342900" y="1533525"/>
            <a:ext cx="5350283" cy="33147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a:stretch>
            <a:fillRect/>
          </a:stretch>
        </p:blipFill>
        <p:spPr bwMode="auto">
          <a:xfrm>
            <a:off x="6600825" y="1533525"/>
            <a:ext cx="5591175" cy="3409950"/>
          </a:xfrm>
          <a:prstGeom prst="rect">
            <a:avLst/>
          </a:prstGeom>
          <a:noFill/>
          <a:ln w="9525">
            <a:noFill/>
            <a:miter lim="800000"/>
            <a:headEnd/>
            <a:tailEnd/>
          </a:ln>
          <a:effectLst/>
        </p:spPr>
      </p:pic>
    </p:spTree>
    <p:extLst>
      <p:ext uri="{BB962C8B-B14F-4D97-AF65-F5344CB8AC3E}">
        <p14:creationId xmlns:p14="http://schemas.microsoft.com/office/powerpoint/2010/main" xmlns="" val="49092494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xmlns=""/>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1317</TotalTime>
  <Words>384</Words>
  <Application>Microsoft Office PowerPoint</Application>
  <PresentationFormat>自定义</PresentationFormat>
  <Paragraphs>53</Paragraphs>
  <Slides>5</Slides>
  <Notes>5</Notes>
  <HiddenSlides>0</HiddenSlides>
  <MMClips>0</MMClips>
  <ScaleCrop>false</ScaleCrop>
  <HeadingPairs>
    <vt:vector size="4" baseType="variant">
      <vt:variant>
        <vt:lpstr>主题</vt:lpstr>
      </vt:variant>
      <vt:variant>
        <vt:i4>1</vt:i4>
      </vt:variant>
      <vt:variant>
        <vt:lpstr>幻灯片标题</vt:lpstr>
      </vt:variant>
      <vt:variant>
        <vt:i4>5</vt:i4>
      </vt:variant>
    </vt:vector>
  </HeadingPairs>
  <TitlesOfParts>
    <vt:vector size="6" baseType="lpstr">
      <vt:lpstr>Office 主题​​</vt:lpstr>
      <vt:lpstr>幻灯片 1</vt:lpstr>
      <vt:lpstr>幻灯片 2</vt:lpstr>
      <vt:lpstr>幻灯片 3</vt:lpstr>
      <vt:lpstr>幻灯片 4</vt:lpstr>
      <vt:lpstr>幻灯片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Administrator</cp:lastModifiedBy>
  <cp:revision>135</cp:revision>
  <dcterms:created xsi:type="dcterms:W3CDTF">2016-10-31T09:21:16Z</dcterms:created>
  <dcterms:modified xsi:type="dcterms:W3CDTF">2018-11-06T01:09:28Z</dcterms:modified>
</cp:coreProperties>
</file>