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03" r:id="rId2"/>
    <p:sldId id="330" r:id="rId3"/>
    <p:sldId id="309" r:id="rId4"/>
    <p:sldId id="329" r:id="rId5"/>
    <p:sldId id="305" r:id="rId6"/>
    <p:sldId id="306" r:id="rId7"/>
    <p:sldId id="310" r:id="rId8"/>
    <p:sldId id="311" r:id="rId9"/>
    <p:sldId id="331" r:id="rId10"/>
    <p:sldId id="312" r:id="rId11"/>
    <p:sldId id="314" r:id="rId12"/>
    <p:sldId id="313" r:id="rId13"/>
    <p:sldId id="315" r:id="rId14"/>
    <p:sldId id="316" r:id="rId15"/>
    <p:sldId id="318" r:id="rId16"/>
    <p:sldId id="319" r:id="rId17"/>
    <p:sldId id="308" r:id="rId18"/>
    <p:sldId id="307" r:id="rId19"/>
    <p:sldId id="317" r:id="rId20"/>
    <p:sldId id="320" r:id="rId21"/>
    <p:sldId id="321" r:id="rId22"/>
    <p:sldId id="322" r:id="rId23"/>
    <p:sldId id="323" r:id="rId24"/>
    <p:sldId id="324" r:id="rId25"/>
    <p:sldId id="325" r:id="rId26"/>
    <p:sldId id="301" r:id="rId27"/>
    <p:sldId id="299" r:id="rId28"/>
    <p:sldId id="300" r:id="rId29"/>
    <p:sldId id="326" r:id="rId30"/>
    <p:sldId id="327" r:id="rId31"/>
    <p:sldId id="328" r:id="rId32"/>
    <p:sldId id="304"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24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A816"/>
    <a:srgbClr val="0B6863"/>
    <a:srgbClr val="FBF4D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995" autoAdjust="0"/>
    <p:restoredTop sz="97650" autoAdjust="0"/>
  </p:normalViewPr>
  <p:slideViewPr>
    <p:cSldViewPr snapToGrid="0">
      <p:cViewPr>
        <p:scale>
          <a:sx n="100" d="100"/>
          <a:sy n="100" d="100"/>
        </p:scale>
        <p:origin x="-990" y="-282"/>
      </p:cViewPr>
      <p:guideLst>
        <p:guide orient="horz" pos="2160"/>
        <p:guide pos="3840"/>
        <p:guide pos="2479"/>
      </p:guideLst>
    </p:cSldViewPr>
  </p:slideViewPr>
  <p:notesTextViewPr>
    <p:cViewPr>
      <p:scale>
        <a:sx n="1" d="1"/>
        <a:sy n="1" d="1"/>
      </p:scale>
      <p:origin x="0" y="0"/>
    </p:cViewPr>
  </p:notesTextViewPr>
  <p:sorterViewPr>
    <p:cViewPr>
      <p:scale>
        <a:sx n="90" d="100"/>
        <a:sy n="9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F729E6-9905-4A9C-9203-F014B6BA3A52}" type="datetimeFigureOut">
              <a:rPr lang="zh-CN" altLang="en-US" smtClean="0"/>
              <a:pPr/>
              <a:t>2018/1/24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F744CB-2226-4812-9310-E9B996422076}" type="slidenum">
              <a:rPr lang="zh-CN" altLang="en-US" smtClean="0"/>
              <a:pPr/>
              <a:t>‹#›</a:t>
            </a:fld>
            <a:endParaRPr lang="zh-CN" altLang="en-US"/>
          </a:p>
        </p:txBody>
      </p:sp>
    </p:spTree>
    <p:extLst>
      <p:ext uri="{BB962C8B-B14F-4D97-AF65-F5344CB8AC3E}">
        <p14:creationId xmlns="" xmlns:p14="http://schemas.microsoft.com/office/powerpoint/2010/main" val="1010179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a:t>
            </a:fld>
            <a:endParaRPr lang="zh-CN" altLang="en-US"/>
          </a:p>
        </p:txBody>
      </p:sp>
    </p:spTree>
    <p:extLst>
      <p:ext uri="{BB962C8B-B14F-4D97-AF65-F5344CB8AC3E}">
        <p14:creationId xmlns="" xmlns:p14="http://schemas.microsoft.com/office/powerpoint/2010/main" val="1299691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10</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11</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12</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13</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14</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15</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16</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17</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18</a:t>
            </a:fld>
            <a:endParaRPr lang="zh-CN" altLang="en-US"/>
          </a:p>
        </p:txBody>
      </p:sp>
    </p:spTree>
    <p:extLst>
      <p:ext uri="{BB962C8B-B14F-4D97-AF65-F5344CB8AC3E}">
        <p14:creationId xmlns:p14="http://schemas.microsoft.com/office/powerpoint/2010/main" xmlns="" val="2698191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19</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a:t>
            </a:fld>
            <a:endParaRPr lang="zh-CN" altLang="en-US"/>
          </a:p>
        </p:txBody>
      </p:sp>
    </p:spTree>
    <p:extLst>
      <p:ext uri="{BB962C8B-B14F-4D97-AF65-F5344CB8AC3E}">
        <p14:creationId xmlns="" xmlns:p14="http://schemas.microsoft.com/office/powerpoint/2010/main" val="31698588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20</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21</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22</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24</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26</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27</a:t>
            </a:fld>
            <a:endParaRPr lang="zh-CN" altLang="en-US"/>
          </a:p>
        </p:txBody>
      </p:sp>
    </p:spTree>
    <p:extLst>
      <p:ext uri="{BB962C8B-B14F-4D97-AF65-F5344CB8AC3E}">
        <p14:creationId xmlns="" xmlns:p14="http://schemas.microsoft.com/office/powerpoint/2010/main" val="11427589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28</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29</a:t>
            </a:fld>
            <a:endParaRPr lang="zh-CN" altLang="en-US"/>
          </a:p>
        </p:txBody>
      </p:sp>
    </p:spTree>
    <p:extLst>
      <p:ext uri="{BB962C8B-B14F-4D97-AF65-F5344CB8AC3E}">
        <p14:creationId xmlns="" xmlns:p14="http://schemas.microsoft.com/office/powerpoint/2010/main" val="1148960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30</a:t>
            </a:fld>
            <a:endParaRPr lang="zh-CN" altLang="en-US"/>
          </a:p>
        </p:txBody>
      </p:sp>
    </p:spTree>
    <p:extLst>
      <p:ext uri="{BB962C8B-B14F-4D97-AF65-F5344CB8AC3E}">
        <p14:creationId xmlns:p14="http://schemas.microsoft.com/office/powerpoint/2010/main" xmlns="" val="26981916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31</a:t>
            </a:fld>
            <a:endParaRPr lang="zh-CN" altLang="en-US"/>
          </a:p>
        </p:txBody>
      </p:sp>
    </p:spTree>
    <p:extLst>
      <p:ext uri="{BB962C8B-B14F-4D97-AF65-F5344CB8AC3E}">
        <p14:creationId xmlns:p14="http://schemas.microsoft.com/office/powerpoint/2010/main" xmlns="" val="937640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a:t>
            </a:fld>
            <a:endParaRPr lang="zh-CN" altLang="en-US"/>
          </a:p>
        </p:txBody>
      </p:sp>
    </p:spTree>
    <p:extLst>
      <p:ext uri="{BB962C8B-B14F-4D97-AF65-F5344CB8AC3E}">
        <p14:creationId xmlns:p14="http://schemas.microsoft.com/office/powerpoint/2010/main" xmlns="" val="2791852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32</a:t>
            </a:fld>
            <a:endParaRPr lang="zh-CN" altLang="en-US"/>
          </a:p>
        </p:txBody>
      </p:sp>
    </p:spTree>
    <p:extLst>
      <p:ext uri="{BB962C8B-B14F-4D97-AF65-F5344CB8AC3E}">
        <p14:creationId xmlns="" xmlns:p14="http://schemas.microsoft.com/office/powerpoint/2010/main" val="2351650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4</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5</a:t>
            </a:fld>
            <a:endParaRPr lang="zh-CN" altLang="en-US"/>
          </a:p>
        </p:txBody>
      </p:sp>
    </p:spTree>
    <p:extLst>
      <p:ext uri="{BB962C8B-B14F-4D97-AF65-F5344CB8AC3E}">
        <p14:creationId xmlns="" xmlns:p14="http://schemas.microsoft.com/office/powerpoint/2010/main" val="131718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6</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7</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8</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F744CB-2226-4812-9310-E9B996422076}" type="slidenum">
              <a:rPr lang="zh-CN" altLang="en-US" smtClean="0"/>
              <a:pPr/>
              <a:t>9</a:t>
            </a:fld>
            <a:endParaRPr lang="zh-CN" altLang="en-US"/>
          </a:p>
        </p:txBody>
      </p:sp>
    </p:spTree>
    <p:extLst>
      <p:ext uri="{BB962C8B-B14F-4D97-AF65-F5344CB8AC3E}">
        <p14:creationId xmlns="" xmlns:p14="http://schemas.microsoft.com/office/powerpoint/2010/main" val="3658259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091069738"/>
      </p:ext>
    </p:extLst>
  </p:cSld>
  <p:clrMapOvr>
    <a:masterClrMapping/>
  </p:clrMapOvr>
  <p:transition spd="slow" advClick="0" advTm="4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451628507"/>
      </p:ext>
    </p:extLst>
  </p:cSld>
  <p:clrMapOvr>
    <a:masterClrMapping/>
  </p:clrMapOvr>
  <p:transition spd="slow" advClick="0" advTm="4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099746647"/>
      </p:ext>
    </p:extLst>
  </p:cSld>
  <p:clrMapOvr>
    <a:masterClrMapping/>
  </p:clrMapOvr>
  <p:transition spd="slow" advClick="0" advTm="4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2482063846"/>
      </p:ext>
    </p:extLst>
  </p:cSld>
  <p:clrMapOvr>
    <a:masterClrMapping/>
  </p:clrMapOvr>
  <p:transition spd="slow" advClick="0" advTm="4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1224685403"/>
      </p:ext>
    </p:extLst>
  </p:cSld>
  <p:clrMapOvr>
    <a:masterClrMapping/>
  </p:clrMapOvr>
  <p:transition spd="slow" advClick="0" advTm="4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744129007"/>
      </p:ext>
    </p:extLst>
  </p:cSld>
  <p:clrMapOvr>
    <a:masterClrMapping/>
  </p:clrMapOvr>
  <p:transition spd="slow" advClick="0" advTm="4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416008653"/>
      </p:ext>
    </p:extLst>
  </p:cSld>
  <p:clrMapOvr>
    <a:masterClrMapping/>
  </p:clrMapOvr>
  <p:transition spd="slow" advClick="0" advTm="4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3977818114"/>
      </p:ext>
    </p:extLst>
  </p:cSld>
  <p:clrMapOvr>
    <a:masterClrMapping/>
  </p:clrMapOvr>
  <p:transition spd="slow" advClick="0" advTm="4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D0CE39-DEFF-4EA4-B05B-EE170A8C1A9F}" type="slidenum">
              <a:rPr lang="zh-CN" altLang="en-US" smtClean="0"/>
              <a:pPr/>
              <a:t>‹#›</a:t>
            </a:fld>
            <a:endParaRPr lang="zh-CN" altLang="en-US"/>
          </a:p>
        </p:txBody>
      </p:sp>
      <p:sp>
        <p:nvSpPr>
          <p:cNvPr id="5" name="文本占位符 7"/>
          <p:cNvSpPr>
            <a:spLocks noGrp="1"/>
          </p:cNvSpPr>
          <p:nvPr>
            <p:ph type="body" sz="quarter" idx="13"/>
          </p:nvPr>
        </p:nvSpPr>
        <p:spPr>
          <a:xfrm>
            <a:off x="811579" y="337344"/>
            <a:ext cx="7886700" cy="431800"/>
          </a:xfrm>
          <a:prstGeom prst="rect">
            <a:avLst/>
          </a:prstGeom>
        </p:spPr>
        <p:txBody>
          <a:bodyPr>
            <a:noAutofit/>
          </a:bodyPr>
          <a:lstStyle>
            <a:lvl1pPr marL="0" indent="0" algn="l">
              <a:buNone/>
              <a:defRPr sz="1800" b="0">
                <a:solidFill>
                  <a:schemeClr val="accent1"/>
                </a:solidFill>
                <a:latin typeface="微软雅黑" panose="020B0503020204020204" pitchFamily="34" charset="-122"/>
                <a:ea typeface="微软雅黑" panose="020B0503020204020204" pitchFamily="34" charset="-122"/>
              </a:defRPr>
            </a:lvl1pPr>
          </a:lstStyle>
          <a:p>
            <a:pPr lvl="0"/>
            <a:r>
              <a:rPr lang="zh-CN" altLang="en-US" dirty="0"/>
              <a:t>编辑母版文本样式</a:t>
            </a:r>
          </a:p>
        </p:txBody>
      </p:sp>
      <p:sp>
        <p:nvSpPr>
          <p:cNvPr id="6" name="文本占位符 7"/>
          <p:cNvSpPr>
            <a:spLocks noGrp="1"/>
          </p:cNvSpPr>
          <p:nvPr>
            <p:ph type="body" sz="quarter" idx="14"/>
          </p:nvPr>
        </p:nvSpPr>
        <p:spPr>
          <a:xfrm>
            <a:off x="811579" y="616744"/>
            <a:ext cx="7886700" cy="304800"/>
          </a:xfrm>
          <a:prstGeom prst="rect">
            <a:avLst/>
          </a:prstGeom>
        </p:spPr>
        <p:txBody>
          <a:bodyPr>
            <a:normAutofit/>
          </a:bodyPr>
          <a:lstStyle>
            <a:lvl1pPr marL="0" indent="0" algn="l">
              <a:buNone/>
              <a:defRPr sz="1100">
                <a:solidFill>
                  <a:schemeClr val="tx1">
                    <a:lumMod val="50000"/>
                    <a:lumOff val="50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p>
        </p:txBody>
      </p:sp>
      <p:sp>
        <p:nvSpPr>
          <p:cNvPr id="7" name="自由: 形状 32"/>
          <p:cNvSpPr/>
          <p:nvPr userDrawn="1"/>
        </p:nvSpPr>
        <p:spPr>
          <a:xfrm rot="16200000">
            <a:off x="98246" y="239098"/>
            <a:ext cx="558527" cy="755019"/>
          </a:xfrm>
          <a:custGeom>
            <a:avLst/>
            <a:gdLst>
              <a:gd name="connsiteX0" fmla="*/ 558527 w 558527"/>
              <a:gd name="connsiteY0" fmla="*/ 0 h 755019"/>
              <a:gd name="connsiteX1" fmla="*/ 558527 w 558527"/>
              <a:gd name="connsiteY1" fmla="*/ 525460 h 755019"/>
              <a:gd name="connsiteX2" fmla="*/ 279263 w 558527"/>
              <a:gd name="connsiteY2" fmla="*/ 755019 h 755019"/>
              <a:gd name="connsiteX3" fmla="*/ 0 w 558527"/>
              <a:gd name="connsiteY3" fmla="*/ 525460 h 755019"/>
              <a:gd name="connsiteX4" fmla="*/ 0 w 558527"/>
              <a:gd name="connsiteY4" fmla="*/ 0 h 755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527" h="755019">
                <a:moveTo>
                  <a:pt x="558527" y="0"/>
                </a:moveTo>
                <a:lnTo>
                  <a:pt x="558527" y="525460"/>
                </a:lnTo>
                <a:lnTo>
                  <a:pt x="279263" y="755019"/>
                </a:lnTo>
                <a:lnTo>
                  <a:pt x="0" y="52546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3600">
              <a:solidFill>
                <a:prstClr val="white"/>
              </a:solidFill>
              <a:latin typeface="微软雅黑" panose="020B0503020204020204" pitchFamily="34" charset="-122"/>
              <a:ea typeface="微软雅黑" panose="020B0503020204020204" pitchFamily="34" charset="-122"/>
            </a:endParaRPr>
          </a:p>
        </p:txBody>
      </p:sp>
      <p:sp>
        <p:nvSpPr>
          <p:cNvPr id="8" name="自由: 形状 31"/>
          <p:cNvSpPr/>
          <p:nvPr userDrawn="1"/>
        </p:nvSpPr>
        <p:spPr>
          <a:xfrm rot="16200000">
            <a:off x="4766" y="332578"/>
            <a:ext cx="558527" cy="568058"/>
          </a:xfrm>
          <a:custGeom>
            <a:avLst/>
            <a:gdLst>
              <a:gd name="connsiteX0" fmla="*/ 558527 w 558527"/>
              <a:gd name="connsiteY0" fmla="*/ 0 h 568058"/>
              <a:gd name="connsiteX1" fmla="*/ 558527 w 558527"/>
              <a:gd name="connsiteY1" fmla="*/ 338499 h 568058"/>
              <a:gd name="connsiteX2" fmla="*/ 279263 w 558527"/>
              <a:gd name="connsiteY2" fmla="*/ 568058 h 568058"/>
              <a:gd name="connsiteX3" fmla="*/ 0 w 558527"/>
              <a:gd name="connsiteY3" fmla="*/ 338499 h 568058"/>
              <a:gd name="connsiteX4" fmla="*/ 0 w 558527"/>
              <a:gd name="connsiteY4" fmla="*/ 0 h 568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527" h="568058">
                <a:moveTo>
                  <a:pt x="558527" y="0"/>
                </a:moveTo>
                <a:lnTo>
                  <a:pt x="558527" y="338499"/>
                </a:lnTo>
                <a:lnTo>
                  <a:pt x="279263" y="568058"/>
                </a:lnTo>
                <a:lnTo>
                  <a:pt x="0" y="3384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prstClr val="white"/>
              </a:solidFill>
            </a:endParaRPr>
          </a:p>
        </p:txBody>
      </p:sp>
      <p:sp>
        <p:nvSpPr>
          <p:cNvPr id="9" name="文本框 8"/>
          <p:cNvSpPr txBox="1"/>
          <p:nvPr userDrawn="1"/>
        </p:nvSpPr>
        <p:spPr>
          <a:xfrm>
            <a:off x="11270629" y="428110"/>
            <a:ext cx="468000" cy="369332"/>
          </a:xfrm>
          <a:prstGeom prst="rect">
            <a:avLst/>
          </a:prstGeom>
          <a:noFill/>
        </p:spPr>
        <p:txBody>
          <a:bodyPr wrap="square" rtlCol="0" anchor="ctr">
            <a:spAutoFit/>
          </a:bodyPr>
          <a:lstStyle/>
          <a:p>
            <a:pPr algn="ctr"/>
            <a:fld id="{EFCBF77D-F46E-4259-B383-244069B4E4DB}" type="slidenum">
              <a:rPr lang="zh-CN" altLang="en-US" smtClean="0">
                <a:solidFill>
                  <a:schemeClr val="bg1">
                    <a:lumMod val="85000"/>
                  </a:schemeClr>
                </a:solidFill>
                <a:latin typeface="华文细黑" panose="02010600040101010101" pitchFamily="2" charset="-122"/>
                <a:ea typeface="华文细黑" panose="02010600040101010101" pitchFamily="2" charset="-122"/>
              </a:rPr>
              <a:pPr algn="ctr"/>
              <a:t>‹#›</a:t>
            </a:fld>
            <a:endParaRPr lang="zh-CN" altLang="en-US" dirty="0">
              <a:solidFill>
                <a:schemeClr val="bg1">
                  <a:lumMod val="85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 xmlns:p14="http://schemas.microsoft.com/office/powerpoint/2010/main" val="2718023742"/>
      </p:ext>
    </p:extLst>
  </p:cSld>
  <p:clrMapOvr>
    <a:masterClrMapping/>
  </p:clrMapOvr>
  <p:transition spd="slow" advClick="0" advTm="4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426979845"/>
      </p:ext>
    </p:extLst>
  </p:cSld>
  <p:clrMapOvr>
    <a:masterClrMapping/>
  </p:clrMapOvr>
  <p:transition spd="slow" advClick="0" advTm="4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840E8F5-014E-4ACE-9BEE-2C4E337F7A8B}" type="datetimeFigureOut">
              <a:rPr lang="zh-CN" altLang="en-US" smtClean="0"/>
              <a:pPr/>
              <a:t>2018/1/24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639141849"/>
      </p:ext>
    </p:extLst>
  </p:cSld>
  <p:clrMapOvr>
    <a:masterClrMapping/>
  </p:clrMapOvr>
  <p:transition spd="slow" advClick="0" advTm="4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BF4D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40E8F5-014E-4ACE-9BEE-2C4E337F7A8B}" type="datetimeFigureOut">
              <a:rPr lang="zh-CN" altLang="en-US" smtClean="0"/>
              <a:pPr/>
              <a:t>2018/1/24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D0CE39-DEFF-4EA4-B05B-EE170A8C1A9F}" type="slidenum">
              <a:rPr lang="zh-CN" altLang="en-US" smtClean="0"/>
              <a:pPr/>
              <a:t>‹#›</a:t>
            </a:fld>
            <a:endParaRPr lang="zh-CN" altLang="en-US"/>
          </a:p>
        </p:txBody>
      </p:sp>
    </p:spTree>
    <p:extLst>
      <p:ext uri="{BB962C8B-B14F-4D97-AF65-F5344CB8AC3E}">
        <p14:creationId xmlns="" xmlns:p14="http://schemas.microsoft.com/office/powerpoint/2010/main" val="2899240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4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原创设计师QQ598969553                 _2"/>
          <p:cNvSpPr>
            <a:spLocks/>
          </p:cNvSpPr>
          <p:nvPr/>
        </p:nvSpPr>
        <p:spPr bwMode="auto">
          <a:xfrm rot="16200000">
            <a:off x="3099855"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2" name="原创设计师QQ598969553                 _4"/>
          <p:cNvSpPr>
            <a:spLocks/>
          </p:cNvSpPr>
          <p:nvPr/>
        </p:nvSpPr>
        <p:spPr bwMode="auto">
          <a:xfrm rot="16200000">
            <a:off x="4567357"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4" name="原创设计师QQ598969553                 _6"/>
          <p:cNvSpPr>
            <a:spLocks/>
          </p:cNvSpPr>
          <p:nvPr/>
        </p:nvSpPr>
        <p:spPr bwMode="auto">
          <a:xfrm rot="16200000">
            <a:off x="6034859"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6" name="原创设计师QQ598969553                 _8"/>
          <p:cNvSpPr>
            <a:spLocks/>
          </p:cNvSpPr>
          <p:nvPr/>
        </p:nvSpPr>
        <p:spPr bwMode="auto">
          <a:xfrm rot="16200000">
            <a:off x="7502361"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8" name="原创设计师QQ598969553                 _10"/>
          <p:cNvSpPr txBox="1"/>
          <p:nvPr/>
        </p:nvSpPr>
        <p:spPr>
          <a:xfrm>
            <a:off x="3592157" y="1563272"/>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2</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txBox="1"/>
          <p:nvPr/>
        </p:nvSpPr>
        <p:spPr>
          <a:xfrm>
            <a:off x="5056716" y="1535003"/>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0</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0" name="原创设计师QQ598969553                 _12"/>
          <p:cNvSpPr txBox="1"/>
          <p:nvPr/>
        </p:nvSpPr>
        <p:spPr>
          <a:xfrm>
            <a:off x="6524219" y="1549865"/>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1</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1" name="原创设计师QQ598969553                 _13"/>
          <p:cNvSpPr txBox="1"/>
          <p:nvPr/>
        </p:nvSpPr>
        <p:spPr>
          <a:xfrm>
            <a:off x="8012559" y="1570901"/>
            <a:ext cx="611065" cy="1015663"/>
          </a:xfrm>
          <a:prstGeom prst="rect">
            <a:avLst/>
          </a:prstGeom>
          <a:noFill/>
        </p:spPr>
        <p:txBody>
          <a:bodyPr wrap="none" rtlCol="0">
            <a:spAutoFit/>
          </a:bodyPr>
          <a:lstStyle/>
          <a:p>
            <a:pPr algn="ctr"/>
            <a:r>
              <a:rPr lang="en-US" altLang="zh-CN" sz="6000" dirty="0" smtClean="0">
                <a:solidFill>
                  <a:schemeClr val="bg1"/>
                </a:solidFill>
                <a:latin typeface="华文细黑" panose="02010600040101010101" pitchFamily="2" charset="-122"/>
                <a:ea typeface="华文细黑" panose="02010600040101010101" pitchFamily="2" charset="-122"/>
              </a:rPr>
              <a:t>8</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2" name="原创设计师QQ598969553                 _14"/>
          <p:cNvSpPr/>
          <p:nvPr/>
        </p:nvSpPr>
        <p:spPr>
          <a:xfrm>
            <a:off x="4512211" y="3422663"/>
            <a:ext cx="3294493" cy="584775"/>
          </a:xfrm>
          <a:prstGeom prst="rect">
            <a:avLst/>
          </a:prstGeom>
        </p:spPr>
        <p:txBody>
          <a:bodyPr wrap="none">
            <a:spAutoFit/>
          </a:bodyPr>
          <a:lstStyle/>
          <a:p>
            <a:pPr algn="ctr"/>
            <a:r>
              <a:rPr lang="en-US" altLang="zh-CN" sz="3200" b="1" dirty="0" smtClean="0">
                <a:solidFill>
                  <a:schemeClr val="accent1"/>
                </a:solidFill>
                <a:latin typeface="微软雅黑" panose="020B0503020204020204" pitchFamily="34" charset="-122"/>
                <a:ea typeface="微软雅黑" panose="020B0503020204020204" pitchFamily="34" charset="-122"/>
              </a:rPr>
              <a:t>EIC</a:t>
            </a:r>
            <a:r>
              <a:rPr lang="zh-CN" altLang="en-US" sz="3200" b="1" dirty="0" smtClean="0">
                <a:solidFill>
                  <a:schemeClr val="accent1"/>
                </a:solidFill>
                <a:latin typeface="微软雅黑" panose="020B0503020204020204" pitchFamily="34" charset="-122"/>
                <a:ea typeface="微软雅黑" panose="020B0503020204020204" pitchFamily="34" charset="-122"/>
              </a:rPr>
              <a:t>系统培训教材</a:t>
            </a:r>
            <a:endParaRPr lang="zh-CN" altLang="en-US" sz="3200" b="1" dirty="0">
              <a:solidFill>
                <a:schemeClr val="accent1"/>
              </a:solidFill>
              <a:latin typeface="微软雅黑" panose="020B0503020204020204" pitchFamily="34" charset="-122"/>
              <a:ea typeface="微软雅黑" panose="020B0503020204020204" pitchFamily="34" charset="-122"/>
            </a:endParaRPr>
          </a:p>
        </p:txBody>
      </p:sp>
      <p:sp>
        <p:nvSpPr>
          <p:cNvPr id="34" name="原创设计师QQ598969553                 _16"/>
          <p:cNvSpPr txBox="1"/>
          <p:nvPr/>
        </p:nvSpPr>
        <p:spPr>
          <a:xfrm>
            <a:off x="2535808" y="4231365"/>
            <a:ext cx="7118797" cy="492443"/>
          </a:xfrm>
          <a:prstGeom prst="rect">
            <a:avLst/>
          </a:prstGeom>
          <a:noFill/>
          <a:effectLst/>
        </p:spPr>
        <p:txBody>
          <a:bodyPr wrap="square" rtlCol="0">
            <a:spAutoFit/>
          </a:bodyPr>
          <a:lstStyle/>
          <a:p>
            <a:pPr algn="ctr">
              <a:lnSpc>
                <a:spcPct val="130000"/>
              </a:lnSpc>
            </a:pPr>
            <a:r>
              <a:rPr lang="en-US" sz="1000" dirty="0" smtClean="0">
                <a:solidFill>
                  <a:schemeClr val="bg1">
                    <a:lumMod val="50000"/>
                  </a:schemeClr>
                </a:solidFill>
              </a:rPr>
              <a:t>Along with the advance of network and communication technology, the information construction becomes more and more important</a:t>
            </a:r>
            <a:endParaRPr lang="en-US" altLang="zh-CN" sz="1000" dirty="0">
              <a:solidFill>
                <a:schemeClr val="bg1">
                  <a:lumMod val="50000"/>
                </a:schemeClr>
              </a:solidFill>
              <a:latin typeface="华文细黑" panose="02010600040101010101" pitchFamily="2" charset="-122"/>
              <a:ea typeface="华文细黑" panose="02010600040101010101" pitchFamily="2" charset="-122"/>
            </a:endParaRPr>
          </a:p>
        </p:txBody>
      </p:sp>
      <p:sp>
        <p:nvSpPr>
          <p:cNvPr id="37" name="矩形: 圆角 36"/>
          <p:cNvSpPr/>
          <p:nvPr/>
        </p:nvSpPr>
        <p:spPr>
          <a:xfrm>
            <a:off x="4558283" y="5183913"/>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33" name="原创设计师QQ598969553                 _15"/>
          <p:cNvSpPr/>
          <p:nvPr/>
        </p:nvSpPr>
        <p:spPr>
          <a:xfrm>
            <a:off x="5084862" y="5314422"/>
            <a:ext cx="2154137"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培训讲师：朱柯辉</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5"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9580481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5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400"/>
                            </p:stCondLst>
                            <p:childTnLst>
                              <p:par>
                                <p:cTn id="52" presetID="16" presetClass="entr" presetSubtype="37"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barn(outVertical)">
                                      <p:cBhvr>
                                        <p:cTn id="54" dur="500"/>
                                        <p:tgtEl>
                                          <p:spTgt spid="34"/>
                                        </p:tgtEl>
                                      </p:cBhvr>
                                    </p:animEffect>
                                  </p:childTnLst>
                                </p:cTn>
                              </p:par>
                            </p:childTnLst>
                          </p:cTn>
                        </p:par>
                        <p:par>
                          <p:cTn id="55" fill="hold">
                            <p:stCondLst>
                              <p:cond delay="1900"/>
                            </p:stCondLst>
                            <p:childTnLst>
                              <p:par>
                                <p:cTn id="56" presetID="1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p:tgtEl>
                                          <p:spTgt spid="33"/>
                                        </p:tgtEl>
                                        <p:attrNameLst>
                                          <p:attrName>ppt_x</p:attrName>
                                        </p:attrNameLst>
                                      </p:cBhvr>
                                      <p:tavLst>
                                        <p:tav tm="0">
                                          <p:val>
                                            <p:strVal val="#ppt_x-#ppt_w*1.125000"/>
                                          </p:val>
                                        </p:tav>
                                        <p:tav tm="100000">
                                          <p:val>
                                            <p:strVal val="#ppt_x"/>
                                          </p:val>
                                        </p:tav>
                                      </p:tavLst>
                                    </p:anim>
                                    <p:animEffect transition="in" filter="wipe(right)">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p:bldP spid="29" grpId="0"/>
      <p:bldP spid="30" grpId="0"/>
      <p:bldP spid="31" grpId="0"/>
      <p:bldP spid="32" grpId="0"/>
      <p:bldP spid="34"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查看新闻以及会议</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5122" name="Picture 2"/>
          <p:cNvPicPr>
            <a:picLocks noChangeAspect="1" noChangeArrowheads="1"/>
          </p:cNvPicPr>
          <p:nvPr/>
        </p:nvPicPr>
        <p:blipFill>
          <a:blip r:embed="rId4"/>
          <a:srcRect/>
          <a:stretch>
            <a:fillRect/>
          </a:stretch>
        </p:blipFill>
        <p:spPr bwMode="auto">
          <a:xfrm>
            <a:off x="0" y="1171574"/>
            <a:ext cx="12192000" cy="3857626"/>
          </a:xfrm>
          <a:prstGeom prst="rect">
            <a:avLst/>
          </a:prstGeom>
          <a:noFill/>
          <a:ln w="9525">
            <a:noFill/>
            <a:miter lim="800000"/>
            <a:headEnd/>
            <a:tailEnd/>
          </a:ln>
          <a:effectLst/>
        </p:spPr>
      </p:pic>
      <p:sp>
        <p:nvSpPr>
          <p:cNvPr id="10" name="TextBox 9"/>
          <p:cNvSpPr txBox="1"/>
          <p:nvPr/>
        </p:nvSpPr>
        <p:spPr>
          <a:xfrm>
            <a:off x="234881" y="5457825"/>
            <a:ext cx="11957119" cy="369332"/>
          </a:xfrm>
          <a:prstGeom prst="rect">
            <a:avLst/>
          </a:prstGeom>
          <a:noFill/>
        </p:spPr>
        <p:txBody>
          <a:bodyPr wrap="none" rtlCol="0">
            <a:spAutoFit/>
          </a:bodyPr>
          <a:lstStyle/>
          <a:p>
            <a:r>
              <a:rPr lang="zh-CN" altLang="en-US" dirty="0" smtClean="0"/>
              <a:t>点击进去查看对应的新闻以及会议信息。这样子通过信息流即时推送的话我们可以第一时间知道我有哪些待办事项。</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查看新闻以及会议</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6146" name="Picture 2"/>
          <p:cNvPicPr>
            <a:picLocks noChangeAspect="1" noChangeArrowheads="1"/>
          </p:cNvPicPr>
          <p:nvPr/>
        </p:nvPicPr>
        <p:blipFill>
          <a:blip r:embed="rId4"/>
          <a:srcRect/>
          <a:stretch>
            <a:fillRect/>
          </a:stretch>
        </p:blipFill>
        <p:spPr bwMode="auto">
          <a:xfrm>
            <a:off x="800100" y="914399"/>
            <a:ext cx="10835444" cy="4654265"/>
          </a:xfrm>
          <a:prstGeom prst="rect">
            <a:avLst/>
          </a:prstGeom>
          <a:noFill/>
          <a:ln w="9525">
            <a:noFill/>
            <a:miter lim="800000"/>
            <a:headEnd/>
            <a:tailEnd/>
          </a:ln>
          <a:effectLst/>
        </p:spPr>
      </p:pic>
      <p:sp>
        <p:nvSpPr>
          <p:cNvPr id="6" name="TextBox 5"/>
          <p:cNvSpPr txBox="1"/>
          <p:nvPr/>
        </p:nvSpPr>
        <p:spPr>
          <a:xfrm>
            <a:off x="238125" y="5772148"/>
            <a:ext cx="11477625" cy="646331"/>
          </a:xfrm>
          <a:prstGeom prst="rect">
            <a:avLst/>
          </a:prstGeom>
          <a:noFill/>
        </p:spPr>
        <p:txBody>
          <a:bodyPr wrap="square" rtlCol="0">
            <a:spAutoFit/>
          </a:bodyPr>
          <a:lstStyle/>
          <a:p>
            <a:r>
              <a:rPr lang="zh-CN" altLang="en-US" dirty="0" smtClean="0"/>
              <a:t>通过信息流即时通知能第一时间知道相关新闻和会议通知而不用等文件下来才知道，也方便老师不在学校的时候</a:t>
            </a:r>
            <a:endParaRPr lang="en-US" altLang="zh-CN" dirty="0" smtClean="0"/>
          </a:p>
          <a:p>
            <a:r>
              <a:rPr lang="zh-CN" altLang="en-US" dirty="0" smtClean="0"/>
              <a:t>了解学校动态</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收发邮件</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7170" name="Picture 2"/>
          <p:cNvPicPr>
            <a:picLocks noChangeAspect="1" noChangeArrowheads="1"/>
          </p:cNvPicPr>
          <p:nvPr/>
        </p:nvPicPr>
        <p:blipFill>
          <a:blip r:embed="rId4"/>
          <a:srcRect/>
          <a:stretch>
            <a:fillRect/>
          </a:stretch>
        </p:blipFill>
        <p:spPr bwMode="auto">
          <a:xfrm>
            <a:off x="657225" y="1281113"/>
            <a:ext cx="10942858" cy="2234286"/>
          </a:xfrm>
          <a:prstGeom prst="rect">
            <a:avLst/>
          </a:prstGeom>
          <a:noFill/>
          <a:ln w="9525">
            <a:noFill/>
            <a:miter lim="800000"/>
            <a:headEnd/>
            <a:tailEnd/>
          </a:ln>
          <a:effectLst/>
        </p:spPr>
      </p:pic>
      <p:sp>
        <p:nvSpPr>
          <p:cNvPr id="11" name="TextBox 10"/>
          <p:cNvSpPr txBox="1"/>
          <p:nvPr/>
        </p:nvSpPr>
        <p:spPr>
          <a:xfrm>
            <a:off x="1076325" y="923925"/>
            <a:ext cx="8853706" cy="369332"/>
          </a:xfrm>
          <a:prstGeom prst="rect">
            <a:avLst/>
          </a:prstGeom>
          <a:noFill/>
        </p:spPr>
        <p:txBody>
          <a:bodyPr wrap="none" rtlCol="0">
            <a:spAutoFit/>
          </a:bodyPr>
          <a:lstStyle/>
          <a:p>
            <a:r>
              <a:rPr lang="zh-CN" altLang="en-US" dirty="0" smtClean="0"/>
              <a:t>通过右上角的邮件可以进入，当右上角的邮件数目不为</a:t>
            </a:r>
            <a:r>
              <a:rPr lang="en-US" altLang="zh-CN" dirty="0" smtClean="0"/>
              <a:t>0</a:t>
            </a:r>
            <a:r>
              <a:rPr lang="zh-CN" altLang="en-US" dirty="0" smtClean="0"/>
              <a:t>时说明有未读邮件信息存在。</a:t>
            </a:r>
            <a:endParaRPr lang="zh-CN" altLang="en-US" dirty="0"/>
          </a:p>
        </p:txBody>
      </p:sp>
      <p:pic>
        <p:nvPicPr>
          <p:cNvPr id="7171" name="Picture 3"/>
          <p:cNvPicPr>
            <a:picLocks noChangeAspect="1" noChangeArrowheads="1"/>
          </p:cNvPicPr>
          <p:nvPr/>
        </p:nvPicPr>
        <p:blipFill>
          <a:blip r:embed="rId5"/>
          <a:srcRect/>
          <a:stretch>
            <a:fillRect/>
          </a:stretch>
        </p:blipFill>
        <p:spPr bwMode="auto">
          <a:xfrm>
            <a:off x="609600" y="3619501"/>
            <a:ext cx="10991850" cy="3022381"/>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文件柜</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8194" name="Picture 2"/>
          <p:cNvPicPr>
            <a:picLocks noChangeAspect="1" noChangeArrowheads="1"/>
          </p:cNvPicPr>
          <p:nvPr/>
        </p:nvPicPr>
        <p:blipFill>
          <a:blip r:embed="rId4"/>
          <a:srcRect/>
          <a:stretch>
            <a:fillRect/>
          </a:stretch>
        </p:blipFill>
        <p:spPr bwMode="auto">
          <a:xfrm>
            <a:off x="1447800" y="695325"/>
            <a:ext cx="9925590" cy="5066619"/>
          </a:xfrm>
          <a:prstGeom prst="rect">
            <a:avLst/>
          </a:prstGeom>
          <a:noFill/>
          <a:ln w="9525">
            <a:noFill/>
            <a:miter lim="800000"/>
            <a:headEnd/>
            <a:tailEnd/>
          </a:ln>
          <a:effectLst/>
        </p:spPr>
      </p:pic>
      <p:sp>
        <p:nvSpPr>
          <p:cNvPr id="6" name="TextBox 5"/>
          <p:cNvSpPr txBox="1"/>
          <p:nvPr/>
        </p:nvSpPr>
        <p:spPr>
          <a:xfrm>
            <a:off x="1371600" y="6172200"/>
            <a:ext cx="7802136" cy="369332"/>
          </a:xfrm>
          <a:prstGeom prst="rect">
            <a:avLst/>
          </a:prstGeom>
          <a:noFill/>
        </p:spPr>
        <p:txBody>
          <a:bodyPr wrap="none" rtlCol="0">
            <a:spAutoFit/>
          </a:bodyPr>
          <a:lstStyle/>
          <a:p>
            <a:r>
              <a:rPr lang="zh-CN" altLang="en-US" dirty="0" smtClean="0"/>
              <a:t>文件柜可以共享或者私密文件，可以很方便的存放学校文件，操作简单快捷</a:t>
            </a:r>
            <a:endParaRPr lang="en-US" altLang="zh-CN" dirty="0" smtClean="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文件柜</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9218" name="Picture 2"/>
          <p:cNvPicPr>
            <a:picLocks noChangeAspect="1" noChangeArrowheads="1"/>
          </p:cNvPicPr>
          <p:nvPr/>
        </p:nvPicPr>
        <p:blipFill>
          <a:blip r:embed="rId4"/>
          <a:srcRect/>
          <a:stretch>
            <a:fillRect/>
          </a:stretch>
        </p:blipFill>
        <p:spPr bwMode="auto">
          <a:xfrm>
            <a:off x="695325" y="962026"/>
            <a:ext cx="10948572" cy="5491429"/>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流程审批</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42" name="Picture 2"/>
          <p:cNvPicPr>
            <a:picLocks noChangeAspect="1" noChangeArrowheads="1"/>
          </p:cNvPicPr>
          <p:nvPr/>
        </p:nvPicPr>
        <p:blipFill>
          <a:blip r:embed="rId4"/>
          <a:srcRect/>
          <a:stretch>
            <a:fillRect/>
          </a:stretch>
        </p:blipFill>
        <p:spPr bwMode="auto">
          <a:xfrm>
            <a:off x="371474" y="3152775"/>
            <a:ext cx="11363325" cy="3376613"/>
          </a:xfrm>
          <a:prstGeom prst="rect">
            <a:avLst/>
          </a:prstGeom>
          <a:noFill/>
          <a:ln w="9525">
            <a:noFill/>
            <a:miter lim="800000"/>
            <a:headEnd/>
            <a:tailEnd/>
          </a:ln>
          <a:effectLst/>
        </p:spPr>
      </p:pic>
      <p:pic>
        <p:nvPicPr>
          <p:cNvPr id="10243" name="Picture 3"/>
          <p:cNvPicPr>
            <a:picLocks noChangeAspect="1" noChangeArrowheads="1"/>
          </p:cNvPicPr>
          <p:nvPr/>
        </p:nvPicPr>
        <p:blipFill>
          <a:blip r:embed="rId5"/>
          <a:srcRect/>
          <a:stretch>
            <a:fillRect/>
          </a:stretch>
        </p:blipFill>
        <p:spPr bwMode="auto">
          <a:xfrm>
            <a:off x="476250" y="1233488"/>
            <a:ext cx="10971430" cy="1217143"/>
          </a:xfrm>
          <a:prstGeom prst="rect">
            <a:avLst/>
          </a:prstGeom>
          <a:noFill/>
          <a:ln w="9525">
            <a:noFill/>
            <a:miter lim="800000"/>
            <a:headEnd/>
            <a:tailEnd/>
          </a:ln>
          <a:effectLst/>
        </p:spPr>
      </p:pic>
      <p:sp>
        <p:nvSpPr>
          <p:cNvPr id="8" name="TextBox 7"/>
          <p:cNvSpPr txBox="1"/>
          <p:nvPr/>
        </p:nvSpPr>
        <p:spPr>
          <a:xfrm>
            <a:off x="971550" y="2581275"/>
            <a:ext cx="8853706" cy="369332"/>
          </a:xfrm>
          <a:prstGeom prst="rect">
            <a:avLst/>
          </a:prstGeom>
          <a:noFill/>
        </p:spPr>
        <p:txBody>
          <a:bodyPr wrap="none" rtlCol="0">
            <a:spAutoFit/>
          </a:bodyPr>
          <a:lstStyle/>
          <a:p>
            <a:r>
              <a:rPr lang="zh-CN" altLang="en-US" dirty="0" smtClean="0"/>
              <a:t>通过右上角的提醒可以进入，当右上角的提醒数目不为</a:t>
            </a:r>
            <a:r>
              <a:rPr lang="en-US" altLang="zh-CN" dirty="0" smtClean="0"/>
              <a:t>0</a:t>
            </a:r>
            <a:r>
              <a:rPr lang="zh-CN" altLang="en-US" dirty="0" smtClean="0"/>
              <a:t>时说明有未读提醒信息存在。</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流程审批</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1266" name="Picture 2"/>
          <p:cNvPicPr>
            <a:picLocks noChangeAspect="1" noChangeArrowheads="1"/>
          </p:cNvPicPr>
          <p:nvPr/>
        </p:nvPicPr>
        <p:blipFill>
          <a:blip r:embed="rId4"/>
          <a:srcRect/>
          <a:stretch>
            <a:fillRect/>
          </a:stretch>
        </p:blipFill>
        <p:spPr bwMode="auto">
          <a:xfrm>
            <a:off x="285750" y="1095376"/>
            <a:ext cx="11439525" cy="5391149"/>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4039444" y="2065177"/>
            <a:ext cx="2709396" cy="830997"/>
          </a:xfrm>
          <a:prstGeom prst="rect">
            <a:avLst/>
          </a:prstGeom>
        </p:spPr>
        <p:txBody>
          <a:bodyPr wrap="non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工资查询系统</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sz="2000" dirty="0" smtClean="0">
                <a:solidFill>
                  <a:srgbClr val="0B6863"/>
                </a:solidFill>
              </a:rPr>
              <a:t>Wage inquiry system</a:t>
            </a:r>
          </a:p>
        </p:txBody>
      </p:sp>
      <p:sp>
        <p:nvSpPr>
          <p:cNvPr id="6" name="原创设计师QQ598969553           _7"/>
          <p:cNvSpPr/>
          <p:nvPr/>
        </p:nvSpPr>
        <p:spPr>
          <a:xfrm flipH="1">
            <a:off x="4015816" y="2989226"/>
            <a:ext cx="3783503" cy="890693"/>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通常工作发工资后关心的是什么呢？当然是查询工资明细，这个系统就能明确的帮助你提供给广大教职工查工资的平台。</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工资查询系统</a:t>
            </a:r>
            <a:endParaRPr lang="en-US" altLang="zh-CN" dirty="0" smtClean="0"/>
          </a:p>
        </p:txBody>
      </p:sp>
      <p:sp>
        <p:nvSpPr>
          <p:cNvPr id="3" name="文本占位符 2"/>
          <p:cNvSpPr>
            <a:spLocks noGrp="1"/>
          </p:cNvSpPr>
          <p:nvPr>
            <p:ph type="body" sz="quarter" idx="14"/>
          </p:nvPr>
        </p:nvSpPr>
        <p:spPr/>
        <p:txBody>
          <a:bodyPr/>
          <a:lstStyle/>
          <a:p>
            <a:r>
              <a:rPr lang="en-US" altLang="zh-CN" dirty="0" smtClean="0"/>
              <a:t>Wage inquiry system</a:t>
            </a:r>
          </a:p>
        </p:txBody>
      </p:sp>
      <p:sp>
        <p:nvSpPr>
          <p:cNvPr id="16" name="原创设计师QQ：598969553              _4"/>
          <p:cNvSpPr>
            <a:spLocks/>
          </p:cNvSpPr>
          <p:nvPr/>
        </p:nvSpPr>
        <p:spPr bwMode="auto">
          <a:xfrm flipV="1">
            <a:off x="1364238" y="3860554"/>
            <a:ext cx="1750812" cy="164712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原创设计师QQ：598969553              _5"/>
          <p:cNvSpPr/>
          <p:nvPr/>
        </p:nvSpPr>
        <p:spPr>
          <a:xfrm>
            <a:off x="6691579" y="239094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01</a:t>
            </a:r>
            <a:endParaRPr lang="zh-CN" altLang="en-US" dirty="0"/>
          </a:p>
        </p:txBody>
      </p:sp>
      <p:sp>
        <p:nvSpPr>
          <p:cNvPr id="24" name="原创设计师QQ：598969553              _12"/>
          <p:cNvSpPr/>
          <p:nvPr/>
        </p:nvSpPr>
        <p:spPr>
          <a:xfrm>
            <a:off x="7665746" y="2410027"/>
            <a:ext cx="3335629" cy="2453685"/>
          </a:xfrm>
          <a:prstGeom prst="rect">
            <a:avLst/>
          </a:prstGeom>
        </p:spPr>
        <p:txBody>
          <a:bodyPr wrap="square">
            <a:spAutoFit/>
          </a:bodyPr>
          <a:lstStyle/>
          <a:p>
            <a:pPr>
              <a:lnSpc>
                <a:spcPct val="130000"/>
              </a:lnSpc>
            </a:pPr>
            <a:r>
              <a:rPr lang="zh-CN" altLang="en-US" sz="2000" b="1" dirty="0" smtClean="0">
                <a:solidFill>
                  <a:schemeClr val="tx1">
                    <a:lumMod val="75000"/>
                    <a:lumOff val="25000"/>
                  </a:schemeClr>
                </a:solidFill>
                <a:latin typeface="+mj-lt"/>
                <a:ea typeface="+mj-ea"/>
                <a:cs typeface="Open Sans" panose="020B0606030504020204" pitchFamily="34" charset="0"/>
              </a:rPr>
              <a:t>工资查询</a:t>
            </a:r>
            <a:endParaRPr lang="en-US" altLang="zh-CN" sz="2000" b="1" dirty="0" smtClean="0">
              <a:solidFill>
                <a:schemeClr val="tx1">
                  <a:lumMod val="75000"/>
                  <a:lumOff val="25000"/>
                </a:schemeClr>
              </a:solidFill>
              <a:latin typeface="+mj-lt"/>
              <a:ea typeface="+mj-ea"/>
              <a:cs typeface="Open Sans" panose="020B0606030504020204" pitchFamily="34" charset="0"/>
            </a:endParaRPr>
          </a:p>
          <a:p>
            <a:pPr>
              <a:lnSpc>
                <a:spcPct val="130000"/>
              </a:lnSpc>
            </a:pPr>
            <a:r>
              <a:rPr lang="zh-CN" altLang="en-US" sz="2000" dirty="0" smtClean="0">
                <a:solidFill>
                  <a:schemeClr val="tx1">
                    <a:lumMod val="75000"/>
                    <a:lumOff val="25000"/>
                  </a:schemeClr>
                </a:solidFill>
              </a:rPr>
              <a:t>可以查看到指定月份的工资记录并且有对应的明细，并对每个月的工资进行的图表分析，让教职工更清楚自己的工资详情。</a:t>
            </a:r>
            <a:endParaRPr lang="en-US" altLang="zh-CN" sz="2000" dirty="0">
              <a:solidFill>
                <a:schemeClr val="tx1">
                  <a:lumMod val="75000"/>
                  <a:lumOff val="25000"/>
                </a:schemeClr>
              </a:solidFill>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pic>
        <p:nvPicPr>
          <p:cNvPr id="28" name="图片 27"/>
          <p:cNvPicPr/>
          <p:nvPr/>
        </p:nvPicPr>
        <p:blipFill>
          <a:blip r:embed="rId4"/>
          <a:srcRect/>
          <a:stretch>
            <a:fillRect/>
          </a:stretch>
        </p:blipFill>
        <p:spPr bwMode="auto">
          <a:xfrm>
            <a:off x="161925" y="1120113"/>
            <a:ext cx="6438900" cy="5394987"/>
          </a:xfrm>
          <a:prstGeom prst="rect">
            <a:avLst/>
          </a:prstGeom>
          <a:noFill/>
          <a:ln w="9525">
            <a:noFill/>
            <a:miter lim="800000"/>
            <a:headEnd/>
            <a:tailEnd/>
          </a:ln>
        </p:spPr>
      </p:pic>
    </p:spTree>
    <p:extLst>
      <p:ext uri="{BB962C8B-B14F-4D97-AF65-F5344CB8AC3E}">
        <p14:creationId xmlns:p14="http://schemas.microsoft.com/office/powerpoint/2010/main" xmlns="" val="2747598252"/>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572719" y="2589051"/>
            <a:ext cx="5180756" cy="1163395"/>
          </a:xfrm>
          <a:prstGeom prst="rect">
            <a:avLst/>
          </a:prstGeom>
        </p:spPr>
        <p:txBody>
          <a:bodyPr wrap="squar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调停补课</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altLang="zh-CN" dirty="0" smtClean="0">
                <a:solidFill>
                  <a:schemeClr val="accent1"/>
                </a:solidFill>
                <a:latin typeface="微软雅黑" panose="020B0503020204020204" pitchFamily="34" charset="-122"/>
                <a:ea typeface="微软雅黑" panose="020B0503020204020204" pitchFamily="34" charset="-122"/>
              </a:rPr>
              <a:t>teaching manager information system</a:t>
            </a:r>
          </a:p>
          <a:p>
            <a:pPr>
              <a:lnSpc>
                <a:spcPct val="120000"/>
              </a:lnSpc>
            </a:pPr>
            <a:endParaRPr lang="en-US" altLang="zh-CN" sz="2000" dirty="0" smtClean="0">
              <a:solidFill>
                <a:schemeClr val="accent1"/>
              </a:solidFill>
              <a:latin typeface="微软雅黑" panose="020B0503020204020204" pitchFamily="34" charset="-122"/>
              <a:ea typeface="微软雅黑" panose="020B0503020204020204" pitchFamily="34" charset="-122"/>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en-US" altLang="zh-CN" dirty="0" smtClean="0"/>
              <a:t>EIC</a:t>
            </a:r>
            <a:r>
              <a:rPr lang="zh-CN" altLang="en-US" dirty="0" smtClean="0"/>
              <a:t>智能校园管理平台</a:t>
            </a:r>
            <a:endParaRPr lang="zh-CN" altLang="en-US" dirty="0"/>
          </a:p>
        </p:txBody>
      </p:sp>
      <p:sp>
        <p:nvSpPr>
          <p:cNvPr id="3" name="文本占位符 2"/>
          <p:cNvSpPr>
            <a:spLocks noGrp="1"/>
          </p:cNvSpPr>
          <p:nvPr>
            <p:ph type="body" sz="quarter" idx="14"/>
          </p:nvPr>
        </p:nvSpPr>
        <p:spPr/>
        <p:txBody>
          <a:bodyPr/>
          <a:lstStyle/>
          <a:p>
            <a:r>
              <a:rPr lang="en-US" altLang="zh-CN" dirty="0" smtClean="0"/>
              <a:t>EIC</a:t>
            </a:r>
            <a:endParaRPr lang="zh-CN" altLang="en-US" dirty="0"/>
          </a:p>
        </p:txBody>
      </p:sp>
      <p:sp>
        <p:nvSpPr>
          <p:cNvPr id="4" name="原创设计师QQ：598969553              _2"/>
          <p:cNvSpPr>
            <a:spLocks/>
          </p:cNvSpPr>
          <p:nvPr/>
        </p:nvSpPr>
        <p:spPr bwMode="auto">
          <a:xfrm>
            <a:off x="6120210" y="3417779"/>
            <a:ext cx="748314" cy="1096059"/>
          </a:xfrm>
          <a:custGeom>
            <a:avLst/>
            <a:gdLst>
              <a:gd name="T0" fmla="*/ 293 w 434"/>
              <a:gd name="T1" fmla="*/ 94 h 635"/>
              <a:gd name="T2" fmla="*/ 334 w 434"/>
              <a:gd name="T3" fmla="*/ 80 h 635"/>
              <a:gd name="T4" fmla="*/ 401 w 434"/>
              <a:gd name="T5" fmla="*/ 118 h 635"/>
              <a:gd name="T6" fmla="*/ 434 w 434"/>
              <a:gd name="T7" fmla="*/ 118 h 635"/>
              <a:gd name="T8" fmla="*/ 434 w 434"/>
              <a:gd name="T9" fmla="*/ 0 h 635"/>
              <a:gd name="T10" fmla="*/ 0 w 434"/>
              <a:gd name="T11" fmla="*/ 0 h 635"/>
              <a:gd name="T12" fmla="*/ 0 w 434"/>
              <a:gd name="T13" fmla="*/ 463 h 635"/>
              <a:gd name="T14" fmla="*/ 158 w 434"/>
              <a:gd name="T15" fmla="*/ 463 h 635"/>
              <a:gd name="T16" fmla="*/ 169 w 434"/>
              <a:gd name="T17" fmla="*/ 474 h 635"/>
              <a:gd name="T18" fmla="*/ 169 w 434"/>
              <a:gd name="T19" fmla="*/ 528 h 635"/>
              <a:gd name="T20" fmla="*/ 165 w 434"/>
              <a:gd name="T21" fmla="*/ 537 h 635"/>
              <a:gd name="T22" fmla="*/ 129 w 434"/>
              <a:gd name="T23" fmla="*/ 586 h 635"/>
              <a:gd name="T24" fmla="*/ 141 w 434"/>
              <a:gd name="T25" fmla="*/ 619 h 635"/>
              <a:gd name="T26" fmla="*/ 184 w 434"/>
              <a:gd name="T27" fmla="*/ 635 h 635"/>
              <a:gd name="T28" fmla="*/ 251 w 434"/>
              <a:gd name="T29" fmla="*/ 594 h 635"/>
              <a:gd name="T30" fmla="*/ 210 w 434"/>
              <a:gd name="T31" fmla="*/ 533 h 635"/>
              <a:gd name="T32" fmla="*/ 204 w 434"/>
              <a:gd name="T33" fmla="*/ 524 h 635"/>
              <a:gd name="T34" fmla="*/ 204 w 434"/>
              <a:gd name="T35" fmla="*/ 471 h 635"/>
              <a:gd name="T36" fmla="*/ 215 w 434"/>
              <a:gd name="T37" fmla="*/ 460 h 635"/>
              <a:gd name="T38" fmla="*/ 434 w 434"/>
              <a:gd name="T39" fmla="*/ 460 h 635"/>
              <a:gd name="T40" fmla="*/ 434 w 434"/>
              <a:gd name="T41" fmla="*/ 199 h 635"/>
              <a:gd name="T42" fmla="*/ 410 w 434"/>
              <a:gd name="T43" fmla="*/ 199 h 635"/>
              <a:gd name="T44" fmla="*/ 338 w 434"/>
              <a:gd name="T45" fmla="*/ 243 h 635"/>
              <a:gd name="T46" fmla="*/ 270 w 434"/>
              <a:gd name="T47" fmla="*/ 161 h 635"/>
              <a:gd name="T48" fmla="*/ 293 w 434"/>
              <a:gd name="T49" fmla="*/ 9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635">
                <a:moveTo>
                  <a:pt x="293" y="94"/>
                </a:moveTo>
                <a:cubicBezTo>
                  <a:pt x="304" y="84"/>
                  <a:pt x="318" y="79"/>
                  <a:pt x="334" y="80"/>
                </a:cubicBezTo>
                <a:cubicBezTo>
                  <a:pt x="360" y="81"/>
                  <a:pt x="391" y="108"/>
                  <a:pt x="401" y="118"/>
                </a:cubicBezTo>
                <a:cubicBezTo>
                  <a:pt x="434" y="118"/>
                  <a:pt x="434" y="118"/>
                  <a:pt x="434" y="118"/>
                </a:cubicBezTo>
                <a:cubicBezTo>
                  <a:pt x="434" y="0"/>
                  <a:pt x="434" y="0"/>
                  <a:pt x="434" y="0"/>
                </a:cubicBezTo>
                <a:cubicBezTo>
                  <a:pt x="0" y="0"/>
                  <a:pt x="0" y="0"/>
                  <a:pt x="0" y="0"/>
                </a:cubicBezTo>
                <a:cubicBezTo>
                  <a:pt x="0" y="463"/>
                  <a:pt x="0" y="463"/>
                  <a:pt x="0" y="463"/>
                </a:cubicBezTo>
                <a:cubicBezTo>
                  <a:pt x="158" y="463"/>
                  <a:pt x="158" y="463"/>
                  <a:pt x="158" y="463"/>
                </a:cubicBezTo>
                <a:cubicBezTo>
                  <a:pt x="164" y="463"/>
                  <a:pt x="169" y="468"/>
                  <a:pt x="169" y="474"/>
                </a:cubicBezTo>
                <a:cubicBezTo>
                  <a:pt x="169" y="528"/>
                  <a:pt x="169" y="528"/>
                  <a:pt x="169" y="528"/>
                </a:cubicBezTo>
                <a:cubicBezTo>
                  <a:pt x="169" y="532"/>
                  <a:pt x="168" y="535"/>
                  <a:pt x="165" y="537"/>
                </a:cubicBezTo>
                <a:cubicBezTo>
                  <a:pt x="156" y="544"/>
                  <a:pt x="130" y="568"/>
                  <a:pt x="129" y="586"/>
                </a:cubicBezTo>
                <a:cubicBezTo>
                  <a:pt x="129" y="598"/>
                  <a:pt x="133" y="611"/>
                  <a:pt x="141" y="619"/>
                </a:cubicBezTo>
                <a:cubicBezTo>
                  <a:pt x="151" y="630"/>
                  <a:pt x="166" y="635"/>
                  <a:pt x="184" y="635"/>
                </a:cubicBezTo>
                <a:cubicBezTo>
                  <a:pt x="207" y="635"/>
                  <a:pt x="248" y="630"/>
                  <a:pt x="251" y="594"/>
                </a:cubicBezTo>
                <a:cubicBezTo>
                  <a:pt x="253" y="560"/>
                  <a:pt x="210" y="533"/>
                  <a:pt x="210" y="533"/>
                </a:cubicBezTo>
                <a:cubicBezTo>
                  <a:pt x="206" y="531"/>
                  <a:pt x="204" y="527"/>
                  <a:pt x="204" y="524"/>
                </a:cubicBezTo>
                <a:cubicBezTo>
                  <a:pt x="204" y="471"/>
                  <a:pt x="204" y="471"/>
                  <a:pt x="204" y="471"/>
                </a:cubicBezTo>
                <a:cubicBezTo>
                  <a:pt x="204" y="465"/>
                  <a:pt x="209" y="460"/>
                  <a:pt x="215" y="460"/>
                </a:cubicBezTo>
                <a:cubicBezTo>
                  <a:pt x="434" y="460"/>
                  <a:pt x="434" y="460"/>
                  <a:pt x="434" y="460"/>
                </a:cubicBezTo>
                <a:cubicBezTo>
                  <a:pt x="434" y="199"/>
                  <a:pt x="434" y="199"/>
                  <a:pt x="434" y="199"/>
                </a:cubicBezTo>
                <a:cubicBezTo>
                  <a:pt x="410" y="199"/>
                  <a:pt x="410" y="199"/>
                  <a:pt x="410" y="199"/>
                </a:cubicBezTo>
                <a:cubicBezTo>
                  <a:pt x="399" y="211"/>
                  <a:pt x="368" y="243"/>
                  <a:pt x="338" y="243"/>
                </a:cubicBezTo>
                <a:cubicBezTo>
                  <a:pt x="305" y="243"/>
                  <a:pt x="270" y="222"/>
                  <a:pt x="270" y="161"/>
                </a:cubicBezTo>
                <a:cubicBezTo>
                  <a:pt x="270" y="124"/>
                  <a:pt x="282" y="104"/>
                  <a:pt x="293" y="94"/>
                </a:cubicBezTo>
                <a:close/>
              </a:path>
            </a:pathLst>
          </a:custGeom>
          <a:solidFill>
            <a:schemeClr val="accent1"/>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5" name="原创设计师QQ：598969553              _3"/>
          <p:cNvSpPr>
            <a:spLocks/>
          </p:cNvSpPr>
          <p:nvPr/>
        </p:nvSpPr>
        <p:spPr bwMode="auto">
          <a:xfrm>
            <a:off x="5332280" y="3417779"/>
            <a:ext cx="750514" cy="798934"/>
          </a:xfrm>
          <a:custGeom>
            <a:avLst/>
            <a:gdLst>
              <a:gd name="T0" fmla="*/ 434 w 434"/>
              <a:gd name="T1" fmla="*/ 0 h 463"/>
              <a:gd name="T2" fmla="*/ 1 w 434"/>
              <a:gd name="T3" fmla="*/ 0 h 463"/>
              <a:gd name="T4" fmla="*/ 1 w 434"/>
              <a:gd name="T5" fmla="*/ 113 h 463"/>
              <a:gd name="T6" fmla="*/ 31 w 434"/>
              <a:gd name="T7" fmla="*/ 113 h 463"/>
              <a:gd name="T8" fmla="*/ 103 w 434"/>
              <a:gd name="T9" fmla="*/ 70 h 463"/>
              <a:gd name="T10" fmla="*/ 165 w 434"/>
              <a:gd name="T11" fmla="*/ 154 h 463"/>
              <a:gd name="T12" fmla="*/ 145 w 434"/>
              <a:gd name="T13" fmla="*/ 219 h 463"/>
              <a:gd name="T14" fmla="*/ 100 w 434"/>
              <a:gd name="T15" fmla="*/ 234 h 463"/>
              <a:gd name="T16" fmla="*/ 33 w 434"/>
              <a:gd name="T17" fmla="*/ 192 h 463"/>
              <a:gd name="T18" fmla="*/ 0 w 434"/>
              <a:gd name="T19" fmla="*/ 192 h 463"/>
              <a:gd name="T20" fmla="*/ 0 w 434"/>
              <a:gd name="T21" fmla="*/ 442 h 463"/>
              <a:gd name="T22" fmla="*/ 8 w 434"/>
              <a:gd name="T23" fmla="*/ 463 h 463"/>
              <a:gd name="T24" fmla="*/ 434 w 434"/>
              <a:gd name="T25" fmla="*/ 463 h 463"/>
              <a:gd name="T26" fmla="*/ 434 w 434"/>
              <a:gd name="T2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4" h="463">
                <a:moveTo>
                  <a:pt x="434" y="0"/>
                </a:moveTo>
                <a:cubicBezTo>
                  <a:pt x="1" y="0"/>
                  <a:pt x="1" y="0"/>
                  <a:pt x="1" y="0"/>
                </a:cubicBezTo>
                <a:cubicBezTo>
                  <a:pt x="1" y="113"/>
                  <a:pt x="1" y="113"/>
                  <a:pt x="1" y="113"/>
                </a:cubicBezTo>
                <a:cubicBezTo>
                  <a:pt x="31" y="113"/>
                  <a:pt x="31" y="113"/>
                  <a:pt x="31" y="113"/>
                </a:cubicBezTo>
                <a:cubicBezTo>
                  <a:pt x="39" y="99"/>
                  <a:pt x="60" y="69"/>
                  <a:pt x="103" y="70"/>
                </a:cubicBezTo>
                <a:cubicBezTo>
                  <a:pt x="165" y="72"/>
                  <a:pt x="165" y="134"/>
                  <a:pt x="165" y="154"/>
                </a:cubicBezTo>
                <a:cubicBezTo>
                  <a:pt x="165" y="184"/>
                  <a:pt x="158" y="205"/>
                  <a:pt x="145" y="219"/>
                </a:cubicBezTo>
                <a:cubicBezTo>
                  <a:pt x="133" y="229"/>
                  <a:pt x="118" y="234"/>
                  <a:pt x="100" y="234"/>
                </a:cubicBezTo>
                <a:cubicBezTo>
                  <a:pt x="62" y="233"/>
                  <a:pt x="42" y="209"/>
                  <a:pt x="33" y="192"/>
                </a:cubicBezTo>
                <a:cubicBezTo>
                  <a:pt x="0" y="192"/>
                  <a:pt x="0" y="192"/>
                  <a:pt x="0" y="192"/>
                </a:cubicBezTo>
                <a:cubicBezTo>
                  <a:pt x="0" y="442"/>
                  <a:pt x="0" y="442"/>
                  <a:pt x="0" y="442"/>
                </a:cubicBezTo>
                <a:cubicBezTo>
                  <a:pt x="3" y="449"/>
                  <a:pt x="6" y="456"/>
                  <a:pt x="8" y="463"/>
                </a:cubicBezTo>
                <a:cubicBezTo>
                  <a:pt x="434" y="463"/>
                  <a:pt x="434" y="463"/>
                  <a:pt x="434" y="463"/>
                </a:cubicBezTo>
                <a:lnTo>
                  <a:pt x="434" y="0"/>
                </a:lnTo>
                <a:close/>
              </a:path>
            </a:pathLst>
          </a:custGeom>
          <a:solidFill>
            <a:schemeClr val="accent4"/>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6" name="原创设计师QQ：598969553              _4"/>
          <p:cNvSpPr>
            <a:spLocks/>
          </p:cNvSpPr>
          <p:nvPr/>
        </p:nvSpPr>
        <p:spPr bwMode="auto">
          <a:xfrm>
            <a:off x="5334480" y="1769287"/>
            <a:ext cx="1921406" cy="1065247"/>
          </a:xfrm>
          <a:custGeom>
            <a:avLst/>
            <a:gdLst>
              <a:gd name="T0" fmla="*/ 0 w 1114"/>
              <a:gd name="T1" fmla="*/ 445 h 616"/>
              <a:gd name="T2" fmla="*/ 186 w 1114"/>
              <a:gd name="T3" fmla="*/ 445 h 616"/>
              <a:gd name="T4" fmla="*/ 198 w 1114"/>
              <a:gd name="T5" fmla="*/ 456 h 616"/>
              <a:gd name="T6" fmla="*/ 198 w 1114"/>
              <a:gd name="T7" fmla="*/ 511 h 616"/>
              <a:gd name="T8" fmla="*/ 193 w 1114"/>
              <a:gd name="T9" fmla="*/ 521 h 616"/>
              <a:gd name="T10" fmla="*/ 161 w 1114"/>
              <a:gd name="T11" fmla="*/ 565 h 616"/>
              <a:gd name="T12" fmla="*/ 214 w 1114"/>
              <a:gd name="T13" fmla="*/ 616 h 616"/>
              <a:gd name="T14" fmla="*/ 279 w 1114"/>
              <a:gd name="T15" fmla="*/ 571 h 616"/>
              <a:gd name="T16" fmla="*/ 240 w 1114"/>
              <a:gd name="T17" fmla="*/ 519 h 616"/>
              <a:gd name="T18" fmla="*/ 233 w 1114"/>
              <a:gd name="T19" fmla="*/ 508 h 616"/>
              <a:gd name="T20" fmla="*/ 234 w 1114"/>
              <a:gd name="T21" fmla="*/ 458 h 616"/>
              <a:gd name="T22" fmla="*/ 245 w 1114"/>
              <a:gd name="T23" fmla="*/ 448 h 616"/>
              <a:gd name="T24" fmla="*/ 647 w 1114"/>
              <a:gd name="T25" fmla="*/ 448 h 616"/>
              <a:gd name="T26" fmla="*/ 647 w 1114"/>
              <a:gd name="T27" fmla="*/ 412 h 616"/>
              <a:gd name="T28" fmla="*/ 605 w 1114"/>
              <a:gd name="T29" fmla="*/ 339 h 616"/>
              <a:gd name="T30" fmla="*/ 683 w 1114"/>
              <a:gd name="T31" fmla="*/ 279 h 616"/>
              <a:gd name="T32" fmla="*/ 767 w 1114"/>
              <a:gd name="T33" fmla="*/ 338 h 616"/>
              <a:gd name="T34" fmla="*/ 728 w 1114"/>
              <a:gd name="T35" fmla="*/ 413 h 616"/>
              <a:gd name="T36" fmla="*/ 728 w 1114"/>
              <a:gd name="T37" fmla="*/ 446 h 616"/>
              <a:gd name="T38" fmla="*/ 1114 w 1114"/>
              <a:gd name="T39" fmla="*/ 446 h 616"/>
              <a:gd name="T40" fmla="*/ 952 w 1114"/>
              <a:gd name="T41" fmla="*/ 204 h 616"/>
              <a:gd name="T42" fmla="*/ 460 w 1114"/>
              <a:gd name="T43" fmla="*/ 2 h 616"/>
              <a:gd name="T44" fmla="*/ 0 w 1114"/>
              <a:gd name="T45" fmla="*/ 148 h 616"/>
              <a:gd name="T46" fmla="*/ 0 w 1114"/>
              <a:gd name="T47" fmla="*/ 445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4" h="616">
                <a:moveTo>
                  <a:pt x="0" y="445"/>
                </a:moveTo>
                <a:cubicBezTo>
                  <a:pt x="186" y="445"/>
                  <a:pt x="186" y="445"/>
                  <a:pt x="186" y="445"/>
                </a:cubicBezTo>
                <a:cubicBezTo>
                  <a:pt x="193" y="445"/>
                  <a:pt x="198" y="449"/>
                  <a:pt x="198" y="456"/>
                </a:cubicBezTo>
                <a:cubicBezTo>
                  <a:pt x="198" y="511"/>
                  <a:pt x="198" y="511"/>
                  <a:pt x="198" y="511"/>
                </a:cubicBezTo>
                <a:cubicBezTo>
                  <a:pt x="198" y="515"/>
                  <a:pt x="196" y="519"/>
                  <a:pt x="193" y="521"/>
                </a:cubicBezTo>
                <a:cubicBezTo>
                  <a:pt x="184" y="526"/>
                  <a:pt x="161" y="546"/>
                  <a:pt x="161" y="565"/>
                </a:cubicBezTo>
                <a:cubicBezTo>
                  <a:pt x="161" y="591"/>
                  <a:pt x="179" y="616"/>
                  <a:pt x="214" y="616"/>
                </a:cubicBezTo>
                <a:cubicBezTo>
                  <a:pt x="249" y="616"/>
                  <a:pt x="278" y="597"/>
                  <a:pt x="279" y="571"/>
                </a:cubicBezTo>
                <a:cubicBezTo>
                  <a:pt x="280" y="534"/>
                  <a:pt x="240" y="519"/>
                  <a:pt x="240" y="519"/>
                </a:cubicBezTo>
                <a:cubicBezTo>
                  <a:pt x="236" y="517"/>
                  <a:pt x="233" y="513"/>
                  <a:pt x="233" y="508"/>
                </a:cubicBezTo>
                <a:cubicBezTo>
                  <a:pt x="234" y="458"/>
                  <a:pt x="234" y="458"/>
                  <a:pt x="234" y="458"/>
                </a:cubicBezTo>
                <a:cubicBezTo>
                  <a:pt x="235" y="452"/>
                  <a:pt x="239" y="448"/>
                  <a:pt x="245" y="448"/>
                </a:cubicBezTo>
                <a:cubicBezTo>
                  <a:pt x="647" y="448"/>
                  <a:pt x="647" y="448"/>
                  <a:pt x="647" y="448"/>
                </a:cubicBezTo>
                <a:cubicBezTo>
                  <a:pt x="647" y="412"/>
                  <a:pt x="647" y="412"/>
                  <a:pt x="647" y="412"/>
                </a:cubicBezTo>
                <a:cubicBezTo>
                  <a:pt x="634" y="404"/>
                  <a:pt x="605" y="380"/>
                  <a:pt x="605" y="339"/>
                </a:cubicBezTo>
                <a:cubicBezTo>
                  <a:pt x="605" y="298"/>
                  <a:pt x="646" y="279"/>
                  <a:pt x="683" y="279"/>
                </a:cubicBezTo>
                <a:cubicBezTo>
                  <a:pt x="722" y="279"/>
                  <a:pt x="767" y="294"/>
                  <a:pt x="767" y="338"/>
                </a:cubicBezTo>
                <a:cubicBezTo>
                  <a:pt x="767" y="378"/>
                  <a:pt x="739" y="404"/>
                  <a:pt x="728" y="413"/>
                </a:cubicBezTo>
                <a:cubicBezTo>
                  <a:pt x="728" y="446"/>
                  <a:pt x="728" y="446"/>
                  <a:pt x="728" y="446"/>
                </a:cubicBezTo>
                <a:cubicBezTo>
                  <a:pt x="1114" y="446"/>
                  <a:pt x="1114" y="446"/>
                  <a:pt x="1114" y="446"/>
                </a:cubicBezTo>
                <a:cubicBezTo>
                  <a:pt x="1079" y="356"/>
                  <a:pt x="1025" y="265"/>
                  <a:pt x="952" y="204"/>
                </a:cubicBezTo>
                <a:cubicBezTo>
                  <a:pt x="809" y="83"/>
                  <a:pt x="677" y="5"/>
                  <a:pt x="460" y="2"/>
                </a:cubicBezTo>
                <a:cubicBezTo>
                  <a:pt x="326" y="0"/>
                  <a:pt x="149" y="37"/>
                  <a:pt x="0" y="148"/>
                </a:cubicBezTo>
                <a:lnTo>
                  <a:pt x="0" y="445"/>
                </a:lnTo>
                <a:close/>
              </a:path>
            </a:pathLst>
          </a:custGeom>
          <a:solidFill>
            <a:schemeClr val="accent1"/>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7" name="原创设计师QQ：598969553              _5"/>
          <p:cNvSpPr>
            <a:spLocks/>
          </p:cNvSpPr>
          <p:nvPr/>
        </p:nvSpPr>
        <p:spPr bwMode="auto">
          <a:xfrm>
            <a:off x="6120210" y="2290906"/>
            <a:ext cx="1030032" cy="1087256"/>
          </a:xfrm>
          <a:custGeom>
            <a:avLst/>
            <a:gdLst>
              <a:gd name="T0" fmla="*/ 434 w 598"/>
              <a:gd name="T1" fmla="*/ 422 h 631"/>
              <a:gd name="T2" fmla="*/ 445 w 598"/>
              <a:gd name="T3" fmla="*/ 411 h 631"/>
              <a:gd name="T4" fmla="*/ 492 w 598"/>
              <a:gd name="T5" fmla="*/ 411 h 631"/>
              <a:gd name="T6" fmla="*/ 501 w 598"/>
              <a:gd name="T7" fmla="*/ 415 h 631"/>
              <a:gd name="T8" fmla="*/ 556 w 598"/>
              <a:gd name="T9" fmla="*/ 451 h 631"/>
              <a:gd name="T10" fmla="*/ 598 w 598"/>
              <a:gd name="T11" fmla="*/ 389 h 631"/>
              <a:gd name="T12" fmla="*/ 557 w 598"/>
              <a:gd name="T13" fmla="*/ 334 h 631"/>
              <a:gd name="T14" fmla="*/ 499 w 598"/>
              <a:gd name="T15" fmla="*/ 374 h 631"/>
              <a:gd name="T16" fmla="*/ 491 w 598"/>
              <a:gd name="T17" fmla="*/ 377 h 631"/>
              <a:gd name="T18" fmla="*/ 441 w 598"/>
              <a:gd name="T19" fmla="*/ 377 h 631"/>
              <a:gd name="T20" fmla="*/ 430 w 598"/>
              <a:gd name="T21" fmla="*/ 366 h 631"/>
              <a:gd name="T22" fmla="*/ 430 w 598"/>
              <a:gd name="T23" fmla="*/ 167 h 631"/>
              <a:gd name="T24" fmla="*/ 262 w 598"/>
              <a:gd name="T25" fmla="*/ 167 h 631"/>
              <a:gd name="T26" fmla="*/ 251 w 598"/>
              <a:gd name="T27" fmla="*/ 156 h 631"/>
              <a:gd name="T28" fmla="*/ 251 w 598"/>
              <a:gd name="T29" fmla="*/ 107 h 631"/>
              <a:gd name="T30" fmla="*/ 256 w 598"/>
              <a:gd name="T31" fmla="*/ 98 h 631"/>
              <a:gd name="T32" fmla="*/ 290 w 598"/>
              <a:gd name="T33" fmla="*/ 37 h 631"/>
              <a:gd name="T34" fmla="*/ 228 w 598"/>
              <a:gd name="T35" fmla="*/ 0 h 631"/>
              <a:gd name="T36" fmla="*/ 172 w 598"/>
              <a:gd name="T37" fmla="*/ 38 h 631"/>
              <a:gd name="T38" fmla="*/ 208 w 598"/>
              <a:gd name="T39" fmla="*/ 96 h 631"/>
              <a:gd name="T40" fmla="*/ 214 w 598"/>
              <a:gd name="T41" fmla="*/ 105 h 631"/>
              <a:gd name="T42" fmla="*/ 214 w 598"/>
              <a:gd name="T43" fmla="*/ 158 h 631"/>
              <a:gd name="T44" fmla="*/ 203 w 598"/>
              <a:gd name="T45" fmla="*/ 169 h 631"/>
              <a:gd name="T46" fmla="*/ 0 w 598"/>
              <a:gd name="T47" fmla="*/ 169 h 631"/>
              <a:gd name="T48" fmla="*/ 0 w 598"/>
              <a:gd name="T49" fmla="*/ 631 h 631"/>
              <a:gd name="T50" fmla="*/ 434 w 598"/>
              <a:gd name="T51" fmla="*/ 631 h 631"/>
              <a:gd name="T52" fmla="*/ 434 w 598"/>
              <a:gd name="T53" fmla="*/ 422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98" h="631">
                <a:moveTo>
                  <a:pt x="434" y="422"/>
                </a:moveTo>
                <a:cubicBezTo>
                  <a:pt x="434" y="416"/>
                  <a:pt x="439" y="411"/>
                  <a:pt x="445" y="411"/>
                </a:cubicBezTo>
                <a:cubicBezTo>
                  <a:pt x="492" y="411"/>
                  <a:pt x="492" y="411"/>
                  <a:pt x="492" y="411"/>
                </a:cubicBezTo>
                <a:cubicBezTo>
                  <a:pt x="496" y="411"/>
                  <a:pt x="499" y="413"/>
                  <a:pt x="501" y="415"/>
                </a:cubicBezTo>
                <a:cubicBezTo>
                  <a:pt x="509" y="425"/>
                  <a:pt x="533" y="451"/>
                  <a:pt x="556" y="451"/>
                </a:cubicBezTo>
                <a:cubicBezTo>
                  <a:pt x="587" y="451"/>
                  <a:pt x="598" y="419"/>
                  <a:pt x="598" y="389"/>
                </a:cubicBezTo>
                <a:cubicBezTo>
                  <a:pt x="598" y="356"/>
                  <a:pt x="583" y="336"/>
                  <a:pt x="557" y="334"/>
                </a:cubicBezTo>
                <a:cubicBezTo>
                  <a:pt x="540" y="333"/>
                  <a:pt x="513" y="358"/>
                  <a:pt x="499" y="374"/>
                </a:cubicBezTo>
                <a:cubicBezTo>
                  <a:pt x="497" y="376"/>
                  <a:pt x="494" y="377"/>
                  <a:pt x="491" y="377"/>
                </a:cubicBezTo>
                <a:cubicBezTo>
                  <a:pt x="441" y="377"/>
                  <a:pt x="441" y="377"/>
                  <a:pt x="441" y="377"/>
                </a:cubicBezTo>
                <a:cubicBezTo>
                  <a:pt x="435" y="377"/>
                  <a:pt x="430" y="372"/>
                  <a:pt x="430" y="366"/>
                </a:cubicBezTo>
                <a:cubicBezTo>
                  <a:pt x="430" y="167"/>
                  <a:pt x="430" y="167"/>
                  <a:pt x="430" y="167"/>
                </a:cubicBezTo>
                <a:cubicBezTo>
                  <a:pt x="262" y="167"/>
                  <a:pt x="262" y="167"/>
                  <a:pt x="262" y="167"/>
                </a:cubicBezTo>
                <a:cubicBezTo>
                  <a:pt x="255" y="167"/>
                  <a:pt x="251" y="162"/>
                  <a:pt x="251" y="156"/>
                </a:cubicBezTo>
                <a:cubicBezTo>
                  <a:pt x="251" y="107"/>
                  <a:pt x="251" y="107"/>
                  <a:pt x="251" y="107"/>
                </a:cubicBezTo>
                <a:cubicBezTo>
                  <a:pt x="251" y="103"/>
                  <a:pt x="252" y="100"/>
                  <a:pt x="256" y="98"/>
                </a:cubicBezTo>
                <a:cubicBezTo>
                  <a:pt x="256" y="97"/>
                  <a:pt x="290" y="75"/>
                  <a:pt x="290" y="37"/>
                </a:cubicBezTo>
                <a:cubicBezTo>
                  <a:pt x="290" y="2"/>
                  <a:pt x="239" y="0"/>
                  <a:pt x="228" y="0"/>
                </a:cubicBezTo>
                <a:cubicBezTo>
                  <a:pt x="207" y="0"/>
                  <a:pt x="172" y="8"/>
                  <a:pt x="172" y="38"/>
                </a:cubicBezTo>
                <a:cubicBezTo>
                  <a:pt x="172" y="76"/>
                  <a:pt x="207" y="95"/>
                  <a:pt x="208" y="96"/>
                </a:cubicBezTo>
                <a:cubicBezTo>
                  <a:pt x="212" y="97"/>
                  <a:pt x="214" y="101"/>
                  <a:pt x="214" y="105"/>
                </a:cubicBezTo>
                <a:cubicBezTo>
                  <a:pt x="214" y="158"/>
                  <a:pt x="214" y="158"/>
                  <a:pt x="214" y="158"/>
                </a:cubicBezTo>
                <a:cubicBezTo>
                  <a:pt x="214" y="164"/>
                  <a:pt x="209" y="169"/>
                  <a:pt x="203" y="169"/>
                </a:cubicBezTo>
                <a:cubicBezTo>
                  <a:pt x="0" y="169"/>
                  <a:pt x="0" y="169"/>
                  <a:pt x="0" y="169"/>
                </a:cubicBezTo>
                <a:cubicBezTo>
                  <a:pt x="0" y="631"/>
                  <a:pt x="0" y="631"/>
                  <a:pt x="0" y="631"/>
                </a:cubicBezTo>
                <a:cubicBezTo>
                  <a:pt x="434" y="631"/>
                  <a:pt x="434" y="631"/>
                  <a:pt x="434" y="631"/>
                </a:cubicBezTo>
                <a:lnTo>
                  <a:pt x="434" y="422"/>
                </a:lnTo>
                <a:close/>
              </a:path>
            </a:pathLst>
          </a:custGeom>
          <a:solidFill>
            <a:schemeClr val="accent3"/>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8" name="原创设计师QQ：598969553              _6"/>
          <p:cNvSpPr>
            <a:spLocks/>
          </p:cNvSpPr>
          <p:nvPr/>
        </p:nvSpPr>
        <p:spPr bwMode="auto">
          <a:xfrm>
            <a:off x="6624221" y="2581428"/>
            <a:ext cx="721902" cy="1564855"/>
          </a:xfrm>
          <a:custGeom>
            <a:avLst/>
            <a:gdLst>
              <a:gd name="T0" fmla="*/ 161 w 419"/>
              <a:gd name="T1" fmla="*/ 0 h 906"/>
              <a:gd name="T2" fmla="*/ 161 w 419"/>
              <a:gd name="T3" fmla="*/ 186 h 906"/>
              <a:gd name="T4" fmla="*/ 194 w 419"/>
              <a:gd name="T5" fmla="*/ 186 h 906"/>
              <a:gd name="T6" fmla="*/ 266 w 419"/>
              <a:gd name="T7" fmla="*/ 143 h 906"/>
              <a:gd name="T8" fmla="*/ 328 w 419"/>
              <a:gd name="T9" fmla="*/ 220 h 906"/>
              <a:gd name="T10" fmla="*/ 264 w 419"/>
              <a:gd name="T11" fmla="*/ 304 h 906"/>
              <a:gd name="T12" fmla="*/ 195 w 419"/>
              <a:gd name="T13" fmla="*/ 264 h 906"/>
              <a:gd name="T14" fmla="*/ 164 w 419"/>
              <a:gd name="T15" fmla="*/ 264 h 906"/>
              <a:gd name="T16" fmla="*/ 164 w 419"/>
              <a:gd name="T17" fmla="*/ 613 h 906"/>
              <a:gd name="T18" fmla="*/ 153 w 419"/>
              <a:gd name="T19" fmla="*/ 624 h 906"/>
              <a:gd name="T20" fmla="*/ 105 w 419"/>
              <a:gd name="T21" fmla="*/ 624 h 906"/>
              <a:gd name="T22" fmla="*/ 97 w 419"/>
              <a:gd name="T23" fmla="*/ 621 h 906"/>
              <a:gd name="T24" fmla="*/ 41 w 419"/>
              <a:gd name="T25" fmla="*/ 586 h 906"/>
              <a:gd name="T26" fmla="*/ 16 w 419"/>
              <a:gd name="T27" fmla="*/ 594 h 906"/>
              <a:gd name="T28" fmla="*/ 0 w 419"/>
              <a:gd name="T29" fmla="*/ 645 h 906"/>
              <a:gd name="T30" fmla="*/ 46 w 419"/>
              <a:gd name="T31" fmla="*/ 705 h 906"/>
              <a:gd name="T32" fmla="*/ 104 w 419"/>
              <a:gd name="T33" fmla="*/ 665 h 906"/>
              <a:gd name="T34" fmla="*/ 113 w 419"/>
              <a:gd name="T35" fmla="*/ 661 h 906"/>
              <a:gd name="T36" fmla="*/ 153 w 419"/>
              <a:gd name="T37" fmla="*/ 661 h 906"/>
              <a:gd name="T38" fmla="*/ 164 w 419"/>
              <a:gd name="T39" fmla="*/ 672 h 906"/>
              <a:gd name="T40" fmla="*/ 164 w 419"/>
              <a:gd name="T41" fmla="*/ 906 h 906"/>
              <a:gd name="T42" fmla="*/ 318 w 419"/>
              <a:gd name="T43" fmla="*/ 573 h 906"/>
              <a:gd name="T44" fmla="*/ 419 w 419"/>
              <a:gd name="T45" fmla="*/ 210 h 906"/>
              <a:gd name="T46" fmla="*/ 376 w 419"/>
              <a:gd name="T47" fmla="*/ 0 h 906"/>
              <a:gd name="T48" fmla="*/ 161 w 419"/>
              <a:gd name="T49" fmla="*/ 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9" h="906">
                <a:moveTo>
                  <a:pt x="161" y="0"/>
                </a:moveTo>
                <a:cubicBezTo>
                  <a:pt x="161" y="186"/>
                  <a:pt x="161" y="186"/>
                  <a:pt x="161" y="186"/>
                </a:cubicBezTo>
                <a:cubicBezTo>
                  <a:pt x="194" y="186"/>
                  <a:pt x="194" y="186"/>
                  <a:pt x="194" y="186"/>
                </a:cubicBezTo>
                <a:cubicBezTo>
                  <a:pt x="205" y="174"/>
                  <a:pt x="238" y="142"/>
                  <a:pt x="266" y="143"/>
                </a:cubicBezTo>
                <a:cubicBezTo>
                  <a:pt x="296" y="145"/>
                  <a:pt x="328" y="166"/>
                  <a:pt x="328" y="220"/>
                </a:cubicBezTo>
                <a:cubicBezTo>
                  <a:pt x="328" y="271"/>
                  <a:pt x="303" y="304"/>
                  <a:pt x="264" y="304"/>
                </a:cubicBezTo>
                <a:cubicBezTo>
                  <a:pt x="232" y="304"/>
                  <a:pt x="205" y="275"/>
                  <a:pt x="195" y="264"/>
                </a:cubicBezTo>
                <a:cubicBezTo>
                  <a:pt x="164" y="264"/>
                  <a:pt x="164" y="264"/>
                  <a:pt x="164" y="264"/>
                </a:cubicBezTo>
                <a:cubicBezTo>
                  <a:pt x="164" y="613"/>
                  <a:pt x="164" y="613"/>
                  <a:pt x="164" y="613"/>
                </a:cubicBezTo>
                <a:cubicBezTo>
                  <a:pt x="164" y="619"/>
                  <a:pt x="159" y="624"/>
                  <a:pt x="153" y="624"/>
                </a:cubicBezTo>
                <a:cubicBezTo>
                  <a:pt x="105" y="624"/>
                  <a:pt x="105" y="624"/>
                  <a:pt x="105" y="624"/>
                </a:cubicBezTo>
                <a:cubicBezTo>
                  <a:pt x="102" y="624"/>
                  <a:pt x="99" y="623"/>
                  <a:pt x="97" y="621"/>
                </a:cubicBezTo>
                <a:cubicBezTo>
                  <a:pt x="88" y="611"/>
                  <a:pt x="59" y="587"/>
                  <a:pt x="41" y="586"/>
                </a:cubicBezTo>
                <a:cubicBezTo>
                  <a:pt x="31" y="585"/>
                  <a:pt x="22" y="588"/>
                  <a:pt x="16" y="594"/>
                </a:cubicBezTo>
                <a:cubicBezTo>
                  <a:pt x="5" y="604"/>
                  <a:pt x="0" y="622"/>
                  <a:pt x="0" y="645"/>
                </a:cubicBezTo>
                <a:cubicBezTo>
                  <a:pt x="0" y="683"/>
                  <a:pt x="17" y="705"/>
                  <a:pt x="46" y="705"/>
                </a:cubicBezTo>
                <a:cubicBezTo>
                  <a:pt x="66" y="705"/>
                  <a:pt x="96" y="675"/>
                  <a:pt x="104" y="665"/>
                </a:cubicBezTo>
                <a:cubicBezTo>
                  <a:pt x="106" y="662"/>
                  <a:pt x="110" y="661"/>
                  <a:pt x="113" y="661"/>
                </a:cubicBezTo>
                <a:cubicBezTo>
                  <a:pt x="153" y="661"/>
                  <a:pt x="153" y="661"/>
                  <a:pt x="153" y="661"/>
                </a:cubicBezTo>
                <a:cubicBezTo>
                  <a:pt x="159" y="661"/>
                  <a:pt x="164" y="666"/>
                  <a:pt x="164" y="672"/>
                </a:cubicBezTo>
                <a:cubicBezTo>
                  <a:pt x="164" y="906"/>
                  <a:pt x="164" y="906"/>
                  <a:pt x="164" y="906"/>
                </a:cubicBezTo>
                <a:cubicBezTo>
                  <a:pt x="207" y="808"/>
                  <a:pt x="271" y="669"/>
                  <a:pt x="318" y="573"/>
                </a:cubicBezTo>
                <a:cubicBezTo>
                  <a:pt x="393" y="422"/>
                  <a:pt x="419" y="329"/>
                  <a:pt x="419" y="210"/>
                </a:cubicBezTo>
                <a:cubicBezTo>
                  <a:pt x="419" y="156"/>
                  <a:pt x="404" y="79"/>
                  <a:pt x="376" y="0"/>
                </a:cubicBezTo>
                <a:lnTo>
                  <a:pt x="161" y="0"/>
                </a:lnTo>
                <a:close/>
              </a:path>
            </a:pathLst>
          </a:custGeom>
          <a:solidFill>
            <a:schemeClr val="accent4"/>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9" name="原创设计师QQ：598969553              _7"/>
          <p:cNvSpPr>
            <a:spLocks/>
          </p:cNvSpPr>
          <p:nvPr/>
        </p:nvSpPr>
        <p:spPr bwMode="auto">
          <a:xfrm>
            <a:off x="5360891" y="4249727"/>
            <a:ext cx="1498829" cy="616258"/>
          </a:xfrm>
          <a:custGeom>
            <a:avLst/>
            <a:gdLst>
              <a:gd name="T0" fmla="*/ 665 w 868"/>
              <a:gd name="T1" fmla="*/ 0 h 358"/>
              <a:gd name="T2" fmla="*/ 665 w 868"/>
              <a:gd name="T3" fmla="*/ 36 h 358"/>
              <a:gd name="T4" fmla="*/ 712 w 868"/>
              <a:gd name="T5" fmla="*/ 114 h 358"/>
              <a:gd name="T6" fmla="*/ 623 w 868"/>
              <a:gd name="T7" fmla="*/ 175 h 358"/>
              <a:gd name="T8" fmla="*/ 564 w 868"/>
              <a:gd name="T9" fmla="*/ 153 h 358"/>
              <a:gd name="T10" fmla="*/ 546 w 868"/>
              <a:gd name="T11" fmla="*/ 103 h 358"/>
              <a:gd name="T12" fmla="*/ 586 w 868"/>
              <a:gd name="T13" fmla="*/ 41 h 358"/>
              <a:gd name="T14" fmla="*/ 586 w 868"/>
              <a:gd name="T15" fmla="*/ 3 h 358"/>
              <a:gd name="T16" fmla="*/ 0 w 868"/>
              <a:gd name="T17" fmla="*/ 3 h 358"/>
              <a:gd name="T18" fmla="*/ 26 w 868"/>
              <a:gd name="T19" fmla="*/ 104 h 358"/>
              <a:gd name="T20" fmla="*/ 167 w 868"/>
              <a:gd name="T21" fmla="*/ 358 h 358"/>
              <a:gd name="T22" fmla="*/ 701 w 868"/>
              <a:gd name="T23" fmla="*/ 358 h 358"/>
              <a:gd name="T24" fmla="*/ 822 w 868"/>
              <a:gd name="T25" fmla="*/ 241 h 358"/>
              <a:gd name="T26" fmla="*/ 845 w 868"/>
              <a:gd name="T27" fmla="*/ 51 h 358"/>
              <a:gd name="T28" fmla="*/ 868 w 868"/>
              <a:gd name="T29" fmla="*/ 0 h 358"/>
              <a:gd name="T30" fmla="*/ 665 w 868"/>
              <a:gd name="T31"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8" h="358">
                <a:moveTo>
                  <a:pt x="665" y="0"/>
                </a:moveTo>
                <a:cubicBezTo>
                  <a:pt x="665" y="36"/>
                  <a:pt x="665" y="36"/>
                  <a:pt x="665" y="36"/>
                </a:cubicBezTo>
                <a:cubicBezTo>
                  <a:pt x="679" y="46"/>
                  <a:pt x="715" y="75"/>
                  <a:pt x="712" y="114"/>
                </a:cubicBezTo>
                <a:cubicBezTo>
                  <a:pt x="709" y="152"/>
                  <a:pt x="675" y="175"/>
                  <a:pt x="623" y="175"/>
                </a:cubicBezTo>
                <a:cubicBezTo>
                  <a:pt x="592" y="175"/>
                  <a:pt x="574" y="163"/>
                  <a:pt x="564" y="153"/>
                </a:cubicBezTo>
                <a:cubicBezTo>
                  <a:pt x="552" y="139"/>
                  <a:pt x="545" y="121"/>
                  <a:pt x="546" y="103"/>
                </a:cubicBezTo>
                <a:cubicBezTo>
                  <a:pt x="548" y="77"/>
                  <a:pt x="575" y="51"/>
                  <a:pt x="586" y="41"/>
                </a:cubicBezTo>
                <a:cubicBezTo>
                  <a:pt x="586" y="3"/>
                  <a:pt x="586" y="3"/>
                  <a:pt x="586" y="3"/>
                </a:cubicBezTo>
                <a:cubicBezTo>
                  <a:pt x="0" y="3"/>
                  <a:pt x="0" y="3"/>
                  <a:pt x="0" y="3"/>
                </a:cubicBezTo>
                <a:cubicBezTo>
                  <a:pt x="16" y="45"/>
                  <a:pt x="27" y="81"/>
                  <a:pt x="26" y="104"/>
                </a:cubicBezTo>
                <a:cubicBezTo>
                  <a:pt x="18" y="303"/>
                  <a:pt x="126" y="358"/>
                  <a:pt x="167" y="358"/>
                </a:cubicBezTo>
                <a:cubicBezTo>
                  <a:pt x="315" y="358"/>
                  <a:pt x="651" y="358"/>
                  <a:pt x="701" y="358"/>
                </a:cubicBezTo>
                <a:cubicBezTo>
                  <a:pt x="750" y="358"/>
                  <a:pt x="800" y="291"/>
                  <a:pt x="822" y="241"/>
                </a:cubicBezTo>
                <a:cubicBezTo>
                  <a:pt x="844" y="190"/>
                  <a:pt x="830" y="88"/>
                  <a:pt x="845" y="51"/>
                </a:cubicBezTo>
                <a:cubicBezTo>
                  <a:pt x="849" y="43"/>
                  <a:pt x="857" y="25"/>
                  <a:pt x="868" y="0"/>
                </a:cubicBezTo>
                <a:lnTo>
                  <a:pt x="665" y="0"/>
                </a:lnTo>
                <a:close/>
              </a:path>
            </a:pathLst>
          </a:custGeom>
          <a:solidFill>
            <a:schemeClr val="accent2"/>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0" name="原创设计师QQ：598969553              _8"/>
          <p:cNvSpPr>
            <a:spLocks/>
          </p:cNvSpPr>
          <p:nvPr/>
        </p:nvSpPr>
        <p:spPr bwMode="auto">
          <a:xfrm>
            <a:off x="4718222" y="2053207"/>
            <a:ext cx="860561" cy="2040254"/>
          </a:xfrm>
          <a:custGeom>
            <a:avLst/>
            <a:gdLst>
              <a:gd name="T0" fmla="*/ 334 w 500"/>
              <a:gd name="T1" fmla="*/ 970 h 1182"/>
              <a:gd name="T2" fmla="*/ 346 w 500"/>
              <a:gd name="T3" fmla="*/ 959 h 1182"/>
              <a:gd name="T4" fmla="*/ 398 w 500"/>
              <a:gd name="T5" fmla="*/ 959 h 1182"/>
              <a:gd name="T6" fmla="*/ 409 w 500"/>
              <a:gd name="T7" fmla="*/ 967 h 1182"/>
              <a:gd name="T8" fmla="*/ 457 w 500"/>
              <a:gd name="T9" fmla="*/ 1001 h 1182"/>
              <a:gd name="T10" fmla="*/ 486 w 500"/>
              <a:gd name="T11" fmla="*/ 992 h 1182"/>
              <a:gd name="T12" fmla="*/ 500 w 500"/>
              <a:gd name="T13" fmla="*/ 943 h 1182"/>
              <a:gd name="T14" fmla="*/ 460 w 500"/>
              <a:gd name="T15" fmla="*/ 881 h 1182"/>
              <a:gd name="T16" fmla="*/ 405 w 500"/>
              <a:gd name="T17" fmla="*/ 917 h 1182"/>
              <a:gd name="T18" fmla="*/ 395 w 500"/>
              <a:gd name="T19" fmla="*/ 924 h 1182"/>
              <a:gd name="T20" fmla="*/ 347 w 500"/>
              <a:gd name="T21" fmla="*/ 924 h 1182"/>
              <a:gd name="T22" fmla="*/ 336 w 500"/>
              <a:gd name="T23" fmla="*/ 913 h 1182"/>
              <a:gd name="T24" fmla="*/ 336 w 500"/>
              <a:gd name="T25" fmla="*/ 783 h 1182"/>
              <a:gd name="T26" fmla="*/ 334 w 500"/>
              <a:gd name="T27" fmla="*/ 778 h 1182"/>
              <a:gd name="T28" fmla="*/ 336 w 500"/>
              <a:gd name="T29" fmla="*/ 772 h 1182"/>
              <a:gd name="T30" fmla="*/ 336 w 500"/>
              <a:gd name="T31" fmla="*/ 0 h 1182"/>
              <a:gd name="T32" fmla="*/ 134 w 500"/>
              <a:gd name="T33" fmla="*/ 281 h 1182"/>
              <a:gd name="T34" fmla="*/ 221 w 500"/>
              <a:gd name="T35" fmla="*/ 959 h 1182"/>
              <a:gd name="T36" fmla="*/ 334 w 500"/>
              <a:gd name="T37" fmla="*/ 1182 h 1182"/>
              <a:gd name="T38" fmla="*/ 334 w 500"/>
              <a:gd name="T39" fmla="*/ 970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0" h="1182">
                <a:moveTo>
                  <a:pt x="334" y="970"/>
                </a:moveTo>
                <a:cubicBezTo>
                  <a:pt x="334" y="964"/>
                  <a:pt x="339" y="959"/>
                  <a:pt x="346" y="959"/>
                </a:cubicBezTo>
                <a:cubicBezTo>
                  <a:pt x="398" y="959"/>
                  <a:pt x="398" y="959"/>
                  <a:pt x="398" y="959"/>
                </a:cubicBezTo>
                <a:cubicBezTo>
                  <a:pt x="403" y="959"/>
                  <a:pt x="407" y="963"/>
                  <a:pt x="409" y="967"/>
                </a:cubicBezTo>
                <a:cubicBezTo>
                  <a:pt x="409" y="969"/>
                  <a:pt x="419" y="999"/>
                  <a:pt x="457" y="1001"/>
                </a:cubicBezTo>
                <a:cubicBezTo>
                  <a:pt x="470" y="1001"/>
                  <a:pt x="479" y="998"/>
                  <a:pt x="486" y="992"/>
                </a:cubicBezTo>
                <a:cubicBezTo>
                  <a:pt x="495" y="983"/>
                  <a:pt x="500" y="966"/>
                  <a:pt x="500" y="943"/>
                </a:cubicBezTo>
                <a:cubicBezTo>
                  <a:pt x="500" y="907"/>
                  <a:pt x="493" y="882"/>
                  <a:pt x="460" y="881"/>
                </a:cubicBezTo>
                <a:cubicBezTo>
                  <a:pt x="421" y="880"/>
                  <a:pt x="406" y="916"/>
                  <a:pt x="405" y="917"/>
                </a:cubicBezTo>
                <a:cubicBezTo>
                  <a:pt x="403" y="921"/>
                  <a:pt x="399" y="924"/>
                  <a:pt x="395" y="924"/>
                </a:cubicBezTo>
                <a:cubicBezTo>
                  <a:pt x="347" y="924"/>
                  <a:pt x="347" y="924"/>
                  <a:pt x="347" y="924"/>
                </a:cubicBezTo>
                <a:cubicBezTo>
                  <a:pt x="341" y="924"/>
                  <a:pt x="336" y="919"/>
                  <a:pt x="336" y="913"/>
                </a:cubicBezTo>
                <a:cubicBezTo>
                  <a:pt x="336" y="783"/>
                  <a:pt x="336" y="783"/>
                  <a:pt x="336" y="783"/>
                </a:cubicBezTo>
                <a:cubicBezTo>
                  <a:pt x="335" y="782"/>
                  <a:pt x="334" y="780"/>
                  <a:pt x="334" y="778"/>
                </a:cubicBezTo>
                <a:cubicBezTo>
                  <a:pt x="334" y="776"/>
                  <a:pt x="335" y="774"/>
                  <a:pt x="336" y="772"/>
                </a:cubicBezTo>
                <a:cubicBezTo>
                  <a:pt x="336" y="0"/>
                  <a:pt x="336" y="0"/>
                  <a:pt x="336" y="0"/>
                </a:cubicBezTo>
                <a:cubicBezTo>
                  <a:pt x="254" y="67"/>
                  <a:pt x="182" y="159"/>
                  <a:pt x="134" y="281"/>
                </a:cubicBezTo>
                <a:cubicBezTo>
                  <a:pt x="0" y="619"/>
                  <a:pt x="191" y="899"/>
                  <a:pt x="221" y="959"/>
                </a:cubicBezTo>
                <a:cubicBezTo>
                  <a:pt x="238" y="992"/>
                  <a:pt x="291" y="1088"/>
                  <a:pt x="334" y="1182"/>
                </a:cubicBezTo>
                <a:lnTo>
                  <a:pt x="334" y="970"/>
                </a:lnTo>
                <a:close/>
              </a:path>
            </a:pathLst>
          </a:custGeom>
          <a:solidFill>
            <a:schemeClr val="accent5"/>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1" name="原创设计师QQ：598969553              _9"/>
          <p:cNvSpPr>
            <a:spLocks/>
          </p:cNvSpPr>
          <p:nvPr/>
        </p:nvSpPr>
        <p:spPr bwMode="auto">
          <a:xfrm>
            <a:off x="5334480" y="2577026"/>
            <a:ext cx="748314" cy="801136"/>
          </a:xfrm>
          <a:custGeom>
            <a:avLst/>
            <a:gdLst>
              <a:gd name="T0" fmla="*/ 433 w 433"/>
              <a:gd name="T1" fmla="*/ 3 h 465"/>
              <a:gd name="T2" fmla="*/ 256 w 433"/>
              <a:gd name="T3" fmla="*/ 3 h 465"/>
              <a:gd name="T4" fmla="*/ 255 w 433"/>
              <a:gd name="T5" fmla="*/ 34 h 465"/>
              <a:gd name="T6" fmla="*/ 301 w 433"/>
              <a:gd name="T7" fmla="*/ 105 h 465"/>
              <a:gd name="T8" fmla="*/ 214 w 433"/>
              <a:gd name="T9" fmla="*/ 172 h 465"/>
              <a:gd name="T10" fmla="*/ 139 w 433"/>
              <a:gd name="T11" fmla="*/ 98 h 465"/>
              <a:gd name="T12" fmla="*/ 175 w 433"/>
              <a:gd name="T13" fmla="*/ 39 h 465"/>
              <a:gd name="T14" fmla="*/ 175 w 433"/>
              <a:gd name="T15" fmla="*/ 0 h 465"/>
              <a:gd name="T16" fmla="*/ 0 w 433"/>
              <a:gd name="T17" fmla="*/ 0 h 465"/>
              <a:gd name="T18" fmla="*/ 0 w 433"/>
              <a:gd name="T19" fmla="*/ 465 h 465"/>
              <a:gd name="T20" fmla="*/ 433 w 433"/>
              <a:gd name="T21" fmla="*/ 465 h 465"/>
              <a:gd name="T22" fmla="*/ 433 w 433"/>
              <a:gd name="T23" fmla="*/ 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3" h="465">
                <a:moveTo>
                  <a:pt x="433" y="3"/>
                </a:moveTo>
                <a:cubicBezTo>
                  <a:pt x="256" y="3"/>
                  <a:pt x="256" y="3"/>
                  <a:pt x="256" y="3"/>
                </a:cubicBezTo>
                <a:cubicBezTo>
                  <a:pt x="255" y="34"/>
                  <a:pt x="255" y="34"/>
                  <a:pt x="255" y="34"/>
                </a:cubicBezTo>
                <a:cubicBezTo>
                  <a:pt x="270" y="42"/>
                  <a:pt x="302" y="63"/>
                  <a:pt x="301" y="105"/>
                </a:cubicBezTo>
                <a:cubicBezTo>
                  <a:pt x="300" y="142"/>
                  <a:pt x="261" y="172"/>
                  <a:pt x="214" y="172"/>
                </a:cubicBezTo>
                <a:cubicBezTo>
                  <a:pt x="165" y="172"/>
                  <a:pt x="139" y="134"/>
                  <a:pt x="139" y="98"/>
                </a:cubicBezTo>
                <a:cubicBezTo>
                  <a:pt x="139" y="70"/>
                  <a:pt x="164" y="47"/>
                  <a:pt x="175" y="39"/>
                </a:cubicBezTo>
                <a:cubicBezTo>
                  <a:pt x="175" y="0"/>
                  <a:pt x="175" y="0"/>
                  <a:pt x="175" y="0"/>
                </a:cubicBezTo>
                <a:cubicBezTo>
                  <a:pt x="0" y="0"/>
                  <a:pt x="0" y="0"/>
                  <a:pt x="0" y="0"/>
                </a:cubicBezTo>
                <a:cubicBezTo>
                  <a:pt x="0" y="465"/>
                  <a:pt x="0" y="465"/>
                  <a:pt x="0" y="465"/>
                </a:cubicBezTo>
                <a:cubicBezTo>
                  <a:pt x="433" y="465"/>
                  <a:pt x="433" y="465"/>
                  <a:pt x="433" y="465"/>
                </a:cubicBezTo>
                <a:lnTo>
                  <a:pt x="433" y="3"/>
                </a:lnTo>
                <a:close/>
              </a:path>
            </a:pathLst>
          </a:custGeom>
          <a:solidFill>
            <a:schemeClr val="accent2"/>
          </a:solidFill>
          <a:ln>
            <a:noFill/>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grpSp>
        <p:nvGrpSpPr>
          <p:cNvPr id="12" name="原创设计师QQ：598969553              _10"/>
          <p:cNvGrpSpPr>
            <a:grpSpLocks/>
          </p:cNvGrpSpPr>
          <p:nvPr/>
        </p:nvGrpSpPr>
        <p:grpSpPr bwMode="auto">
          <a:xfrm>
            <a:off x="5545769" y="4918808"/>
            <a:ext cx="1109265" cy="1111465"/>
            <a:chOff x="0" y="0"/>
            <a:chExt cx="504" cy="505"/>
          </a:xfrm>
          <a:solidFill>
            <a:srgbClr val="EA5514"/>
          </a:solidFill>
        </p:grpSpPr>
        <p:sp>
          <p:nvSpPr>
            <p:cNvPr id="13" name="Freeform 30"/>
            <p:cNvSpPr>
              <a:spLocks/>
            </p:cNvSpPr>
            <p:nvPr/>
          </p:nvSpPr>
          <p:spPr bwMode="auto">
            <a:xfrm>
              <a:off x="0" y="0"/>
              <a:ext cx="504" cy="463"/>
            </a:xfrm>
            <a:custGeom>
              <a:avLst/>
              <a:gdLst>
                <a:gd name="T0" fmla="*/ 7 w 642"/>
                <a:gd name="T1" fmla="*/ 0 h 589"/>
                <a:gd name="T2" fmla="*/ 628 w 642"/>
                <a:gd name="T3" fmla="*/ 0 h 589"/>
                <a:gd name="T4" fmla="*/ 628 w 642"/>
                <a:gd name="T5" fmla="*/ 51 h 589"/>
                <a:gd name="T6" fmla="*/ 642 w 642"/>
                <a:gd name="T7" fmla="*/ 82 h 589"/>
                <a:gd name="T8" fmla="*/ 612 w 642"/>
                <a:gd name="T9" fmla="*/ 129 h 589"/>
                <a:gd name="T10" fmla="*/ 637 w 642"/>
                <a:gd name="T11" fmla="*/ 171 h 589"/>
                <a:gd name="T12" fmla="*/ 612 w 642"/>
                <a:gd name="T13" fmla="*/ 225 h 589"/>
                <a:gd name="T14" fmla="*/ 636 w 642"/>
                <a:gd name="T15" fmla="*/ 261 h 589"/>
                <a:gd name="T16" fmla="*/ 612 w 642"/>
                <a:gd name="T17" fmla="*/ 306 h 589"/>
                <a:gd name="T18" fmla="*/ 636 w 642"/>
                <a:gd name="T19" fmla="*/ 347 h 589"/>
                <a:gd name="T20" fmla="*/ 610 w 642"/>
                <a:gd name="T21" fmla="*/ 394 h 589"/>
                <a:gd name="T22" fmla="*/ 626 w 642"/>
                <a:gd name="T23" fmla="*/ 424 h 589"/>
                <a:gd name="T24" fmla="*/ 575 w 642"/>
                <a:gd name="T25" fmla="*/ 495 h 589"/>
                <a:gd name="T26" fmla="*/ 467 w 642"/>
                <a:gd name="T27" fmla="*/ 589 h 589"/>
                <a:gd name="T28" fmla="*/ 174 w 642"/>
                <a:gd name="T29" fmla="*/ 589 h 589"/>
                <a:gd name="T30" fmla="*/ 39 w 642"/>
                <a:gd name="T31" fmla="*/ 476 h 589"/>
                <a:gd name="T32" fmla="*/ 32 w 642"/>
                <a:gd name="T33" fmla="*/ 429 h 589"/>
                <a:gd name="T34" fmla="*/ 2 w 642"/>
                <a:gd name="T35" fmla="*/ 389 h 589"/>
                <a:gd name="T36" fmla="*/ 26 w 642"/>
                <a:gd name="T37" fmla="*/ 355 h 589"/>
                <a:gd name="T38" fmla="*/ 2 w 642"/>
                <a:gd name="T39" fmla="*/ 295 h 589"/>
                <a:gd name="T40" fmla="*/ 23 w 642"/>
                <a:gd name="T41" fmla="*/ 258 h 589"/>
                <a:gd name="T42" fmla="*/ 5 w 642"/>
                <a:gd name="T43" fmla="*/ 214 h 589"/>
                <a:gd name="T44" fmla="*/ 24 w 642"/>
                <a:gd name="T45" fmla="*/ 168 h 589"/>
                <a:gd name="T46" fmla="*/ 2 w 642"/>
                <a:gd name="T47" fmla="*/ 120 h 589"/>
                <a:gd name="T48" fmla="*/ 7 w 642"/>
                <a:gd name="T4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2" h="589">
                  <a:moveTo>
                    <a:pt x="7" y="0"/>
                  </a:moveTo>
                  <a:cubicBezTo>
                    <a:pt x="628" y="0"/>
                    <a:pt x="628" y="0"/>
                    <a:pt x="628" y="0"/>
                  </a:cubicBezTo>
                  <a:cubicBezTo>
                    <a:pt x="628" y="51"/>
                    <a:pt x="628" y="51"/>
                    <a:pt x="628" y="51"/>
                  </a:cubicBezTo>
                  <a:cubicBezTo>
                    <a:pt x="628" y="51"/>
                    <a:pt x="642" y="62"/>
                    <a:pt x="642" y="82"/>
                  </a:cubicBezTo>
                  <a:cubicBezTo>
                    <a:pt x="642" y="101"/>
                    <a:pt x="612" y="115"/>
                    <a:pt x="612" y="129"/>
                  </a:cubicBezTo>
                  <a:cubicBezTo>
                    <a:pt x="612" y="144"/>
                    <a:pt x="637" y="152"/>
                    <a:pt x="637" y="171"/>
                  </a:cubicBezTo>
                  <a:cubicBezTo>
                    <a:pt x="637" y="190"/>
                    <a:pt x="610" y="206"/>
                    <a:pt x="612" y="225"/>
                  </a:cubicBezTo>
                  <a:cubicBezTo>
                    <a:pt x="613" y="244"/>
                    <a:pt x="637" y="246"/>
                    <a:pt x="636" y="261"/>
                  </a:cubicBezTo>
                  <a:cubicBezTo>
                    <a:pt x="634" y="277"/>
                    <a:pt x="612" y="292"/>
                    <a:pt x="612" y="306"/>
                  </a:cubicBezTo>
                  <a:cubicBezTo>
                    <a:pt x="612" y="320"/>
                    <a:pt x="636" y="331"/>
                    <a:pt x="636" y="347"/>
                  </a:cubicBezTo>
                  <a:cubicBezTo>
                    <a:pt x="636" y="363"/>
                    <a:pt x="612" y="378"/>
                    <a:pt x="610" y="394"/>
                  </a:cubicBezTo>
                  <a:cubicBezTo>
                    <a:pt x="609" y="409"/>
                    <a:pt x="626" y="413"/>
                    <a:pt x="626" y="424"/>
                  </a:cubicBezTo>
                  <a:cubicBezTo>
                    <a:pt x="626" y="435"/>
                    <a:pt x="618" y="459"/>
                    <a:pt x="575" y="495"/>
                  </a:cubicBezTo>
                  <a:cubicBezTo>
                    <a:pt x="532" y="532"/>
                    <a:pt x="467" y="589"/>
                    <a:pt x="467" y="589"/>
                  </a:cubicBezTo>
                  <a:cubicBezTo>
                    <a:pt x="174" y="589"/>
                    <a:pt x="174" y="589"/>
                    <a:pt x="174" y="589"/>
                  </a:cubicBezTo>
                  <a:cubicBezTo>
                    <a:pt x="39" y="476"/>
                    <a:pt x="39" y="476"/>
                    <a:pt x="39" y="476"/>
                  </a:cubicBezTo>
                  <a:cubicBezTo>
                    <a:pt x="35" y="462"/>
                    <a:pt x="35" y="438"/>
                    <a:pt x="32" y="429"/>
                  </a:cubicBezTo>
                  <a:cubicBezTo>
                    <a:pt x="29" y="419"/>
                    <a:pt x="2" y="405"/>
                    <a:pt x="2" y="389"/>
                  </a:cubicBezTo>
                  <a:cubicBezTo>
                    <a:pt x="2" y="373"/>
                    <a:pt x="26" y="366"/>
                    <a:pt x="26" y="355"/>
                  </a:cubicBezTo>
                  <a:cubicBezTo>
                    <a:pt x="26" y="344"/>
                    <a:pt x="0" y="316"/>
                    <a:pt x="2" y="295"/>
                  </a:cubicBezTo>
                  <a:cubicBezTo>
                    <a:pt x="4" y="274"/>
                    <a:pt x="21" y="269"/>
                    <a:pt x="23" y="258"/>
                  </a:cubicBezTo>
                  <a:cubicBezTo>
                    <a:pt x="24" y="247"/>
                    <a:pt x="5" y="230"/>
                    <a:pt x="5" y="214"/>
                  </a:cubicBezTo>
                  <a:cubicBezTo>
                    <a:pt x="5" y="198"/>
                    <a:pt x="24" y="182"/>
                    <a:pt x="24" y="168"/>
                  </a:cubicBezTo>
                  <a:cubicBezTo>
                    <a:pt x="24" y="153"/>
                    <a:pt x="4" y="144"/>
                    <a:pt x="2" y="120"/>
                  </a:cubicBezTo>
                  <a:cubicBezTo>
                    <a:pt x="0" y="96"/>
                    <a:pt x="7" y="0"/>
                    <a:pt x="7" y="0"/>
                  </a:cubicBezTo>
                  <a:close/>
                </a:path>
              </a:pathLst>
            </a:custGeom>
            <a:solidFill>
              <a:srgbClr val="DDDDDD"/>
            </a:solidFill>
            <a:ln w="9525">
              <a:noFill/>
              <a:round/>
              <a:headEnd/>
              <a:tailEnd/>
            </a:ln>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4" name="Freeform 31"/>
            <p:cNvSpPr>
              <a:spLocks/>
            </p:cNvSpPr>
            <p:nvPr/>
          </p:nvSpPr>
          <p:spPr bwMode="auto">
            <a:xfrm>
              <a:off x="142" y="477"/>
              <a:ext cx="208" cy="28"/>
            </a:xfrm>
            <a:custGeom>
              <a:avLst/>
              <a:gdLst>
                <a:gd name="T0" fmla="*/ 0 w 266"/>
                <a:gd name="T1" fmla="*/ 0 h 36"/>
                <a:gd name="T2" fmla="*/ 266 w 266"/>
                <a:gd name="T3" fmla="*/ 0 h 36"/>
                <a:gd name="T4" fmla="*/ 223 w 266"/>
                <a:gd name="T5" fmla="*/ 36 h 36"/>
                <a:gd name="T6" fmla="*/ 50 w 266"/>
                <a:gd name="T7" fmla="*/ 36 h 36"/>
                <a:gd name="T8" fmla="*/ 0 w 266"/>
                <a:gd name="T9" fmla="*/ 0 h 36"/>
              </a:gdLst>
              <a:ahLst/>
              <a:cxnLst>
                <a:cxn ang="0">
                  <a:pos x="T0" y="T1"/>
                </a:cxn>
                <a:cxn ang="0">
                  <a:pos x="T2" y="T3"/>
                </a:cxn>
                <a:cxn ang="0">
                  <a:pos x="T4" y="T5"/>
                </a:cxn>
                <a:cxn ang="0">
                  <a:pos x="T6" y="T7"/>
                </a:cxn>
                <a:cxn ang="0">
                  <a:pos x="T8" y="T9"/>
                </a:cxn>
              </a:cxnLst>
              <a:rect l="0" t="0" r="r" b="b"/>
              <a:pathLst>
                <a:path w="266" h="36">
                  <a:moveTo>
                    <a:pt x="0" y="0"/>
                  </a:moveTo>
                  <a:cubicBezTo>
                    <a:pt x="266" y="0"/>
                    <a:pt x="266" y="0"/>
                    <a:pt x="266" y="0"/>
                  </a:cubicBezTo>
                  <a:cubicBezTo>
                    <a:pt x="266" y="0"/>
                    <a:pt x="237" y="36"/>
                    <a:pt x="223" y="36"/>
                  </a:cubicBezTo>
                  <a:cubicBezTo>
                    <a:pt x="209" y="36"/>
                    <a:pt x="62" y="36"/>
                    <a:pt x="50" y="36"/>
                  </a:cubicBezTo>
                  <a:cubicBezTo>
                    <a:pt x="37" y="36"/>
                    <a:pt x="0" y="0"/>
                    <a:pt x="0" y="0"/>
                  </a:cubicBezTo>
                  <a:close/>
                </a:path>
              </a:pathLst>
            </a:custGeom>
            <a:solidFill>
              <a:srgbClr val="DDDDDD"/>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grpSp>
      <p:sp>
        <p:nvSpPr>
          <p:cNvPr id="15" name="原创设计师QQ：598969553              _11"/>
          <p:cNvSpPr>
            <a:spLocks noEditPoints="1"/>
          </p:cNvSpPr>
          <p:nvPr/>
        </p:nvSpPr>
        <p:spPr bwMode="auto">
          <a:xfrm>
            <a:off x="5682226" y="2937978"/>
            <a:ext cx="255307" cy="272914"/>
          </a:xfrm>
          <a:custGeom>
            <a:avLst/>
            <a:gdLst>
              <a:gd name="T0" fmla="*/ 121 w 148"/>
              <a:gd name="T1" fmla="*/ 103 h 158"/>
              <a:gd name="T2" fmla="*/ 140 w 148"/>
              <a:gd name="T3" fmla="*/ 111 h 158"/>
              <a:gd name="T4" fmla="*/ 140 w 148"/>
              <a:gd name="T5" fmla="*/ 111 h 158"/>
              <a:gd name="T6" fmla="*/ 148 w 148"/>
              <a:gd name="T7" fmla="*/ 130 h 158"/>
              <a:gd name="T8" fmla="*/ 121 w 148"/>
              <a:gd name="T9" fmla="*/ 158 h 158"/>
              <a:gd name="T10" fmla="*/ 93 w 148"/>
              <a:gd name="T11" fmla="*/ 130 h 158"/>
              <a:gd name="T12" fmla="*/ 95 w 148"/>
              <a:gd name="T13" fmla="*/ 122 h 158"/>
              <a:gd name="T14" fmla="*/ 65 w 148"/>
              <a:gd name="T15" fmla="*/ 104 h 158"/>
              <a:gd name="T16" fmla="*/ 64 w 148"/>
              <a:gd name="T17" fmla="*/ 106 h 158"/>
              <a:gd name="T18" fmla="*/ 64 w 148"/>
              <a:gd name="T19" fmla="*/ 106 h 158"/>
              <a:gd name="T20" fmla="*/ 38 w 148"/>
              <a:gd name="T21" fmla="*/ 117 h 158"/>
              <a:gd name="T22" fmla="*/ 0 w 148"/>
              <a:gd name="T23" fmla="*/ 79 h 158"/>
              <a:gd name="T24" fmla="*/ 38 w 148"/>
              <a:gd name="T25" fmla="*/ 42 h 158"/>
              <a:gd name="T26" fmla="*/ 64 w 148"/>
              <a:gd name="T27" fmla="*/ 53 h 158"/>
              <a:gd name="T28" fmla="*/ 64 w 148"/>
              <a:gd name="T29" fmla="*/ 53 h 158"/>
              <a:gd name="T30" fmla="*/ 64 w 148"/>
              <a:gd name="T31" fmla="*/ 53 h 158"/>
              <a:gd name="T32" fmla="*/ 65 w 148"/>
              <a:gd name="T33" fmla="*/ 54 h 158"/>
              <a:gd name="T34" fmla="*/ 95 w 148"/>
              <a:gd name="T35" fmla="*/ 37 h 158"/>
              <a:gd name="T36" fmla="*/ 93 w 148"/>
              <a:gd name="T37" fmla="*/ 28 h 158"/>
              <a:gd name="T38" fmla="*/ 121 w 148"/>
              <a:gd name="T39" fmla="*/ 0 h 158"/>
              <a:gd name="T40" fmla="*/ 148 w 148"/>
              <a:gd name="T41" fmla="*/ 28 h 158"/>
              <a:gd name="T42" fmla="*/ 121 w 148"/>
              <a:gd name="T43" fmla="*/ 55 h 158"/>
              <a:gd name="T44" fmla="*/ 101 w 148"/>
              <a:gd name="T45" fmla="*/ 47 h 158"/>
              <a:gd name="T46" fmla="*/ 101 w 148"/>
              <a:gd name="T47" fmla="*/ 47 h 158"/>
              <a:gd name="T48" fmla="*/ 72 w 148"/>
              <a:gd name="T49" fmla="*/ 64 h 158"/>
              <a:gd name="T50" fmla="*/ 75 w 148"/>
              <a:gd name="T51" fmla="*/ 79 h 158"/>
              <a:gd name="T52" fmla="*/ 72 w 148"/>
              <a:gd name="T53" fmla="*/ 94 h 158"/>
              <a:gd name="T54" fmla="*/ 101 w 148"/>
              <a:gd name="T55" fmla="*/ 111 h 158"/>
              <a:gd name="T56" fmla="*/ 101 w 148"/>
              <a:gd name="T57" fmla="*/ 111 h 158"/>
              <a:gd name="T58" fmla="*/ 101 w 148"/>
              <a:gd name="T59" fmla="*/ 111 h 158"/>
              <a:gd name="T60" fmla="*/ 101 w 148"/>
              <a:gd name="T61" fmla="*/ 111 h 158"/>
              <a:gd name="T62" fmla="*/ 121 w 148"/>
              <a:gd name="T63" fmla="*/ 103 h 158"/>
              <a:gd name="T64" fmla="*/ 131 w 148"/>
              <a:gd name="T65" fmla="*/ 120 h 158"/>
              <a:gd name="T66" fmla="*/ 131 w 148"/>
              <a:gd name="T67" fmla="*/ 120 h 158"/>
              <a:gd name="T68" fmla="*/ 121 w 148"/>
              <a:gd name="T69" fmla="*/ 115 h 158"/>
              <a:gd name="T70" fmla="*/ 110 w 148"/>
              <a:gd name="T71" fmla="*/ 120 h 158"/>
              <a:gd name="T72" fmla="*/ 110 w 148"/>
              <a:gd name="T73" fmla="*/ 120 h 158"/>
              <a:gd name="T74" fmla="*/ 105 w 148"/>
              <a:gd name="T75" fmla="*/ 130 h 158"/>
              <a:gd name="T76" fmla="*/ 121 w 148"/>
              <a:gd name="T77" fmla="*/ 146 h 158"/>
              <a:gd name="T78" fmla="*/ 136 w 148"/>
              <a:gd name="T79" fmla="*/ 130 h 158"/>
              <a:gd name="T80" fmla="*/ 131 w 148"/>
              <a:gd name="T81" fmla="*/ 120 h 158"/>
              <a:gd name="T82" fmla="*/ 131 w 148"/>
              <a:gd name="T83" fmla="*/ 120 h 158"/>
              <a:gd name="T84" fmla="*/ 56 w 148"/>
              <a:gd name="T85" fmla="*/ 61 h 158"/>
              <a:gd name="T86" fmla="*/ 56 w 148"/>
              <a:gd name="T87" fmla="*/ 61 h 158"/>
              <a:gd name="T88" fmla="*/ 38 w 148"/>
              <a:gd name="T89" fmla="*/ 54 h 158"/>
              <a:gd name="T90" fmla="*/ 12 w 148"/>
              <a:gd name="T91" fmla="*/ 79 h 158"/>
              <a:gd name="T92" fmla="*/ 38 w 148"/>
              <a:gd name="T93" fmla="*/ 104 h 158"/>
              <a:gd name="T94" fmla="*/ 55 w 148"/>
              <a:gd name="T95" fmla="*/ 97 h 158"/>
              <a:gd name="T96" fmla="*/ 56 w 148"/>
              <a:gd name="T97" fmla="*/ 97 h 158"/>
              <a:gd name="T98" fmla="*/ 63 w 148"/>
              <a:gd name="T99" fmla="*/ 79 h 158"/>
              <a:gd name="T100" fmla="*/ 56 w 148"/>
              <a:gd name="T101" fmla="*/ 61 h 158"/>
              <a:gd name="T102" fmla="*/ 56 w 148"/>
              <a:gd name="T103" fmla="*/ 61 h 158"/>
              <a:gd name="T104" fmla="*/ 121 w 148"/>
              <a:gd name="T105" fmla="*/ 13 h 158"/>
              <a:gd name="T106" fmla="*/ 121 w 148"/>
              <a:gd name="T107" fmla="*/ 13 h 158"/>
              <a:gd name="T108" fmla="*/ 105 w 148"/>
              <a:gd name="T109" fmla="*/ 28 h 158"/>
              <a:gd name="T110" fmla="*/ 108 w 148"/>
              <a:gd name="T111" fmla="*/ 36 h 158"/>
              <a:gd name="T112" fmla="*/ 108 w 148"/>
              <a:gd name="T113" fmla="*/ 36 h 158"/>
              <a:gd name="T114" fmla="*/ 108 w 148"/>
              <a:gd name="T115" fmla="*/ 36 h 158"/>
              <a:gd name="T116" fmla="*/ 109 w 148"/>
              <a:gd name="T117" fmla="*/ 38 h 158"/>
              <a:gd name="T118" fmla="*/ 110 w 148"/>
              <a:gd name="T119" fmla="*/ 39 h 158"/>
              <a:gd name="T120" fmla="*/ 121 w 148"/>
              <a:gd name="T121" fmla="*/ 43 h 158"/>
              <a:gd name="T122" fmla="*/ 136 w 148"/>
              <a:gd name="T123" fmla="*/ 28 h 158"/>
              <a:gd name="T124" fmla="*/ 121 w 148"/>
              <a:gd name="T125" fmla="*/ 1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 h="158">
                <a:moveTo>
                  <a:pt x="121" y="103"/>
                </a:moveTo>
                <a:cubicBezTo>
                  <a:pt x="128" y="103"/>
                  <a:pt x="135" y="106"/>
                  <a:pt x="140" y="111"/>
                </a:cubicBezTo>
                <a:cubicBezTo>
                  <a:pt x="140" y="111"/>
                  <a:pt x="140" y="111"/>
                  <a:pt x="140" y="111"/>
                </a:cubicBezTo>
                <a:cubicBezTo>
                  <a:pt x="145" y="116"/>
                  <a:pt x="148" y="123"/>
                  <a:pt x="148" y="130"/>
                </a:cubicBezTo>
                <a:cubicBezTo>
                  <a:pt x="148" y="146"/>
                  <a:pt x="136" y="158"/>
                  <a:pt x="121" y="158"/>
                </a:cubicBezTo>
                <a:cubicBezTo>
                  <a:pt x="105" y="158"/>
                  <a:pt x="93" y="146"/>
                  <a:pt x="93" y="130"/>
                </a:cubicBezTo>
                <a:cubicBezTo>
                  <a:pt x="93" y="127"/>
                  <a:pt x="94" y="124"/>
                  <a:pt x="95" y="122"/>
                </a:cubicBezTo>
                <a:cubicBezTo>
                  <a:pt x="65" y="104"/>
                  <a:pt x="65" y="104"/>
                  <a:pt x="65" y="104"/>
                </a:cubicBezTo>
                <a:cubicBezTo>
                  <a:pt x="65" y="105"/>
                  <a:pt x="65" y="105"/>
                  <a:pt x="64" y="106"/>
                </a:cubicBezTo>
                <a:cubicBezTo>
                  <a:pt x="64" y="106"/>
                  <a:pt x="64" y="106"/>
                  <a:pt x="64" y="106"/>
                </a:cubicBezTo>
                <a:cubicBezTo>
                  <a:pt x="57" y="113"/>
                  <a:pt x="48" y="117"/>
                  <a:pt x="38" y="117"/>
                </a:cubicBezTo>
                <a:cubicBezTo>
                  <a:pt x="17" y="117"/>
                  <a:pt x="0" y="100"/>
                  <a:pt x="0" y="79"/>
                </a:cubicBezTo>
                <a:cubicBezTo>
                  <a:pt x="0" y="59"/>
                  <a:pt x="17" y="42"/>
                  <a:pt x="38" y="42"/>
                </a:cubicBezTo>
                <a:cubicBezTo>
                  <a:pt x="48" y="42"/>
                  <a:pt x="57" y="46"/>
                  <a:pt x="64" y="53"/>
                </a:cubicBezTo>
                <a:cubicBezTo>
                  <a:pt x="64" y="53"/>
                  <a:pt x="64" y="53"/>
                  <a:pt x="64" y="53"/>
                </a:cubicBezTo>
                <a:cubicBezTo>
                  <a:pt x="64" y="53"/>
                  <a:pt x="64" y="53"/>
                  <a:pt x="64" y="53"/>
                </a:cubicBezTo>
                <a:cubicBezTo>
                  <a:pt x="65" y="53"/>
                  <a:pt x="65" y="54"/>
                  <a:pt x="65" y="54"/>
                </a:cubicBezTo>
                <a:cubicBezTo>
                  <a:pt x="95" y="37"/>
                  <a:pt x="95" y="37"/>
                  <a:pt x="95" y="37"/>
                </a:cubicBezTo>
                <a:cubicBezTo>
                  <a:pt x="94" y="34"/>
                  <a:pt x="93" y="31"/>
                  <a:pt x="93" y="28"/>
                </a:cubicBezTo>
                <a:cubicBezTo>
                  <a:pt x="93" y="13"/>
                  <a:pt x="106" y="0"/>
                  <a:pt x="121" y="0"/>
                </a:cubicBezTo>
                <a:cubicBezTo>
                  <a:pt x="136" y="0"/>
                  <a:pt x="148" y="13"/>
                  <a:pt x="148" y="28"/>
                </a:cubicBezTo>
                <a:cubicBezTo>
                  <a:pt x="148" y="43"/>
                  <a:pt x="136" y="55"/>
                  <a:pt x="121" y="55"/>
                </a:cubicBezTo>
                <a:cubicBezTo>
                  <a:pt x="113" y="55"/>
                  <a:pt x="106" y="52"/>
                  <a:pt x="101" y="47"/>
                </a:cubicBezTo>
                <a:cubicBezTo>
                  <a:pt x="101" y="47"/>
                  <a:pt x="101" y="47"/>
                  <a:pt x="101" y="47"/>
                </a:cubicBezTo>
                <a:cubicBezTo>
                  <a:pt x="72" y="64"/>
                  <a:pt x="72" y="64"/>
                  <a:pt x="72" y="64"/>
                </a:cubicBezTo>
                <a:cubicBezTo>
                  <a:pt x="74" y="69"/>
                  <a:pt x="75" y="74"/>
                  <a:pt x="75" y="79"/>
                </a:cubicBezTo>
                <a:cubicBezTo>
                  <a:pt x="75" y="84"/>
                  <a:pt x="74" y="89"/>
                  <a:pt x="72" y="94"/>
                </a:cubicBezTo>
                <a:cubicBezTo>
                  <a:pt x="101" y="111"/>
                  <a:pt x="101" y="111"/>
                  <a:pt x="101" y="111"/>
                </a:cubicBezTo>
                <a:cubicBezTo>
                  <a:pt x="101" y="111"/>
                  <a:pt x="101" y="111"/>
                  <a:pt x="101" y="111"/>
                </a:cubicBezTo>
                <a:cubicBezTo>
                  <a:pt x="101" y="111"/>
                  <a:pt x="101" y="111"/>
                  <a:pt x="101" y="111"/>
                </a:cubicBezTo>
                <a:cubicBezTo>
                  <a:pt x="101" y="111"/>
                  <a:pt x="101" y="111"/>
                  <a:pt x="101" y="111"/>
                </a:cubicBezTo>
                <a:cubicBezTo>
                  <a:pt x="106" y="106"/>
                  <a:pt x="113" y="103"/>
                  <a:pt x="121" y="103"/>
                </a:cubicBezTo>
                <a:close/>
                <a:moveTo>
                  <a:pt x="131" y="120"/>
                </a:moveTo>
                <a:cubicBezTo>
                  <a:pt x="131" y="120"/>
                  <a:pt x="131" y="120"/>
                  <a:pt x="131" y="120"/>
                </a:cubicBezTo>
                <a:cubicBezTo>
                  <a:pt x="129" y="117"/>
                  <a:pt x="125" y="115"/>
                  <a:pt x="121" y="115"/>
                </a:cubicBezTo>
                <a:cubicBezTo>
                  <a:pt x="116" y="115"/>
                  <a:pt x="113" y="117"/>
                  <a:pt x="110" y="120"/>
                </a:cubicBezTo>
                <a:cubicBezTo>
                  <a:pt x="110" y="120"/>
                  <a:pt x="110" y="120"/>
                  <a:pt x="110" y="120"/>
                </a:cubicBezTo>
                <a:cubicBezTo>
                  <a:pt x="107" y="122"/>
                  <a:pt x="105" y="126"/>
                  <a:pt x="105" y="130"/>
                </a:cubicBezTo>
                <a:cubicBezTo>
                  <a:pt x="105" y="139"/>
                  <a:pt x="112" y="146"/>
                  <a:pt x="121" y="146"/>
                </a:cubicBezTo>
                <a:cubicBezTo>
                  <a:pt x="129" y="146"/>
                  <a:pt x="136" y="139"/>
                  <a:pt x="136" y="130"/>
                </a:cubicBezTo>
                <a:cubicBezTo>
                  <a:pt x="136" y="126"/>
                  <a:pt x="134" y="122"/>
                  <a:pt x="131" y="120"/>
                </a:cubicBezTo>
                <a:cubicBezTo>
                  <a:pt x="131" y="120"/>
                  <a:pt x="131" y="120"/>
                  <a:pt x="131" y="120"/>
                </a:cubicBezTo>
                <a:close/>
                <a:moveTo>
                  <a:pt x="56" y="61"/>
                </a:moveTo>
                <a:cubicBezTo>
                  <a:pt x="56" y="61"/>
                  <a:pt x="56" y="61"/>
                  <a:pt x="56" y="61"/>
                </a:cubicBezTo>
                <a:cubicBezTo>
                  <a:pt x="51" y="57"/>
                  <a:pt x="45" y="54"/>
                  <a:pt x="38" y="54"/>
                </a:cubicBezTo>
                <a:cubicBezTo>
                  <a:pt x="24" y="54"/>
                  <a:pt x="12" y="65"/>
                  <a:pt x="12" y="79"/>
                </a:cubicBezTo>
                <a:cubicBezTo>
                  <a:pt x="12" y="93"/>
                  <a:pt x="24" y="104"/>
                  <a:pt x="38" y="104"/>
                </a:cubicBezTo>
                <a:cubicBezTo>
                  <a:pt x="44" y="104"/>
                  <a:pt x="51" y="102"/>
                  <a:pt x="55" y="97"/>
                </a:cubicBezTo>
                <a:cubicBezTo>
                  <a:pt x="56" y="97"/>
                  <a:pt x="56" y="97"/>
                  <a:pt x="56" y="97"/>
                </a:cubicBezTo>
                <a:cubicBezTo>
                  <a:pt x="60" y="92"/>
                  <a:pt x="63" y="86"/>
                  <a:pt x="63" y="79"/>
                </a:cubicBezTo>
                <a:cubicBezTo>
                  <a:pt x="63" y="72"/>
                  <a:pt x="60" y="66"/>
                  <a:pt x="56" y="61"/>
                </a:cubicBezTo>
                <a:cubicBezTo>
                  <a:pt x="56" y="61"/>
                  <a:pt x="56" y="61"/>
                  <a:pt x="56" y="61"/>
                </a:cubicBezTo>
                <a:close/>
                <a:moveTo>
                  <a:pt x="121" y="13"/>
                </a:moveTo>
                <a:cubicBezTo>
                  <a:pt x="121" y="13"/>
                  <a:pt x="121" y="13"/>
                  <a:pt x="121" y="13"/>
                </a:cubicBezTo>
                <a:cubicBezTo>
                  <a:pt x="112" y="13"/>
                  <a:pt x="105" y="19"/>
                  <a:pt x="105" y="28"/>
                </a:cubicBezTo>
                <a:cubicBezTo>
                  <a:pt x="105" y="31"/>
                  <a:pt x="106" y="34"/>
                  <a:pt x="108" y="36"/>
                </a:cubicBezTo>
                <a:cubicBezTo>
                  <a:pt x="108" y="36"/>
                  <a:pt x="108" y="36"/>
                  <a:pt x="108" y="36"/>
                </a:cubicBezTo>
                <a:cubicBezTo>
                  <a:pt x="108" y="36"/>
                  <a:pt x="108" y="36"/>
                  <a:pt x="108" y="36"/>
                </a:cubicBezTo>
                <a:cubicBezTo>
                  <a:pt x="108" y="37"/>
                  <a:pt x="109" y="38"/>
                  <a:pt x="109" y="38"/>
                </a:cubicBezTo>
                <a:cubicBezTo>
                  <a:pt x="110" y="39"/>
                  <a:pt x="110" y="39"/>
                  <a:pt x="110" y="39"/>
                </a:cubicBezTo>
                <a:cubicBezTo>
                  <a:pt x="113" y="41"/>
                  <a:pt x="116" y="43"/>
                  <a:pt x="121" y="43"/>
                </a:cubicBezTo>
                <a:cubicBezTo>
                  <a:pt x="129" y="43"/>
                  <a:pt x="136" y="36"/>
                  <a:pt x="136" y="28"/>
                </a:cubicBezTo>
                <a:cubicBezTo>
                  <a:pt x="136" y="19"/>
                  <a:pt x="129" y="13"/>
                  <a:pt x="121" y="13"/>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6" name="原创设计师QQ：598969553              _12"/>
          <p:cNvSpPr>
            <a:spLocks noEditPoints="1"/>
          </p:cNvSpPr>
          <p:nvPr/>
        </p:nvSpPr>
        <p:spPr bwMode="auto">
          <a:xfrm>
            <a:off x="6245662" y="3703899"/>
            <a:ext cx="248705" cy="259709"/>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8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3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8 h 151"/>
              <a:gd name="T56" fmla="*/ 112 w 144"/>
              <a:gd name="T57" fmla="*/ 69 h 151"/>
              <a:gd name="T58" fmla="*/ 115 w 144"/>
              <a:gd name="T59" fmla="*/ 29 h 151"/>
              <a:gd name="T60" fmla="*/ 108 w 144"/>
              <a:gd name="T61" fmla="*/ 23 h 151"/>
              <a:gd name="T62" fmla="*/ 101 w 144"/>
              <a:gd name="T63" fmla="*/ 24 h 151"/>
              <a:gd name="T64" fmla="*/ 108 w 144"/>
              <a:gd name="T65" fmla="*/ 23 h 151"/>
              <a:gd name="T66" fmla="*/ 82 w 144"/>
              <a:gd name="T67" fmla="*/ 12 h 151"/>
              <a:gd name="T68" fmla="*/ 75 w 144"/>
              <a:gd name="T69" fmla="*/ 35 h 151"/>
              <a:gd name="T70" fmla="*/ 96 w 144"/>
              <a:gd name="T71" fmla="*/ 30 h 151"/>
              <a:gd name="T72" fmla="*/ 82 w 144"/>
              <a:gd name="T73" fmla="*/ 12 h 151"/>
              <a:gd name="T74" fmla="*/ 69 w 144"/>
              <a:gd name="T75" fmla="*/ 12 h 151"/>
              <a:gd name="T76" fmla="*/ 49 w 144"/>
              <a:gd name="T77" fmla="*/ 27 h 151"/>
              <a:gd name="T78" fmla="*/ 50 w 144"/>
              <a:gd name="T79" fmla="*/ 31 h 151"/>
              <a:gd name="T80" fmla="*/ 69 w 144"/>
              <a:gd name="T81" fmla="*/ 12 h 151"/>
              <a:gd name="T82" fmla="*/ 48 w 144"/>
              <a:gd name="T83" fmla="*/ 16 h 151"/>
              <a:gd name="T84" fmla="*/ 41 w 144"/>
              <a:gd name="T85" fmla="*/ 27 h 151"/>
              <a:gd name="T86" fmla="*/ 48 w 144"/>
              <a:gd name="T87" fmla="*/ 16 h 151"/>
              <a:gd name="T88" fmla="*/ 30 w 144"/>
              <a:gd name="T89" fmla="*/ 28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2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3"/>
                  <a:pt x="144" y="72"/>
                </a:cubicBezTo>
                <a:cubicBezTo>
                  <a:pt x="144" y="90"/>
                  <a:pt x="138" y="106"/>
                  <a:pt x="127" y="119"/>
                </a:cubicBezTo>
                <a:cubicBezTo>
                  <a:pt x="122" y="124"/>
                  <a:pt x="114" y="118"/>
                  <a:pt x="119" y="112"/>
                </a:cubicBezTo>
                <a:cubicBezTo>
                  <a:pt x="127" y="102"/>
                  <a:pt x="132" y="89"/>
                  <a:pt x="133" y="76"/>
                </a:cubicBezTo>
                <a:cubicBezTo>
                  <a:pt x="112" y="76"/>
                  <a:pt x="112" y="76"/>
                  <a:pt x="112" y="76"/>
                </a:cubicBezTo>
                <a:cubicBezTo>
                  <a:pt x="112" y="85"/>
                  <a:pt x="110" y="94"/>
                  <a:pt x="108" y="101"/>
                </a:cubicBezTo>
                <a:cubicBezTo>
                  <a:pt x="107" y="106"/>
                  <a:pt x="101" y="105"/>
                  <a:pt x="102" y="100"/>
                </a:cubicBezTo>
                <a:cubicBezTo>
                  <a:pt x="104" y="93"/>
                  <a:pt x="105" y="85"/>
                  <a:pt x="105" y="76"/>
                </a:cubicBezTo>
                <a:cubicBezTo>
                  <a:pt x="78" y="76"/>
                  <a:pt x="66" y="76"/>
                  <a:pt x="39" y="76"/>
                </a:cubicBezTo>
                <a:cubicBezTo>
                  <a:pt x="39" y="85"/>
                  <a:pt x="40" y="93"/>
                  <a:pt x="42" y="100"/>
                </a:cubicBezTo>
                <a:cubicBezTo>
                  <a:pt x="43" y="105"/>
                  <a:pt x="37" y="106"/>
                  <a:pt x="35" y="101"/>
                </a:cubicBezTo>
                <a:cubicBezTo>
                  <a:pt x="33" y="93"/>
                  <a:pt x="32" y="85"/>
                  <a:pt x="32" y="76"/>
                </a:cubicBezTo>
                <a:cubicBezTo>
                  <a:pt x="11" y="76"/>
                  <a:pt x="11" y="76"/>
                  <a:pt x="11" y="76"/>
                </a:cubicBezTo>
                <a:cubicBezTo>
                  <a:pt x="12" y="89"/>
                  <a:pt x="17" y="102"/>
                  <a:pt x="25" y="112"/>
                </a:cubicBezTo>
                <a:cubicBezTo>
                  <a:pt x="30" y="118"/>
                  <a:pt x="21" y="124"/>
                  <a:pt x="17" y="119"/>
                </a:cubicBezTo>
                <a:cubicBezTo>
                  <a:pt x="6" y="106"/>
                  <a:pt x="0" y="90"/>
                  <a:pt x="0" y="72"/>
                </a:cubicBezTo>
                <a:cubicBezTo>
                  <a:pt x="0" y="53"/>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1" y="151"/>
                  <a:pt x="88"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3"/>
                  <a:pt x="68" y="83"/>
                  <a:pt x="68" y="83"/>
                </a:cubicBezTo>
                <a:cubicBezTo>
                  <a:pt x="70" y="81"/>
                  <a:pt x="74" y="81"/>
                  <a:pt x="76" y="83"/>
                </a:cubicBezTo>
                <a:cubicBezTo>
                  <a:pt x="76" y="83"/>
                  <a:pt x="76" y="83"/>
                  <a:pt x="76" y="83"/>
                </a:cubicBezTo>
                <a:cubicBezTo>
                  <a:pt x="115" y="121"/>
                  <a:pt x="115" y="121"/>
                  <a:pt x="115" y="121"/>
                </a:cubicBezTo>
                <a:cubicBezTo>
                  <a:pt x="117" y="124"/>
                  <a:pt x="117" y="127"/>
                  <a:pt x="115" y="129"/>
                </a:cubicBezTo>
                <a:cubicBezTo>
                  <a:pt x="113" y="130"/>
                  <a:pt x="112" y="131"/>
                  <a:pt x="111" y="131"/>
                </a:cubicBezTo>
                <a:cubicBezTo>
                  <a:pt x="110" y="131"/>
                  <a:pt x="110" y="131"/>
                  <a:pt x="110"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8" y="120"/>
                </a:cubicBezTo>
                <a:cubicBezTo>
                  <a:pt x="97" y="120"/>
                  <a:pt x="97" y="120"/>
                  <a:pt x="97" y="120"/>
                </a:cubicBezTo>
                <a:cubicBezTo>
                  <a:pt x="72" y="95"/>
                  <a:pt x="72" y="95"/>
                  <a:pt x="72" y="95"/>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9"/>
                  <a:pt x="114" y="28"/>
                  <a:pt x="114" y="28"/>
                </a:cubicBezTo>
                <a:cubicBezTo>
                  <a:pt x="111" y="30"/>
                  <a:pt x="108" y="32"/>
                  <a:pt x="105" y="33"/>
                </a:cubicBezTo>
                <a:cubicBezTo>
                  <a:pt x="109" y="44"/>
                  <a:pt x="111" y="56"/>
                  <a:pt x="112" y="69"/>
                </a:cubicBezTo>
                <a:cubicBezTo>
                  <a:pt x="133" y="69"/>
                  <a:pt x="133" y="69"/>
                  <a:pt x="133" y="69"/>
                </a:cubicBezTo>
                <a:cubicBezTo>
                  <a:pt x="132" y="54"/>
                  <a:pt x="125" y="40"/>
                  <a:pt x="115" y="29"/>
                </a:cubicBezTo>
                <a:close/>
                <a:moveTo>
                  <a:pt x="108" y="23"/>
                </a:moveTo>
                <a:cubicBezTo>
                  <a:pt x="108" y="23"/>
                  <a:pt x="108" y="23"/>
                  <a:pt x="108" y="23"/>
                </a:cubicBezTo>
                <a:cubicBezTo>
                  <a:pt x="104" y="21"/>
                  <a:pt x="100" y="18"/>
                  <a:pt x="96" y="16"/>
                </a:cubicBezTo>
                <a:cubicBezTo>
                  <a:pt x="98" y="19"/>
                  <a:pt x="99" y="21"/>
                  <a:pt x="101" y="24"/>
                </a:cubicBezTo>
                <a:cubicBezTo>
                  <a:pt x="101" y="25"/>
                  <a:pt x="102" y="26"/>
                  <a:pt x="102" y="27"/>
                </a:cubicBezTo>
                <a:cubicBezTo>
                  <a:pt x="104" y="26"/>
                  <a:pt x="106" y="25"/>
                  <a:pt x="108" y="23"/>
                </a:cubicBezTo>
                <a:close/>
                <a:moveTo>
                  <a:pt x="82" y="12"/>
                </a:moveTo>
                <a:cubicBezTo>
                  <a:pt x="82" y="12"/>
                  <a:pt x="82" y="12"/>
                  <a:pt x="82" y="12"/>
                </a:cubicBezTo>
                <a:cubicBezTo>
                  <a:pt x="80" y="12"/>
                  <a:pt x="78" y="12"/>
                  <a:pt x="75" y="12"/>
                </a:cubicBezTo>
                <a:cubicBezTo>
                  <a:pt x="75" y="35"/>
                  <a:pt x="75" y="35"/>
                  <a:pt x="75" y="35"/>
                </a:cubicBezTo>
                <a:cubicBezTo>
                  <a:pt x="82" y="35"/>
                  <a:pt x="88" y="33"/>
                  <a:pt x="94" y="31"/>
                </a:cubicBezTo>
                <a:cubicBezTo>
                  <a:pt x="95" y="31"/>
                  <a:pt x="96" y="30"/>
                  <a:pt x="96" y="30"/>
                </a:cubicBezTo>
                <a:cubicBezTo>
                  <a:pt x="96" y="29"/>
                  <a:pt x="95" y="28"/>
                  <a:pt x="95" y="27"/>
                </a:cubicBezTo>
                <a:cubicBezTo>
                  <a:pt x="91" y="20"/>
                  <a:pt x="87" y="15"/>
                  <a:pt x="82" y="12"/>
                </a:cubicBezTo>
                <a:close/>
                <a:moveTo>
                  <a:pt x="69" y="12"/>
                </a:moveTo>
                <a:cubicBezTo>
                  <a:pt x="69" y="12"/>
                  <a:pt x="69" y="12"/>
                  <a:pt x="69" y="12"/>
                </a:cubicBezTo>
                <a:cubicBezTo>
                  <a:pt x="66" y="12"/>
                  <a:pt x="64" y="12"/>
                  <a:pt x="62" y="12"/>
                </a:cubicBezTo>
                <a:cubicBezTo>
                  <a:pt x="57" y="15"/>
                  <a:pt x="53" y="20"/>
                  <a:pt x="49" y="27"/>
                </a:cubicBezTo>
                <a:cubicBezTo>
                  <a:pt x="48" y="28"/>
                  <a:pt x="48" y="29"/>
                  <a:pt x="47" y="30"/>
                </a:cubicBezTo>
                <a:cubicBezTo>
                  <a:pt x="48" y="30"/>
                  <a:pt x="49" y="31"/>
                  <a:pt x="50" y="31"/>
                </a:cubicBezTo>
                <a:cubicBezTo>
                  <a:pt x="56" y="33"/>
                  <a:pt x="62" y="35"/>
                  <a:pt x="69" y="35"/>
                </a:cubicBezTo>
                <a:cubicBezTo>
                  <a:pt x="69" y="12"/>
                  <a:pt x="69" y="12"/>
                  <a:pt x="69" y="12"/>
                </a:cubicBezTo>
                <a:close/>
                <a:moveTo>
                  <a:pt x="48" y="16"/>
                </a:moveTo>
                <a:cubicBezTo>
                  <a:pt x="48" y="16"/>
                  <a:pt x="48" y="16"/>
                  <a:pt x="48" y="16"/>
                </a:cubicBezTo>
                <a:cubicBezTo>
                  <a:pt x="44" y="18"/>
                  <a:pt x="39" y="21"/>
                  <a:pt x="36" y="23"/>
                </a:cubicBezTo>
                <a:cubicBezTo>
                  <a:pt x="37" y="25"/>
                  <a:pt x="39" y="26"/>
                  <a:pt x="41" y="27"/>
                </a:cubicBezTo>
                <a:cubicBezTo>
                  <a:pt x="42" y="26"/>
                  <a:pt x="43" y="25"/>
                  <a:pt x="43" y="24"/>
                </a:cubicBezTo>
                <a:cubicBezTo>
                  <a:pt x="45" y="21"/>
                  <a:pt x="46" y="19"/>
                  <a:pt x="48" y="16"/>
                </a:cubicBezTo>
                <a:close/>
                <a:moveTo>
                  <a:pt x="30" y="28"/>
                </a:moveTo>
                <a:cubicBezTo>
                  <a:pt x="30" y="28"/>
                  <a:pt x="30" y="28"/>
                  <a:pt x="30" y="28"/>
                </a:cubicBezTo>
                <a:cubicBezTo>
                  <a:pt x="30" y="28"/>
                  <a:pt x="29" y="29"/>
                  <a:pt x="29" y="29"/>
                </a:cubicBezTo>
                <a:cubicBezTo>
                  <a:pt x="18" y="40"/>
                  <a:pt x="12" y="54"/>
                  <a:pt x="11" y="69"/>
                </a:cubicBezTo>
                <a:cubicBezTo>
                  <a:pt x="32" y="69"/>
                  <a:pt x="32" y="69"/>
                  <a:pt x="32" y="69"/>
                </a:cubicBezTo>
                <a:cubicBezTo>
                  <a:pt x="32" y="56"/>
                  <a:pt x="35" y="44"/>
                  <a:pt x="39" y="33"/>
                </a:cubicBezTo>
                <a:cubicBezTo>
                  <a:pt x="36" y="32"/>
                  <a:pt x="33" y="30"/>
                  <a:pt x="30" y="28"/>
                </a:cubicBezTo>
                <a:close/>
                <a:moveTo>
                  <a:pt x="99" y="36"/>
                </a:moveTo>
                <a:cubicBezTo>
                  <a:pt x="99" y="36"/>
                  <a:pt x="99" y="36"/>
                  <a:pt x="99" y="36"/>
                </a:cubicBezTo>
                <a:cubicBezTo>
                  <a:pt x="98" y="37"/>
                  <a:pt x="97" y="37"/>
                  <a:pt x="96" y="37"/>
                </a:cubicBezTo>
                <a:cubicBezTo>
                  <a:pt x="90" y="40"/>
                  <a:pt x="83" y="41"/>
                  <a:pt x="75" y="42"/>
                </a:cubicBezTo>
                <a:cubicBezTo>
                  <a:pt x="75" y="69"/>
                  <a:pt x="75" y="69"/>
                  <a:pt x="75" y="69"/>
                </a:cubicBezTo>
                <a:cubicBezTo>
                  <a:pt x="105" y="69"/>
                  <a:pt x="105" y="69"/>
                  <a:pt x="105" y="69"/>
                </a:cubicBezTo>
                <a:cubicBezTo>
                  <a:pt x="105" y="57"/>
                  <a:pt x="103" y="46"/>
                  <a:pt x="99" y="36"/>
                </a:cubicBezTo>
                <a:close/>
                <a:moveTo>
                  <a:pt x="69" y="42"/>
                </a:moveTo>
                <a:cubicBezTo>
                  <a:pt x="69" y="42"/>
                  <a:pt x="69" y="42"/>
                  <a:pt x="69" y="42"/>
                </a:cubicBezTo>
                <a:cubicBezTo>
                  <a:pt x="61" y="41"/>
                  <a:pt x="54" y="40"/>
                  <a:pt x="48" y="37"/>
                </a:cubicBezTo>
                <a:cubicBezTo>
                  <a:pt x="47" y="37"/>
                  <a:pt x="46" y="37"/>
                  <a:pt x="45" y="36"/>
                </a:cubicBezTo>
                <a:cubicBezTo>
                  <a:pt x="41" y="46"/>
                  <a:pt x="39" y="57"/>
                  <a:pt x="39" y="69"/>
                </a:cubicBezTo>
                <a:cubicBezTo>
                  <a:pt x="69" y="69"/>
                  <a:pt x="69" y="69"/>
                  <a:pt x="69" y="69"/>
                </a:cubicBezTo>
                <a:cubicBezTo>
                  <a:pt x="69" y="42"/>
                  <a:pt x="69" y="42"/>
                  <a:pt x="69" y="4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7" name="原创设计师QQ：598969553              _13"/>
          <p:cNvSpPr>
            <a:spLocks noEditPoints="1"/>
          </p:cNvSpPr>
          <p:nvPr/>
        </p:nvSpPr>
        <p:spPr bwMode="auto">
          <a:xfrm>
            <a:off x="6247864" y="2937978"/>
            <a:ext cx="242101" cy="244302"/>
          </a:xfrm>
          <a:custGeom>
            <a:avLst/>
            <a:gdLst>
              <a:gd name="T0" fmla="*/ 6 w 141"/>
              <a:gd name="T1" fmla="*/ 141 h 141"/>
              <a:gd name="T2" fmla="*/ 10 w 141"/>
              <a:gd name="T3" fmla="*/ 113 h 141"/>
              <a:gd name="T4" fmla="*/ 38 w 141"/>
              <a:gd name="T5" fmla="*/ 101 h 141"/>
              <a:gd name="T6" fmla="*/ 38 w 141"/>
              <a:gd name="T7" fmla="*/ 100 h 141"/>
              <a:gd name="T8" fmla="*/ 30 w 141"/>
              <a:gd name="T9" fmla="*/ 84 h 141"/>
              <a:gd name="T10" fmla="*/ 28 w 141"/>
              <a:gd name="T11" fmla="*/ 79 h 141"/>
              <a:gd name="T12" fmla="*/ 20 w 141"/>
              <a:gd name="T13" fmla="*/ 68 h 141"/>
              <a:gd name="T14" fmla="*/ 19 w 141"/>
              <a:gd name="T15" fmla="*/ 42 h 141"/>
              <a:gd name="T16" fmla="*/ 57 w 141"/>
              <a:gd name="T17" fmla="*/ 0 h 141"/>
              <a:gd name="T18" fmla="*/ 80 w 141"/>
              <a:gd name="T19" fmla="*/ 8 h 141"/>
              <a:gd name="T20" fmla="*/ 104 w 141"/>
              <a:gd name="T21" fmla="*/ 33 h 141"/>
              <a:gd name="T22" fmla="*/ 102 w 141"/>
              <a:gd name="T23" fmla="*/ 54 h 141"/>
              <a:gd name="T24" fmla="*/ 104 w 141"/>
              <a:gd name="T25" fmla="*/ 66 h 141"/>
              <a:gd name="T26" fmla="*/ 103 w 141"/>
              <a:gd name="T27" fmla="*/ 141 h 141"/>
              <a:gd name="T28" fmla="*/ 91 w 141"/>
              <a:gd name="T29" fmla="*/ 68 h 141"/>
              <a:gd name="T30" fmla="*/ 91 w 141"/>
              <a:gd name="T31" fmla="*/ 53 h 141"/>
              <a:gd name="T32" fmla="*/ 93 w 141"/>
              <a:gd name="T33" fmla="*/ 35 h 141"/>
              <a:gd name="T34" fmla="*/ 81 w 141"/>
              <a:gd name="T35" fmla="*/ 19 h 141"/>
              <a:gd name="T36" fmla="*/ 76 w 141"/>
              <a:gd name="T37" fmla="*/ 18 h 141"/>
              <a:gd name="T38" fmla="*/ 66 w 141"/>
              <a:gd name="T39" fmla="*/ 12 h 141"/>
              <a:gd name="T40" fmla="*/ 40 w 141"/>
              <a:gd name="T41" fmla="*/ 16 h 141"/>
              <a:gd name="T42" fmla="*/ 32 w 141"/>
              <a:gd name="T43" fmla="*/ 28 h 141"/>
              <a:gd name="T44" fmla="*/ 32 w 141"/>
              <a:gd name="T45" fmla="*/ 53 h 141"/>
              <a:gd name="T46" fmla="*/ 32 w 141"/>
              <a:gd name="T47" fmla="*/ 56 h 141"/>
              <a:gd name="T48" fmla="*/ 31 w 141"/>
              <a:gd name="T49" fmla="*/ 65 h 141"/>
              <a:gd name="T50" fmla="*/ 31 w 141"/>
              <a:gd name="T51" fmla="*/ 65 h 141"/>
              <a:gd name="T52" fmla="*/ 35 w 141"/>
              <a:gd name="T53" fmla="*/ 71 h 141"/>
              <a:gd name="T54" fmla="*/ 35 w 141"/>
              <a:gd name="T55" fmla="*/ 71 h 141"/>
              <a:gd name="T56" fmla="*/ 47 w 141"/>
              <a:gd name="T57" fmla="*/ 91 h 141"/>
              <a:gd name="T58" fmla="*/ 50 w 141"/>
              <a:gd name="T59" fmla="*/ 98 h 141"/>
              <a:gd name="T60" fmla="*/ 46 w 141"/>
              <a:gd name="T61" fmla="*/ 108 h 141"/>
              <a:gd name="T62" fmla="*/ 18 w 141"/>
              <a:gd name="T63" fmla="*/ 121 h 141"/>
              <a:gd name="T64" fmla="*/ 118 w 141"/>
              <a:gd name="T65" fmla="*/ 100 h 141"/>
              <a:gd name="T66" fmla="*/ 121 w 141"/>
              <a:gd name="T67" fmla="*/ 103 h 141"/>
              <a:gd name="T68" fmla="*/ 107 w 141"/>
              <a:gd name="T69" fmla="*/ 107 h 141"/>
              <a:gd name="T70" fmla="*/ 103 w 141"/>
              <a:gd name="T71" fmla="*/ 121 h 141"/>
              <a:gd name="T72" fmla="*/ 100 w 141"/>
              <a:gd name="T73" fmla="*/ 107 h 141"/>
              <a:gd name="T74" fmla="*/ 86 w 141"/>
              <a:gd name="T75" fmla="*/ 103 h 141"/>
              <a:gd name="T76" fmla="*/ 100 w 141"/>
              <a:gd name="T77" fmla="*/ 100 h 141"/>
              <a:gd name="T78" fmla="*/ 103 w 141"/>
              <a:gd name="T79" fmla="*/ 86 h 141"/>
              <a:gd name="T80" fmla="*/ 107 w 141"/>
              <a:gd name="T81" fmla="*/ 100 h 141"/>
              <a:gd name="T82" fmla="*/ 103 w 141"/>
              <a:gd name="T83" fmla="*/ 76 h 141"/>
              <a:gd name="T84" fmla="*/ 76 w 141"/>
              <a:gd name="T85" fmla="*/ 103 h 141"/>
              <a:gd name="T86" fmla="*/ 131 w 141"/>
              <a:gd name="T87" fmla="*/ 10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141">
                <a:moveTo>
                  <a:pt x="11" y="136"/>
                </a:moveTo>
                <a:cubicBezTo>
                  <a:pt x="11" y="139"/>
                  <a:pt x="9" y="141"/>
                  <a:pt x="6" y="141"/>
                </a:cubicBezTo>
                <a:cubicBezTo>
                  <a:pt x="3" y="141"/>
                  <a:pt x="0" y="139"/>
                  <a:pt x="0" y="136"/>
                </a:cubicBezTo>
                <a:cubicBezTo>
                  <a:pt x="0" y="126"/>
                  <a:pt x="5" y="119"/>
                  <a:pt x="10" y="113"/>
                </a:cubicBezTo>
                <a:cubicBezTo>
                  <a:pt x="18" y="106"/>
                  <a:pt x="29" y="103"/>
                  <a:pt x="35" y="102"/>
                </a:cubicBezTo>
                <a:cubicBezTo>
                  <a:pt x="36" y="102"/>
                  <a:pt x="38" y="101"/>
                  <a:pt x="38" y="101"/>
                </a:cubicBezTo>
                <a:cubicBezTo>
                  <a:pt x="38" y="101"/>
                  <a:pt x="38" y="101"/>
                  <a:pt x="38" y="101"/>
                </a:cubicBezTo>
                <a:cubicBezTo>
                  <a:pt x="38" y="100"/>
                  <a:pt x="38" y="100"/>
                  <a:pt x="38" y="100"/>
                </a:cubicBezTo>
                <a:cubicBezTo>
                  <a:pt x="39" y="100"/>
                  <a:pt x="39" y="99"/>
                  <a:pt x="39" y="99"/>
                </a:cubicBezTo>
                <a:cubicBezTo>
                  <a:pt x="34" y="95"/>
                  <a:pt x="32" y="89"/>
                  <a:pt x="30" y="84"/>
                </a:cubicBezTo>
                <a:cubicBezTo>
                  <a:pt x="29" y="82"/>
                  <a:pt x="28" y="80"/>
                  <a:pt x="28" y="79"/>
                </a:cubicBezTo>
                <a:cubicBezTo>
                  <a:pt x="28" y="79"/>
                  <a:pt x="28" y="79"/>
                  <a:pt x="28" y="79"/>
                </a:cubicBezTo>
                <a:cubicBezTo>
                  <a:pt x="27" y="79"/>
                  <a:pt x="27" y="79"/>
                  <a:pt x="27" y="79"/>
                </a:cubicBezTo>
                <a:cubicBezTo>
                  <a:pt x="25" y="77"/>
                  <a:pt x="22" y="73"/>
                  <a:pt x="20" y="68"/>
                </a:cubicBezTo>
                <a:cubicBezTo>
                  <a:pt x="19" y="64"/>
                  <a:pt x="18" y="59"/>
                  <a:pt x="21" y="55"/>
                </a:cubicBezTo>
                <a:cubicBezTo>
                  <a:pt x="19" y="51"/>
                  <a:pt x="19" y="46"/>
                  <a:pt x="19" y="42"/>
                </a:cubicBezTo>
                <a:cubicBezTo>
                  <a:pt x="19" y="29"/>
                  <a:pt x="23" y="14"/>
                  <a:pt x="34" y="7"/>
                </a:cubicBezTo>
                <a:cubicBezTo>
                  <a:pt x="41" y="3"/>
                  <a:pt x="48" y="1"/>
                  <a:pt x="57" y="0"/>
                </a:cubicBezTo>
                <a:cubicBezTo>
                  <a:pt x="60" y="0"/>
                  <a:pt x="64" y="0"/>
                  <a:pt x="68" y="1"/>
                </a:cubicBezTo>
                <a:cubicBezTo>
                  <a:pt x="73" y="2"/>
                  <a:pt x="78" y="4"/>
                  <a:pt x="80" y="8"/>
                </a:cubicBezTo>
                <a:cubicBezTo>
                  <a:pt x="86" y="7"/>
                  <a:pt x="91" y="10"/>
                  <a:pt x="95" y="15"/>
                </a:cubicBezTo>
                <a:cubicBezTo>
                  <a:pt x="100" y="21"/>
                  <a:pt x="103" y="29"/>
                  <a:pt x="104" y="33"/>
                </a:cubicBezTo>
                <a:cubicBezTo>
                  <a:pt x="104" y="37"/>
                  <a:pt x="104" y="41"/>
                  <a:pt x="104" y="45"/>
                </a:cubicBezTo>
                <a:cubicBezTo>
                  <a:pt x="103" y="47"/>
                  <a:pt x="103" y="50"/>
                  <a:pt x="102" y="54"/>
                </a:cubicBezTo>
                <a:cubicBezTo>
                  <a:pt x="103" y="56"/>
                  <a:pt x="104" y="58"/>
                  <a:pt x="104" y="61"/>
                </a:cubicBezTo>
                <a:cubicBezTo>
                  <a:pt x="104" y="63"/>
                  <a:pt x="104" y="64"/>
                  <a:pt x="104" y="66"/>
                </a:cubicBezTo>
                <a:cubicBezTo>
                  <a:pt x="125" y="66"/>
                  <a:pt x="141" y="83"/>
                  <a:pt x="141" y="103"/>
                </a:cubicBezTo>
                <a:cubicBezTo>
                  <a:pt x="141" y="124"/>
                  <a:pt x="124" y="141"/>
                  <a:pt x="103" y="141"/>
                </a:cubicBezTo>
                <a:cubicBezTo>
                  <a:pt x="83" y="141"/>
                  <a:pt x="66" y="124"/>
                  <a:pt x="66" y="103"/>
                </a:cubicBezTo>
                <a:cubicBezTo>
                  <a:pt x="66" y="87"/>
                  <a:pt x="76" y="73"/>
                  <a:pt x="91" y="68"/>
                </a:cubicBezTo>
                <a:cubicBezTo>
                  <a:pt x="93" y="64"/>
                  <a:pt x="95" y="62"/>
                  <a:pt x="92" y="58"/>
                </a:cubicBezTo>
                <a:cubicBezTo>
                  <a:pt x="91" y="57"/>
                  <a:pt x="90" y="55"/>
                  <a:pt x="91" y="53"/>
                </a:cubicBezTo>
                <a:cubicBezTo>
                  <a:pt x="92" y="49"/>
                  <a:pt x="93" y="46"/>
                  <a:pt x="93" y="43"/>
                </a:cubicBezTo>
                <a:cubicBezTo>
                  <a:pt x="93" y="40"/>
                  <a:pt x="93" y="38"/>
                  <a:pt x="93" y="35"/>
                </a:cubicBezTo>
                <a:cubicBezTo>
                  <a:pt x="93" y="32"/>
                  <a:pt x="90" y="26"/>
                  <a:pt x="87" y="22"/>
                </a:cubicBezTo>
                <a:cubicBezTo>
                  <a:pt x="85" y="20"/>
                  <a:pt x="83" y="18"/>
                  <a:pt x="81" y="19"/>
                </a:cubicBezTo>
                <a:cubicBezTo>
                  <a:pt x="81" y="19"/>
                  <a:pt x="81" y="19"/>
                  <a:pt x="81" y="19"/>
                </a:cubicBezTo>
                <a:cubicBezTo>
                  <a:pt x="79" y="19"/>
                  <a:pt x="77" y="19"/>
                  <a:pt x="76" y="18"/>
                </a:cubicBezTo>
                <a:cubicBezTo>
                  <a:pt x="74" y="17"/>
                  <a:pt x="73" y="16"/>
                  <a:pt x="72" y="14"/>
                </a:cubicBezTo>
                <a:cubicBezTo>
                  <a:pt x="71" y="13"/>
                  <a:pt x="69" y="12"/>
                  <a:pt x="66" y="12"/>
                </a:cubicBezTo>
                <a:cubicBezTo>
                  <a:pt x="63" y="11"/>
                  <a:pt x="59" y="11"/>
                  <a:pt x="57" y="11"/>
                </a:cubicBezTo>
                <a:cubicBezTo>
                  <a:pt x="50" y="11"/>
                  <a:pt x="45" y="13"/>
                  <a:pt x="40" y="16"/>
                </a:cubicBezTo>
                <a:cubicBezTo>
                  <a:pt x="37" y="18"/>
                  <a:pt x="34" y="22"/>
                  <a:pt x="32" y="28"/>
                </a:cubicBezTo>
                <a:cubicBezTo>
                  <a:pt x="32" y="28"/>
                  <a:pt x="32" y="28"/>
                  <a:pt x="32" y="28"/>
                </a:cubicBezTo>
                <a:cubicBezTo>
                  <a:pt x="30" y="32"/>
                  <a:pt x="30" y="37"/>
                  <a:pt x="30" y="41"/>
                </a:cubicBezTo>
                <a:cubicBezTo>
                  <a:pt x="30" y="46"/>
                  <a:pt x="30" y="50"/>
                  <a:pt x="32" y="53"/>
                </a:cubicBezTo>
                <a:cubicBezTo>
                  <a:pt x="32" y="54"/>
                  <a:pt x="32" y="55"/>
                  <a:pt x="32" y="56"/>
                </a:cubicBezTo>
                <a:cubicBezTo>
                  <a:pt x="32" y="56"/>
                  <a:pt x="32" y="56"/>
                  <a:pt x="32" y="56"/>
                </a:cubicBezTo>
                <a:cubicBezTo>
                  <a:pt x="32" y="56"/>
                  <a:pt x="32" y="56"/>
                  <a:pt x="32" y="56"/>
                </a:cubicBezTo>
                <a:cubicBezTo>
                  <a:pt x="32" y="60"/>
                  <a:pt x="29" y="60"/>
                  <a:pt x="31" y="65"/>
                </a:cubicBezTo>
                <a:cubicBezTo>
                  <a:pt x="30" y="65"/>
                  <a:pt x="30" y="65"/>
                  <a:pt x="30" y="65"/>
                </a:cubicBezTo>
                <a:cubicBezTo>
                  <a:pt x="31" y="65"/>
                  <a:pt x="31" y="65"/>
                  <a:pt x="31" y="65"/>
                </a:cubicBezTo>
                <a:cubicBezTo>
                  <a:pt x="31" y="67"/>
                  <a:pt x="33" y="70"/>
                  <a:pt x="35" y="71"/>
                </a:cubicBezTo>
                <a:cubicBezTo>
                  <a:pt x="35" y="71"/>
                  <a:pt x="35" y="71"/>
                  <a:pt x="35" y="71"/>
                </a:cubicBezTo>
                <a:cubicBezTo>
                  <a:pt x="35" y="71"/>
                  <a:pt x="35" y="71"/>
                  <a:pt x="35" y="71"/>
                </a:cubicBezTo>
                <a:cubicBezTo>
                  <a:pt x="35" y="71"/>
                  <a:pt x="35" y="71"/>
                  <a:pt x="35" y="71"/>
                </a:cubicBezTo>
                <a:cubicBezTo>
                  <a:pt x="37" y="73"/>
                  <a:pt x="39" y="76"/>
                  <a:pt x="40" y="80"/>
                </a:cubicBezTo>
                <a:cubicBezTo>
                  <a:pt x="42" y="84"/>
                  <a:pt x="44" y="89"/>
                  <a:pt x="47" y="91"/>
                </a:cubicBezTo>
                <a:cubicBezTo>
                  <a:pt x="49" y="92"/>
                  <a:pt x="50" y="94"/>
                  <a:pt x="50" y="96"/>
                </a:cubicBezTo>
                <a:cubicBezTo>
                  <a:pt x="50" y="98"/>
                  <a:pt x="50" y="98"/>
                  <a:pt x="50" y="98"/>
                </a:cubicBezTo>
                <a:cubicBezTo>
                  <a:pt x="50" y="102"/>
                  <a:pt x="49" y="106"/>
                  <a:pt x="46" y="108"/>
                </a:cubicBezTo>
                <a:cubicBezTo>
                  <a:pt x="46" y="108"/>
                  <a:pt x="46" y="108"/>
                  <a:pt x="46" y="108"/>
                </a:cubicBezTo>
                <a:cubicBezTo>
                  <a:pt x="44" y="111"/>
                  <a:pt x="40" y="112"/>
                  <a:pt x="36" y="113"/>
                </a:cubicBezTo>
                <a:cubicBezTo>
                  <a:pt x="31" y="113"/>
                  <a:pt x="23" y="116"/>
                  <a:pt x="18" y="121"/>
                </a:cubicBezTo>
                <a:cubicBezTo>
                  <a:pt x="14" y="125"/>
                  <a:pt x="11" y="129"/>
                  <a:pt x="11" y="136"/>
                </a:cubicBezTo>
                <a:close/>
                <a:moveTo>
                  <a:pt x="118" y="100"/>
                </a:moveTo>
                <a:cubicBezTo>
                  <a:pt x="118" y="100"/>
                  <a:pt x="118" y="100"/>
                  <a:pt x="118" y="100"/>
                </a:cubicBezTo>
                <a:cubicBezTo>
                  <a:pt x="120" y="100"/>
                  <a:pt x="121" y="102"/>
                  <a:pt x="121" y="103"/>
                </a:cubicBezTo>
                <a:cubicBezTo>
                  <a:pt x="121" y="105"/>
                  <a:pt x="120" y="107"/>
                  <a:pt x="118" y="107"/>
                </a:cubicBezTo>
                <a:cubicBezTo>
                  <a:pt x="107" y="107"/>
                  <a:pt x="107" y="107"/>
                  <a:pt x="107" y="107"/>
                </a:cubicBezTo>
                <a:cubicBezTo>
                  <a:pt x="107" y="118"/>
                  <a:pt x="107" y="118"/>
                  <a:pt x="107" y="118"/>
                </a:cubicBezTo>
                <a:cubicBezTo>
                  <a:pt x="107" y="120"/>
                  <a:pt x="105" y="121"/>
                  <a:pt x="103" y="121"/>
                </a:cubicBezTo>
                <a:cubicBezTo>
                  <a:pt x="102" y="121"/>
                  <a:pt x="100" y="120"/>
                  <a:pt x="100" y="118"/>
                </a:cubicBezTo>
                <a:cubicBezTo>
                  <a:pt x="100" y="107"/>
                  <a:pt x="100" y="107"/>
                  <a:pt x="100" y="107"/>
                </a:cubicBezTo>
                <a:cubicBezTo>
                  <a:pt x="89" y="107"/>
                  <a:pt x="89" y="107"/>
                  <a:pt x="89" y="107"/>
                </a:cubicBezTo>
                <a:cubicBezTo>
                  <a:pt x="87" y="107"/>
                  <a:pt x="86" y="105"/>
                  <a:pt x="86" y="103"/>
                </a:cubicBezTo>
                <a:cubicBezTo>
                  <a:pt x="86" y="102"/>
                  <a:pt x="87" y="100"/>
                  <a:pt x="89" y="100"/>
                </a:cubicBezTo>
                <a:cubicBezTo>
                  <a:pt x="100" y="100"/>
                  <a:pt x="100" y="100"/>
                  <a:pt x="100" y="100"/>
                </a:cubicBezTo>
                <a:cubicBezTo>
                  <a:pt x="100" y="89"/>
                  <a:pt x="100" y="89"/>
                  <a:pt x="100" y="89"/>
                </a:cubicBezTo>
                <a:cubicBezTo>
                  <a:pt x="100" y="87"/>
                  <a:pt x="102" y="86"/>
                  <a:pt x="103" y="86"/>
                </a:cubicBezTo>
                <a:cubicBezTo>
                  <a:pt x="105" y="86"/>
                  <a:pt x="107" y="87"/>
                  <a:pt x="107" y="89"/>
                </a:cubicBezTo>
                <a:cubicBezTo>
                  <a:pt x="107" y="100"/>
                  <a:pt x="107" y="100"/>
                  <a:pt x="107" y="100"/>
                </a:cubicBezTo>
                <a:cubicBezTo>
                  <a:pt x="118" y="100"/>
                  <a:pt x="118" y="100"/>
                  <a:pt x="118" y="100"/>
                </a:cubicBezTo>
                <a:close/>
                <a:moveTo>
                  <a:pt x="103" y="76"/>
                </a:moveTo>
                <a:cubicBezTo>
                  <a:pt x="103" y="76"/>
                  <a:pt x="103" y="76"/>
                  <a:pt x="103" y="76"/>
                </a:cubicBezTo>
                <a:cubicBezTo>
                  <a:pt x="89" y="76"/>
                  <a:pt x="76" y="88"/>
                  <a:pt x="76" y="103"/>
                </a:cubicBezTo>
                <a:cubicBezTo>
                  <a:pt x="76" y="118"/>
                  <a:pt x="89" y="131"/>
                  <a:pt x="103" y="131"/>
                </a:cubicBezTo>
                <a:cubicBezTo>
                  <a:pt x="118" y="131"/>
                  <a:pt x="131" y="118"/>
                  <a:pt x="131" y="103"/>
                </a:cubicBezTo>
                <a:cubicBezTo>
                  <a:pt x="131" y="88"/>
                  <a:pt x="118" y="76"/>
                  <a:pt x="103" y="7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8" name="原创设计师QQ：598969553              _14"/>
          <p:cNvSpPr>
            <a:spLocks noEditPoints="1"/>
          </p:cNvSpPr>
          <p:nvPr/>
        </p:nvSpPr>
        <p:spPr bwMode="auto">
          <a:xfrm>
            <a:off x="5680026" y="3703899"/>
            <a:ext cx="272914" cy="248704"/>
          </a:xfrm>
          <a:custGeom>
            <a:avLst/>
            <a:gdLst>
              <a:gd name="T0" fmla="*/ 59 w 160"/>
              <a:gd name="T1" fmla="*/ 62 h 145"/>
              <a:gd name="T2" fmla="*/ 59 w 160"/>
              <a:gd name="T3" fmla="*/ 78 h 145"/>
              <a:gd name="T4" fmla="*/ 42 w 160"/>
              <a:gd name="T5" fmla="*/ 78 h 145"/>
              <a:gd name="T6" fmla="*/ 42 w 160"/>
              <a:gd name="T7" fmla="*/ 62 h 145"/>
              <a:gd name="T8" fmla="*/ 80 w 160"/>
              <a:gd name="T9" fmla="*/ 0 h 145"/>
              <a:gd name="T10" fmla="*/ 136 w 160"/>
              <a:gd name="T11" fmla="*/ 20 h 145"/>
              <a:gd name="T12" fmla="*/ 136 w 160"/>
              <a:gd name="T13" fmla="*/ 120 h 145"/>
              <a:gd name="T14" fmla="*/ 61 w 160"/>
              <a:gd name="T15" fmla="*/ 138 h 145"/>
              <a:gd name="T16" fmla="*/ 26 w 160"/>
              <a:gd name="T17" fmla="*/ 143 h 145"/>
              <a:gd name="T18" fmla="*/ 20 w 160"/>
              <a:gd name="T19" fmla="*/ 145 h 145"/>
              <a:gd name="T20" fmla="*/ 11 w 160"/>
              <a:gd name="T21" fmla="*/ 138 h 145"/>
              <a:gd name="T22" fmla="*/ 11 w 160"/>
              <a:gd name="T23" fmla="*/ 132 h 145"/>
              <a:gd name="T24" fmla="*/ 4 w 160"/>
              <a:gd name="T25" fmla="*/ 93 h 145"/>
              <a:gd name="T26" fmla="*/ 24 w 160"/>
              <a:gd name="T27" fmla="*/ 20 h 145"/>
              <a:gd name="T28" fmla="*/ 128 w 160"/>
              <a:gd name="T29" fmla="*/ 30 h 145"/>
              <a:gd name="T30" fmla="*/ 80 w 160"/>
              <a:gd name="T31" fmla="*/ 13 h 145"/>
              <a:gd name="T32" fmla="*/ 12 w 160"/>
              <a:gd name="T33" fmla="*/ 70 h 145"/>
              <a:gd name="T34" fmla="*/ 26 w 160"/>
              <a:gd name="T35" fmla="*/ 105 h 145"/>
              <a:gd name="T36" fmla="*/ 23 w 160"/>
              <a:gd name="T37" fmla="*/ 131 h 145"/>
              <a:gd name="T38" fmla="*/ 48 w 160"/>
              <a:gd name="T39" fmla="*/ 121 h 145"/>
              <a:gd name="T40" fmla="*/ 80 w 160"/>
              <a:gd name="T41" fmla="*/ 127 h 145"/>
              <a:gd name="T42" fmla="*/ 148 w 160"/>
              <a:gd name="T43" fmla="*/ 70 h 145"/>
              <a:gd name="T44" fmla="*/ 53 w 160"/>
              <a:gd name="T45" fmla="*/ 67 h 145"/>
              <a:gd name="T46" fmla="*/ 50 w 160"/>
              <a:gd name="T47" fmla="*/ 66 h 145"/>
              <a:gd name="T48" fmla="*/ 46 w 160"/>
              <a:gd name="T49" fmla="*/ 70 h 145"/>
              <a:gd name="T50" fmla="*/ 50 w 160"/>
              <a:gd name="T51" fmla="*/ 74 h 145"/>
              <a:gd name="T52" fmla="*/ 55 w 160"/>
              <a:gd name="T53" fmla="*/ 70 h 145"/>
              <a:gd name="T54" fmla="*/ 80 w 160"/>
              <a:gd name="T55" fmla="*/ 58 h 145"/>
              <a:gd name="T56" fmla="*/ 88 w 160"/>
              <a:gd name="T57" fmla="*/ 62 h 145"/>
              <a:gd name="T58" fmla="*/ 88 w 160"/>
              <a:gd name="T59" fmla="*/ 78 h 145"/>
              <a:gd name="T60" fmla="*/ 72 w 160"/>
              <a:gd name="T61" fmla="*/ 78 h 145"/>
              <a:gd name="T62" fmla="*/ 72 w 160"/>
              <a:gd name="T63" fmla="*/ 62 h 145"/>
              <a:gd name="T64" fmla="*/ 83 w 160"/>
              <a:gd name="T65" fmla="*/ 67 h 145"/>
              <a:gd name="T66" fmla="*/ 80 w 160"/>
              <a:gd name="T67" fmla="*/ 66 h 145"/>
              <a:gd name="T68" fmla="*/ 76 w 160"/>
              <a:gd name="T69" fmla="*/ 70 h 145"/>
              <a:gd name="T70" fmla="*/ 80 w 160"/>
              <a:gd name="T71" fmla="*/ 74 h 145"/>
              <a:gd name="T72" fmla="*/ 84 w 160"/>
              <a:gd name="T73" fmla="*/ 70 h 145"/>
              <a:gd name="T74" fmla="*/ 110 w 160"/>
              <a:gd name="T75" fmla="*/ 58 h 145"/>
              <a:gd name="T76" fmla="*/ 118 w 160"/>
              <a:gd name="T77" fmla="*/ 62 h 145"/>
              <a:gd name="T78" fmla="*/ 118 w 160"/>
              <a:gd name="T79" fmla="*/ 78 h 145"/>
              <a:gd name="T80" fmla="*/ 101 w 160"/>
              <a:gd name="T81" fmla="*/ 78 h 145"/>
              <a:gd name="T82" fmla="*/ 101 w 160"/>
              <a:gd name="T83" fmla="*/ 62 h 145"/>
              <a:gd name="T84" fmla="*/ 113 w 160"/>
              <a:gd name="T85" fmla="*/ 67 h 145"/>
              <a:gd name="T86" fmla="*/ 110 w 160"/>
              <a:gd name="T87" fmla="*/ 66 h 145"/>
              <a:gd name="T88" fmla="*/ 105 w 160"/>
              <a:gd name="T89" fmla="*/ 70 h 145"/>
              <a:gd name="T90" fmla="*/ 110 w 160"/>
              <a:gd name="T91" fmla="*/ 74 h 145"/>
              <a:gd name="T92" fmla="*/ 114 w 160"/>
              <a:gd name="T93" fmla="*/ 7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145">
                <a:moveTo>
                  <a:pt x="50" y="58"/>
                </a:moveTo>
                <a:cubicBezTo>
                  <a:pt x="54" y="58"/>
                  <a:pt x="56" y="60"/>
                  <a:pt x="59" y="62"/>
                </a:cubicBezTo>
                <a:cubicBezTo>
                  <a:pt x="61" y="64"/>
                  <a:pt x="62" y="67"/>
                  <a:pt x="62" y="70"/>
                </a:cubicBezTo>
                <a:cubicBezTo>
                  <a:pt x="62" y="73"/>
                  <a:pt x="61" y="76"/>
                  <a:pt x="59" y="78"/>
                </a:cubicBezTo>
                <a:cubicBezTo>
                  <a:pt x="56" y="80"/>
                  <a:pt x="54" y="82"/>
                  <a:pt x="50" y="82"/>
                </a:cubicBezTo>
                <a:cubicBezTo>
                  <a:pt x="47" y="82"/>
                  <a:pt x="44" y="80"/>
                  <a:pt x="42" y="78"/>
                </a:cubicBezTo>
                <a:cubicBezTo>
                  <a:pt x="40" y="76"/>
                  <a:pt x="39" y="73"/>
                  <a:pt x="39" y="70"/>
                </a:cubicBezTo>
                <a:cubicBezTo>
                  <a:pt x="39" y="67"/>
                  <a:pt x="40" y="64"/>
                  <a:pt x="42" y="62"/>
                </a:cubicBezTo>
                <a:cubicBezTo>
                  <a:pt x="44" y="60"/>
                  <a:pt x="47" y="58"/>
                  <a:pt x="50" y="58"/>
                </a:cubicBezTo>
                <a:close/>
                <a:moveTo>
                  <a:pt x="80" y="0"/>
                </a:moveTo>
                <a:cubicBezTo>
                  <a:pt x="80" y="0"/>
                  <a:pt x="80" y="0"/>
                  <a:pt x="80" y="0"/>
                </a:cubicBezTo>
                <a:cubicBezTo>
                  <a:pt x="102" y="0"/>
                  <a:pt x="122" y="8"/>
                  <a:pt x="136" y="20"/>
                </a:cubicBezTo>
                <a:cubicBezTo>
                  <a:pt x="151" y="33"/>
                  <a:pt x="160" y="51"/>
                  <a:pt x="160" y="70"/>
                </a:cubicBezTo>
                <a:cubicBezTo>
                  <a:pt x="160" y="89"/>
                  <a:pt x="151" y="107"/>
                  <a:pt x="136" y="120"/>
                </a:cubicBezTo>
                <a:cubicBezTo>
                  <a:pt x="122" y="132"/>
                  <a:pt x="102" y="140"/>
                  <a:pt x="80" y="140"/>
                </a:cubicBezTo>
                <a:cubicBezTo>
                  <a:pt x="73" y="140"/>
                  <a:pt x="67" y="139"/>
                  <a:pt x="61" y="138"/>
                </a:cubicBezTo>
                <a:cubicBezTo>
                  <a:pt x="55" y="137"/>
                  <a:pt x="50" y="135"/>
                  <a:pt x="45" y="133"/>
                </a:cubicBezTo>
                <a:cubicBezTo>
                  <a:pt x="26" y="143"/>
                  <a:pt x="26" y="143"/>
                  <a:pt x="26" y="143"/>
                </a:cubicBezTo>
                <a:cubicBezTo>
                  <a:pt x="24" y="144"/>
                  <a:pt x="22" y="145"/>
                  <a:pt x="20" y="145"/>
                </a:cubicBezTo>
                <a:cubicBezTo>
                  <a:pt x="20" y="145"/>
                  <a:pt x="20" y="145"/>
                  <a:pt x="20" y="145"/>
                </a:cubicBezTo>
                <a:cubicBezTo>
                  <a:pt x="18" y="145"/>
                  <a:pt x="16" y="144"/>
                  <a:pt x="15" y="143"/>
                </a:cubicBezTo>
                <a:cubicBezTo>
                  <a:pt x="13" y="141"/>
                  <a:pt x="12" y="140"/>
                  <a:pt x="11" y="138"/>
                </a:cubicBezTo>
                <a:cubicBezTo>
                  <a:pt x="11" y="138"/>
                  <a:pt x="11" y="138"/>
                  <a:pt x="11" y="138"/>
                </a:cubicBezTo>
                <a:cubicBezTo>
                  <a:pt x="10" y="136"/>
                  <a:pt x="10" y="134"/>
                  <a:pt x="11" y="132"/>
                </a:cubicBezTo>
                <a:cubicBezTo>
                  <a:pt x="15" y="111"/>
                  <a:pt x="15" y="111"/>
                  <a:pt x="15" y="111"/>
                </a:cubicBezTo>
                <a:cubicBezTo>
                  <a:pt x="11" y="106"/>
                  <a:pt x="7" y="100"/>
                  <a:pt x="4" y="93"/>
                </a:cubicBezTo>
                <a:cubicBezTo>
                  <a:pt x="1" y="86"/>
                  <a:pt x="0" y="78"/>
                  <a:pt x="0" y="70"/>
                </a:cubicBezTo>
                <a:cubicBezTo>
                  <a:pt x="0" y="51"/>
                  <a:pt x="9" y="33"/>
                  <a:pt x="24" y="20"/>
                </a:cubicBezTo>
                <a:cubicBezTo>
                  <a:pt x="38" y="8"/>
                  <a:pt x="58" y="0"/>
                  <a:pt x="80" y="0"/>
                </a:cubicBezTo>
                <a:close/>
                <a:moveTo>
                  <a:pt x="128" y="30"/>
                </a:moveTo>
                <a:cubicBezTo>
                  <a:pt x="128" y="30"/>
                  <a:pt x="128" y="30"/>
                  <a:pt x="128" y="30"/>
                </a:cubicBezTo>
                <a:cubicBezTo>
                  <a:pt x="116" y="19"/>
                  <a:pt x="99" y="13"/>
                  <a:pt x="80" y="13"/>
                </a:cubicBezTo>
                <a:cubicBezTo>
                  <a:pt x="61" y="13"/>
                  <a:pt x="44" y="19"/>
                  <a:pt x="32" y="30"/>
                </a:cubicBezTo>
                <a:cubicBezTo>
                  <a:pt x="20" y="40"/>
                  <a:pt x="12" y="54"/>
                  <a:pt x="12" y="70"/>
                </a:cubicBezTo>
                <a:cubicBezTo>
                  <a:pt x="12" y="76"/>
                  <a:pt x="13" y="83"/>
                  <a:pt x="16" y="89"/>
                </a:cubicBezTo>
                <a:cubicBezTo>
                  <a:pt x="18" y="95"/>
                  <a:pt x="22" y="100"/>
                  <a:pt x="26" y="105"/>
                </a:cubicBezTo>
                <a:cubicBezTo>
                  <a:pt x="28" y="106"/>
                  <a:pt x="29" y="109"/>
                  <a:pt x="28" y="111"/>
                </a:cubicBezTo>
                <a:cubicBezTo>
                  <a:pt x="23" y="131"/>
                  <a:pt x="23" y="131"/>
                  <a:pt x="23" y="131"/>
                </a:cubicBezTo>
                <a:cubicBezTo>
                  <a:pt x="42" y="121"/>
                  <a:pt x="42" y="121"/>
                  <a:pt x="42" y="121"/>
                </a:cubicBezTo>
                <a:cubicBezTo>
                  <a:pt x="44" y="120"/>
                  <a:pt x="46" y="120"/>
                  <a:pt x="48" y="121"/>
                </a:cubicBezTo>
                <a:cubicBezTo>
                  <a:pt x="53" y="123"/>
                  <a:pt x="58" y="125"/>
                  <a:pt x="63" y="126"/>
                </a:cubicBezTo>
                <a:cubicBezTo>
                  <a:pt x="69" y="127"/>
                  <a:pt x="74" y="127"/>
                  <a:pt x="80" y="127"/>
                </a:cubicBezTo>
                <a:cubicBezTo>
                  <a:pt x="99" y="127"/>
                  <a:pt x="116" y="121"/>
                  <a:pt x="128" y="110"/>
                </a:cubicBezTo>
                <a:cubicBezTo>
                  <a:pt x="140" y="100"/>
                  <a:pt x="148" y="86"/>
                  <a:pt x="148" y="70"/>
                </a:cubicBezTo>
                <a:cubicBezTo>
                  <a:pt x="148" y="54"/>
                  <a:pt x="140" y="40"/>
                  <a:pt x="128" y="30"/>
                </a:cubicBezTo>
                <a:close/>
                <a:moveTo>
                  <a:pt x="53" y="67"/>
                </a:moveTo>
                <a:cubicBezTo>
                  <a:pt x="53" y="67"/>
                  <a:pt x="53" y="67"/>
                  <a:pt x="53" y="67"/>
                </a:cubicBezTo>
                <a:cubicBezTo>
                  <a:pt x="53" y="66"/>
                  <a:pt x="51" y="66"/>
                  <a:pt x="50" y="66"/>
                </a:cubicBezTo>
                <a:cubicBezTo>
                  <a:pt x="49" y="66"/>
                  <a:pt x="48" y="66"/>
                  <a:pt x="47" y="67"/>
                </a:cubicBezTo>
                <a:cubicBezTo>
                  <a:pt x="47" y="68"/>
                  <a:pt x="46" y="69"/>
                  <a:pt x="46" y="70"/>
                </a:cubicBezTo>
                <a:cubicBezTo>
                  <a:pt x="46" y="71"/>
                  <a:pt x="47" y="72"/>
                  <a:pt x="47" y="73"/>
                </a:cubicBezTo>
                <a:cubicBezTo>
                  <a:pt x="48" y="74"/>
                  <a:pt x="49" y="74"/>
                  <a:pt x="50" y="74"/>
                </a:cubicBezTo>
                <a:cubicBezTo>
                  <a:pt x="51" y="74"/>
                  <a:pt x="53" y="74"/>
                  <a:pt x="53" y="73"/>
                </a:cubicBezTo>
                <a:cubicBezTo>
                  <a:pt x="54" y="72"/>
                  <a:pt x="55" y="71"/>
                  <a:pt x="55" y="70"/>
                </a:cubicBezTo>
                <a:cubicBezTo>
                  <a:pt x="55" y="69"/>
                  <a:pt x="54" y="68"/>
                  <a:pt x="53" y="67"/>
                </a:cubicBezTo>
                <a:close/>
                <a:moveTo>
                  <a:pt x="80" y="58"/>
                </a:moveTo>
                <a:cubicBezTo>
                  <a:pt x="80" y="58"/>
                  <a:pt x="80" y="58"/>
                  <a:pt x="80" y="58"/>
                </a:cubicBezTo>
                <a:cubicBezTo>
                  <a:pt x="83" y="58"/>
                  <a:pt x="86" y="60"/>
                  <a:pt x="88" y="62"/>
                </a:cubicBezTo>
                <a:cubicBezTo>
                  <a:pt x="90" y="64"/>
                  <a:pt x="92" y="67"/>
                  <a:pt x="92" y="70"/>
                </a:cubicBezTo>
                <a:cubicBezTo>
                  <a:pt x="92" y="73"/>
                  <a:pt x="90" y="76"/>
                  <a:pt x="88" y="78"/>
                </a:cubicBezTo>
                <a:cubicBezTo>
                  <a:pt x="86" y="80"/>
                  <a:pt x="83" y="82"/>
                  <a:pt x="80" y="82"/>
                </a:cubicBezTo>
                <a:cubicBezTo>
                  <a:pt x="77" y="82"/>
                  <a:pt x="74" y="80"/>
                  <a:pt x="72" y="78"/>
                </a:cubicBezTo>
                <a:cubicBezTo>
                  <a:pt x="70" y="76"/>
                  <a:pt x="68" y="73"/>
                  <a:pt x="68" y="70"/>
                </a:cubicBezTo>
                <a:cubicBezTo>
                  <a:pt x="68" y="67"/>
                  <a:pt x="70" y="64"/>
                  <a:pt x="72" y="62"/>
                </a:cubicBezTo>
                <a:cubicBezTo>
                  <a:pt x="74" y="60"/>
                  <a:pt x="77" y="58"/>
                  <a:pt x="80" y="58"/>
                </a:cubicBezTo>
                <a:close/>
                <a:moveTo>
                  <a:pt x="83" y="67"/>
                </a:moveTo>
                <a:cubicBezTo>
                  <a:pt x="83" y="67"/>
                  <a:pt x="83" y="67"/>
                  <a:pt x="83" y="67"/>
                </a:cubicBezTo>
                <a:cubicBezTo>
                  <a:pt x="82" y="66"/>
                  <a:pt x="81" y="66"/>
                  <a:pt x="80" y="66"/>
                </a:cubicBezTo>
                <a:cubicBezTo>
                  <a:pt x="79" y="66"/>
                  <a:pt x="78" y="66"/>
                  <a:pt x="77" y="67"/>
                </a:cubicBezTo>
                <a:cubicBezTo>
                  <a:pt x="76" y="68"/>
                  <a:pt x="76" y="69"/>
                  <a:pt x="76" y="70"/>
                </a:cubicBezTo>
                <a:cubicBezTo>
                  <a:pt x="76" y="71"/>
                  <a:pt x="76" y="72"/>
                  <a:pt x="77" y="73"/>
                </a:cubicBezTo>
                <a:cubicBezTo>
                  <a:pt x="78" y="74"/>
                  <a:pt x="79" y="74"/>
                  <a:pt x="80" y="74"/>
                </a:cubicBezTo>
                <a:cubicBezTo>
                  <a:pt x="81" y="74"/>
                  <a:pt x="82" y="74"/>
                  <a:pt x="83" y="73"/>
                </a:cubicBezTo>
                <a:cubicBezTo>
                  <a:pt x="84" y="72"/>
                  <a:pt x="84" y="71"/>
                  <a:pt x="84" y="70"/>
                </a:cubicBezTo>
                <a:cubicBezTo>
                  <a:pt x="84" y="69"/>
                  <a:pt x="84" y="68"/>
                  <a:pt x="83" y="67"/>
                </a:cubicBezTo>
                <a:close/>
                <a:moveTo>
                  <a:pt x="110" y="58"/>
                </a:moveTo>
                <a:cubicBezTo>
                  <a:pt x="110" y="58"/>
                  <a:pt x="110" y="58"/>
                  <a:pt x="110" y="58"/>
                </a:cubicBezTo>
                <a:cubicBezTo>
                  <a:pt x="113" y="58"/>
                  <a:pt x="116" y="60"/>
                  <a:pt x="118" y="62"/>
                </a:cubicBezTo>
                <a:cubicBezTo>
                  <a:pt x="120" y="64"/>
                  <a:pt x="121" y="67"/>
                  <a:pt x="121" y="70"/>
                </a:cubicBezTo>
                <a:cubicBezTo>
                  <a:pt x="121" y="73"/>
                  <a:pt x="120" y="76"/>
                  <a:pt x="118" y="78"/>
                </a:cubicBezTo>
                <a:cubicBezTo>
                  <a:pt x="116" y="80"/>
                  <a:pt x="113" y="82"/>
                  <a:pt x="110" y="82"/>
                </a:cubicBezTo>
                <a:cubicBezTo>
                  <a:pt x="106" y="82"/>
                  <a:pt x="103" y="80"/>
                  <a:pt x="101" y="78"/>
                </a:cubicBezTo>
                <a:cubicBezTo>
                  <a:pt x="99" y="76"/>
                  <a:pt x="98" y="73"/>
                  <a:pt x="98" y="70"/>
                </a:cubicBezTo>
                <a:cubicBezTo>
                  <a:pt x="98" y="67"/>
                  <a:pt x="99" y="64"/>
                  <a:pt x="101" y="62"/>
                </a:cubicBezTo>
                <a:cubicBezTo>
                  <a:pt x="103" y="60"/>
                  <a:pt x="106" y="58"/>
                  <a:pt x="110" y="58"/>
                </a:cubicBezTo>
                <a:close/>
                <a:moveTo>
                  <a:pt x="113" y="67"/>
                </a:moveTo>
                <a:cubicBezTo>
                  <a:pt x="113" y="67"/>
                  <a:pt x="113" y="67"/>
                  <a:pt x="113" y="67"/>
                </a:cubicBezTo>
                <a:cubicBezTo>
                  <a:pt x="112" y="66"/>
                  <a:pt x="111" y="66"/>
                  <a:pt x="110" y="66"/>
                </a:cubicBezTo>
                <a:cubicBezTo>
                  <a:pt x="108" y="66"/>
                  <a:pt x="107" y="66"/>
                  <a:pt x="106" y="67"/>
                </a:cubicBezTo>
                <a:cubicBezTo>
                  <a:pt x="106" y="68"/>
                  <a:pt x="105" y="69"/>
                  <a:pt x="105" y="70"/>
                </a:cubicBezTo>
                <a:cubicBezTo>
                  <a:pt x="105" y="71"/>
                  <a:pt x="106" y="72"/>
                  <a:pt x="106" y="73"/>
                </a:cubicBezTo>
                <a:cubicBezTo>
                  <a:pt x="107" y="74"/>
                  <a:pt x="108" y="74"/>
                  <a:pt x="110" y="74"/>
                </a:cubicBezTo>
                <a:cubicBezTo>
                  <a:pt x="111" y="74"/>
                  <a:pt x="112" y="74"/>
                  <a:pt x="113" y="73"/>
                </a:cubicBezTo>
                <a:cubicBezTo>
                  <a:pt x="113" y="72"/>
                  <a:pt x="114" y="71"/>
                  <a:pt x="114" y="70"/>
                </a:cubicBezTo>
                <a:cubicBezTo>
                  <a:pt x="114" y="69"/>
                  <a:pt x="113" y="68"/>
                  <a:pt x="113" y="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19" name="原创设计师QQ：598969553              _15"/>
          <p:cNvSpPr>
            <a:spLocks noChangeArrowheads="1"/>
          </p:cNvSpPr>
          <p:nvPr/>
        </p:nvSpPr>
        <p:spPr bwMode="auto">
          <a:xfrm>
            <a:off x="8268310" y="2427364"/>
            <a:ext cx="779127" cy="776925"/>
          </a:xfrm>
          <a:prstGeom prst="ellipse">
            <a:avLst/>
          </a:prstGeom>
          <a:solidFill>
            <a:srgbClr val="64A816"/>
          </a:solidFill>
          <a:ln w="12700" cmpd="sng">
            <a:solidFill>
              <a:schemeClr val="accent2"/>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0" name="原创设计师QQ：598969553              _16"/>
          <p:cNvSpPr>
            <a:spLocks noChangeArrowheads="1"/>
          </p:cNvSpPr>
          <p:nvPr/>
        </p:nvSpPr>
        <p:spPr bwMode="auto">
          <a:xfrm>
            <a:off x="8268310" y="3538829"/>
            <a:ext cx="779127" cy="779127"/>
          </a:xfrm>
          <a:prstGeom prst="ellipse">
            <a:avLst/>
          </a:prstGeom>
          <a:solidFill>
            <a:srgbClr val="0B6863"/>
          </a:solidFill>
          <a:ln w="12700" cmpd="sng">
            <a:solidFill>
              <a:schemeClr val="accent4"/>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1" name="原创设计师QQ：598969553              _17"/>
          <p:cNvSpPr>
            <a:spLocks noChangeArrowheads="1"/>
          </p:cNvSpPr>
          <p:nvPr/>
        </p:nvSpPr>
        <p:spPr bwMode="auto">
          <a:xfrm>
            <a:off x="8268310" y="4650295"/>
            <a:ext cx="779127" cy="779127"/>
          </a:xfrm>
          <a:prstGeom prst="ellipse">
            <a:avLst/>
          </a:prstGeom>
          <a:solidFill>
            <a:srgbClr val="64A816"/>
          </a:solidFill>
          <a:ln w="12700" cmpd="sng">
            <a:solidFill>
              <a:schemeClr val="accent6"/>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2" name="原创设计师QQ：598969553              _18"/>
          <p:cNvSpPr>
            <a:spLocks noChangeArrowheads="1"/>
          </p:cNvSpPr>
          <p:nvPr/>
        </p:nvSpPr>
        <p:spPr bwMode="auto">
          <a:xfrm>
            <a:off x="3144563" y="2427364"/>
            <a:ext cx="779127" cy="776925"/>
          </a:xfrm>
          <a:prstGeom prst="ellipse">
            <a:avLst/>
          </a:prstGeom>
          <a:solidFill>
            <a:srgbClr val="64A816"/>
          </a:solidFill>
          <a:ln w="12700" cmpd="sng">
            <a:solidFill>
              <a:schemeClr val="accent1"/>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3" name="原创设计师QQ：598969553              _19"/>
          <p:cNvSpPr>
            <a:spLocks noChangeArrowheads="1"/>
          </p:cNvSpPr>
          <p:nvPr/>
        </p:nvSpPr>
        <p:spPr bwMode="auto">
          <a:xfrm>
            <a:off x="3144563" y="3538829"/>
            <a:ext cx="779127" cy="779127"/>
          </a:xfrm>
          <a:prstGeom prst="ellipse">
            <a:avLst/>
          </a:prstGeom>
          <a:solidFill>
            <a:srgbClr val="0B6863"/>
          </a:solidFill>
          <a:ln w="12700" cmpd="sng">
            <a:solidFill>
              <a:schemeClr val="accent3"/>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24" name="原创设计师QQ：598969553              _20"/>
          <p:cNvSpPr>
            <a:spLocks noChangeArrowheads="1"/>
          </p:cNvSpPr>
          <p:nvPr/>
        </p:nvSpPr>
        <p:spPr bwMode="auto">
          <a:xfrm>
            <a:off x="3144563" y="4650295"/>
            <a:ext cx="779127" cy="779127"/>
          </a:xfrm>
          <a:prstGeom prst="ellipse">
            <a:avLst/>
          </a:prstGeom>
          <a:solidFill>
            <a:srgbClr val="64A816"/>
          </a:solidFill>
          <a:ln w="12700" cmpd="sng">
            <a:solidFill>
              <a:schemeClr val="accent5"/>
            </a:solidFill>
            <a:round/>
            <a:headEnd/>
            <a:tailEnd/>
          </a:ln>
          <a:extLst>
            <a:ext uri="{909E8E84-426E-40DD-AFC4-6F175D3DCCD1}">
              <a14:hiddenFill xmlns="" xmlns:a14="http://schemas.microsoft.com/office/drawing/2010/main">
                <a:solidFill>
                  <a:srgbClr val="FFFFFF"/>
                </a:solidFill>
              </a14:hiddenFill>
            </a:ext>
          </a:extLst>
        </p:spPr>
        <p:txBody>
          <a:bodyPr/>
          <a:lstStyle/>
          <a:p>
            <a:endParaRPr lang="zh-CN" altLang="en-US">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31" name="原创设计师QQ：598969553              _27"/>
          <p:cNvSpPr/>
          <p:nvPr/>
        </p:nvSpPr>
        <p:spPr>
          <a:xfrm>
            <a:off x="511306" y="2639594"/>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数据中心（杜绝数据孤岛）</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sp>
        <p:nvSpPr>
          <p:cNvPr id="32" name="原创设计师QQ：598969553              _28"/>
          <p:cNvSpPr/>
          <p:nvPr/>
        </p:nvSpPr>
        <p:spPr>
          <a:xfrm>
            <a:off x="511306" y="3793663"/>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信息即时推送</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3" name="原创设计师QQ：598969553              _29"/>
          <p:cNvSpPr/>
          <p:nvPr/>
        </p:nvSpPr>
        <p:spPr>
          <a:xfrm>
            <a:off x="511306" y="4882676"/>
            <a:ext cx="2556151" cy="412421"/>
          </a:xfrm>
          <a:prstGeom prst="rect">
            <a:avLst/>
          </a:prstGeom>
        </p:spPr>
        <p:txBody>
          <a:bodyPr wrap="square">
            <a:spAutoFit/>
          </a:bodyPr>
          <a:lstStyle/>
          <a:p>
            <a:pPr algn="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平台化集成</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4" name="原创设计师QQ：598969553              _30"/>
          <p:cNvSpPr/>
          <p:nvPr/>
        </p:nvSpPr>
        <p:spPr>
          <a:xfrm>
            <a:off x="9134592" y="2658644"/>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用数据进行管理（诊改）</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sp>
        <p:nvSpPr>
          <p:cNvPr id="35" name="原创设计师QQ：598969553              _31"/>
          <p:cNvSpPr/>
          <p:nvPr/>
        </p:nvSpPr>
        <p:spPr>
          <a:xfrm>
            <a:off x="9248892" y="3746038"/>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全天候</a:t>
            </a:r>
            <a:endParaRPr lang="en-US" altLang="zh-CN" sz="1600" b="1" dirty="0">
              <a:solidFill>
                <a:schemeClr val="tx1">
                  <a:lumMod val="75000"/>
                  <a:lumOff val="25000"/>
                </a:schemeClr>
              </a:solidFill>
              <a:latin typeface="+mj-lt"/>
              <a:ea typeface="+mj-ea"/>
              <a:cs typeface="Open Sans" panose="020B0606030504020204" pitchFamily="34" charset="0"/>
            </a:endParaRPr>
          </a:p>
        </p:txBody>
      </p:sp>
      <p:sp>
        <p:nvSpPr>
          <p:cNvPr id="36" name="原创设计师QQ：598969553              _32"/>
          <p:cNvSpPr/>
          <p:nvPr/>
        </p:nvSpPr>
        <p:spPr>
          <a:xfrm>
            <a:off x="9172692" y="4920776"/>
            <a:ext cx="2556151" cy="412421"/>
          </a:xfrm>
          <a:prstGeom prst="rect">
            <a:avLst/>
          </a:prstGeom>
        </p:spPr>
        <p:txBody>
          <a:bodyPr wrap="square">
            <a:spAutoFit/>
          </a:bodyPr>
          <a:lstStyle/>
          <a:p>
            <a:pPr>
              <a:lnSpc>
                <a:spcPct val="130000"/>
              </a:lnSpc>
            </a:pPr>
            <a:r>
              <a:rPr lang="zh-CN" altLang="en-US" sz="1600" b="1" dirty="0" smtClean="0">
                <a:solidFill>
                  <a:schemeClr val="tx1">
                    <a:lumMod val="75000"/>
                    <a:lumOff val="25000"/>
                  </a:schemeClr>
                </a:solidFill>
                <a:latin typeface="+mj-lt"/>
                <a:ea typeface="+mj-ea"/>
                <a:cs typeface="Open Sans" panose="020B0606030504020204" pitchFamily="34" charset="0"/>
              </a:rPr>
              <a:t>全员参与</a:t>
            </a:r>
            <a:endParaRPr lang="en-US" altLang="zh-CN" sz="1600" b="1" dirty="0" smtClean="0">
              <a:solidFill>
                <a:schemeClr val="tx1">
                  <a:lumMod val="75000"/>
                  <a:lumOff val="25000"/>
                </a:schemeClr>
              </a:solidFill>
              <a:latin typeface="+mj-lt"/>
              <a:ea typeface="+mj-ea"/>
              <a:cs typeface="Open Sans" panose="020B0606030504020204" pitchFamily="34" charset="0"/>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38" name="矩形: 圆角 23"/>
          <p:cNvSpPr/>
          <p:nvPr/>
        </p:nvSpPr>
        <p:spPr>
          <a:xfrm>
            <a:off x="4558283" y="946082"/>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39" name="文本框 6"/>
          <p:cNvSpPr txBox="1">
            <a:spLocks noChangeArrowheads="1"/>
          </p:cNvSpPr>
          <p:nvPr/>
        </p:nvSpPr>
        <p:spPr bwMode="auto">
          <a:xfrm>
            <a:off x="4846537" y="925885"/>
            <a:ext cx="229582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600" dirty="0" smtClean="0">
                <a:solidFill>
                  <a:schemeClr val="accent2"/>
                </a:solidFill>
                <a:latin typeface="华文细黑" panose="02010600040101010101" pitchFamily="2" charset="-122"/>
                <a:ea typeface="华文细黑" panose="02010600040101010101" pitchFamily="2" charset="-122"/>
              </a:rPr>
              <a:t>EIC</a:t>
            </a:r>
            <a:r>
              <a:rPr lang="zh-CN" altLang="en-US" sz="3600" dirty="0" smtClean="0">
                <a:solidFill>
                  <a:schemeClr val="accent2"/>
                </a:solidFill>
                <a:latin typeface="华文细黑" panose="02010600040101010101" pitchFamily="2" charset="-122"/>
                <a:ea typeface="华文细黑" panose="02010600040101010101" pitchFamily="2" charset="-122"/>
              </a:rPr>
              <a:t>的特点</a:t>
            </a:r>
            <a:endParaRPr lang="en-US" altLang="zh-CN" sz="3600" dirty="0">
              <a:solidFill>
                <a:schemeClr val="accent2"/>
              </a:solidFill>
              <a:latin typeface="华文细黑" panose="02010600040101010101" pitchFamily="2" charset="-122"/>
              <a:ea typeface="华文细黑" panose="02010600040101010101" pitchFamily="2" charset="-122"/>
            </a:endParaRPr>
          </a:p>
        </p:txBody>
      </p:sp>
    </p:spTree>
    <p:extLst>
      <p:ext uri="{BB962C8B-B14F-4D97-AF65-F5344CB8AC3E}">
        <p14:creationId xmlns="" xmlns:p14="http://schemas.microsoft.com/office/powerpoint/2010/main" val="3653454057"/>
      </p:ext>
    </p:extLst>
  </p:cSld>
  <p:clrMapOvr>
    <a:masterClrMapping/>
  </p:clrMapOvr>
  <p:transition spd="slow" advClick="0" advTm="4000">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调课申请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2290" name="Picture 2"/>
          <p:cNvPicPr>
            <a:picLocks noChangeAspect="1" noChangeArrowheads="1"/>
          </p:cNvPicPr>
          <p:nvPr/>
        </p:nvPicPr>
        <p:blipFill>
          <a:blip r:embed="rId4"/>
          <a:srcRect/>
          <a:stretch>
            <a:fillRect/>
          </a:stretch>
        </p:blipFill>
        <p:spPr bwMode="auto">
          <a:xfrm>
            <a:off x="600075" y="1333500"/>
            <a:ext cx="10971430" cy="5200650"/>
          </a:xfrm>
          <a:prstGeom prst="rect">
            <a:avLst/>
          </a:prstGeom>
          <a:noFill/>
          <a:ln w="9525">
            <a:noFill/>
            <a:miter lim="800000"/>
            <a:headEnd/>
            <a:tailEnd/>
          </a:ln>
          <a:effectLst/>
        </p:spPr>
      </p:pic>
      <p:sp>
        <p:nvSpPr>
          <p:cNvPr id="7" name="TextBox 6"/>
          <p:cNvSpPr txBox="1"/>
          <p:nvPr/>
        </p:nvSpPr>
        <p:spPr>
          <a:xfrm>
            <a:off x="1390650" y="838200"/>
            <a:ext cx="3185487" cy="369332"/>
          </a:xfrm>
          <a:prstGeom prst="rect">
            <a:avLst/>
          </a:prstGeom>
          <a:noFill/>
        </p:spPr>
        <p:txBody>
          <a:bodyPr wrap="none" rtlCol="0">
            <a:spAutoFit/>
          </a:bodyPr>
          <a:lstStyle/>
          <a:p>
            <a:r>
              <a:rPr lang="zh-CN" altLang="en-US" dirty="0" smtClean="0"/>
              <a:t>通过门户的调课申请进入界面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停课申请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3314" name="Picture 2"/>
          <p:cNvPicPr>
            <a:picLocks noChangeAspect="1" noChangeArrowheads="1"/>
          </p:cNvPicPr>
          <p:nvPr/>
        </p:nvPicPr>
        <p:blipFill>
          <a:blip r:embed="rId4"/>
          <a:srcRect/>
          <a:stretch>
            <a:fillRect/>
          </a:stretch>
        </p:blipFill>
        <p:spPr bwMode="auto">
          <a:xfrm>
            <a:off x="714375" y="1208457"/>
            <a:ext cx="10971430" cy="5497143"/>
          </a:xfrm>
          <a:prstGeom prst="rect">
            <a:avLst/>
          </a:prstGeom>
          <a:noFill/>
          <a:ln w="9525">
            <a:noFill/>
            <a:miter lim="800000"/>
            <a:headEnd/>
            <a:tailEnd/>
          </a:ln>
          <a:effectLst/>
        </p:spPr>
      </p:pic>
      <p:sp>
        <p:nvSpPr>
          <p:cNvPr id="7" name="TextBox 6"/>
          <p:cNvSpPr txBox="1"/>
          <p:nvPr/>
        </p:nvSpPr>
        <p:spPr>
          <a:xfrm>
            <a:off x="1390650" y="838200"/>
            <a:ext cx="3185487" cy="369332"/>
          </a:xfrm>
          <a:prstGeom prst="rect">
            <a:avLst/>
          </a:prstGeom>
          <a:noFill/>
        </p:spPr>
        <p:txBody>
          <a:bodyPr wrap="none" rtlCol="0">
            <a:spAutoFit/>
          </a:bodyPr>
          <a:lstStyle/>
          <a:p>
            <a:r>
              <a:rPr lang="zh-CN" altLang="en-US" dirty="0" smtClean="0"/>
              <a:t>通过门户的停课申请进入界面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补课申请</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4338" name="Picture 2"/>
          <p:cNvPicPr>
            <a:picLocks noChangeAspect="1" noChangeArrowheads="1"/>
          </p:cNvPicPr>
          <p:nvPr/>
        </p:nvPicPr>
        <p:blipFill>
          <a:blip r:embed="rId4"/>
          <a:srcRect/>
          <a:stretch>
            <a:fillRect/>
          </a:stretch>
        </p:blipFill>
        <p:spPr bwMode="auto">
          <a:xfrm>
            <a:off x="704850" y="1438275"/>
            <a:ext cx="10971430" cy="5274244"/>
          </a:xfrm>
          <a:prstGeom prst="rect">
            <a:avLst/>
          </a:prstGeom>
          <a:noFill/>
          <a:ln w="9525">
            <a:noFill/>
            <a:miter lim="800000"/>
            <a:headEnd/>
            <a:tailEnd/>
          </a:ln>
          <a:effectLst/>
        </p:spPr>
      </p:pic>
      <p:sp>
        <p:nvSpPr>
          <p:cNvPr id="7" name="TextBox 6"/>
          <p:cNvSpPr txBox="1"/>
          <p:nvPr/>
        </p:nvSpPr>
        <p:spPr>
          <a:xfrm>
            <a:off x="1762125" y="1019175"/>
            <a:ext cx="3185487" cy="369332"/>
          </a:xfrm>
          <a:prstGeom prst="rect">
            <a:avLst/>
          </a:prstGeom>
          <a:noFill/>
        </p:spPr>
        <p:txBody>
          <a:bodyPr wrap="none" rtlCol="0">
            <a:spAutoFit/>
          </a:bodyPr>
          <a:lstStyle/>
          <a:p>
            <a:r>
              <a:rPr lang="zh-CN" altLang="en-US" dirty="0" smtClean="0"/>
              <a:t>通过门户的补课申请进入界面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成绩录入</a:t>
            </a:r>
            <a:endParaRPr lang="zh-CN" altLang="en-US" dirty="0"/>
          </a:p>
        </p:txBody>
      </p:sp>
      <p:sp>
        <p:nvSpPr>
          <p:cNvPr id="3" name="文本占位符 2"/>
          <p:cNvSpPr>
            <a:spLocks noGrp="1"/>
          </p:cNvSpPr>
          <p:nvPr>
            <p:ph type="body" sz="quarter" idx="14"/>
          </p:nvPr>
        </p:nvSpPr>
        <p:spPr/>
        <p:txBody>
          <a:bodyPr/>
          <a:lstStyle/>
          <a:p>
            <a:r>
              <a:rPr lang="en-US" altLang="zh-CN" dirty="0" smtClean="0"/>
              <a:t>teaching manager information system</a:t>
            </a:r>
          </a:p>
          <a:p>
            <a:endParaRPr lang="zh-CN" altLang="en-US" dirty="0"/>
          </a:p>
        </p:txBody>
      </p:sp>
      <p:pic>
        <p:nvPicPr>
          <p:cNvPr id="15362" name="Picture 2"/>
          <p:cNvPicPr>
            <a:picLocks noChangeAspect="1" noChangeArrowheads="1"/>
          </p:cNvPicPr>
          <p:nvPr/>
        </p:nvPicPr>
        <p:blipFill>
          <a:blip r:embed="rId2"/>
          <a:srcRect/>
          <a:stretch>
            <a:fillRect/>
          </a:stretch>
        </p:blipFill>
        <p:spPr bwMode="auto">
          <a:xfrm>
            <a:off x="704850" y="1400857"/>
            <a:ext cx="10971430" cy="5457143"/>
          </a:xfrm>
          <a:prstGeom prst="rect">
            <a:avLst/>
          </a:prstGeom>
          <a:noFill/>
          <a:ln w="9525">
            <a:noFill/>
            <a:miter lim="800000"/>
            <a:headEnd/>
            <a:tailEnd/>
          </a:ln>
          <a:effectLst/>
        </p:spPr>
      </p:pic>
      <p:sp>
        <p:nvSpPr>
          <p:cNvPr id="5" name="TextBox 4"/>
          <p:cNvSpPr txBox="1"/>
          <p:nvPr/>
        </p:nvSpPr>
        <p:spPr>
          <a:xfrm>
            <a:off x="1762125" y="1019175"/>
            <a:ext cx="3185487" cy="369332"/>
          </a:xfrm>
          <a:prstGeom prst="rect">
            <a:avLst/>
          </a:prstGeom>
          <a:noFill/>
        </p:spPr>
        <p:txBody>
          <a:bodyPr wrap="none" rtlCol="0">
            <a:spAutoFit/>
          </a:bodyPr>
          <a:lstStyle/>
          <a:p>
            <a:r>
              <a:rPr lang="zh-CN" altLang="en-US" dirty="0" smtClean="0"/>
              <a:t>通过门户的成绩录入进入界面</a:t>
            </a:r>
            <a:endParaRPr lang="zh-CN" altLang="en-US" dirty="0"/>
          </a:p>
        </p:txBody>
      </p:sp>
    </p:spTree>
  </p:cSld>
  <p:clrMapOvr>
    <a:masterClrMapping/>
  </p:clrMapOvr>
  <p:transition spd="slow" advClick="0" advTm="4000">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572719" y="2589051"/>
            <a:ext cx="5180756" cy="830997"/>
          </a:xfrm>
          <a:prstGeom prst="rect">
            <a:avLst/>
          </a:prstGeom>
        </p:spPr>
        <p:txBody>
          <a:bodyPr wrap="square">
            <a:spAutoFit/>
          </a:bodyPr>
          <a:lstStyle/>
          <a:p>
            <a:pPr>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教师日志</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altLang="zh-CN" sz="2000" dirty="0" smtClean="0">
                <a:solidFill>
                  <a:schemeClr val="accent1"/>
                </a:solidFill>
                <a:latin typeface="微软雅黑" panose="020B0503020204020204" pitchFamily="34" charset="-122"/>
                <a:ea typeface="微软雅黑" panose="020B0503020204020204" pitchFamily="34" charset="-122"/>
              </a:rPr>
              <a:t>Teacher log</a:t>
            </a: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教师日志</a:t>
            </a:r>
          </a:p>
        </p:txBody>
      </p:sp>
      <p:sp>
        <p:nvSpPr>
          <p:cNvPr id="3" name="文本占位符 2"/>
          <p:cNvSpPr>
            <a:spLocks noGrp="1"/>
          </p:cNvSpPr>
          <p:nvPr>
            <p:ph type="body" sz="quarter" idx="14"/>
          </p:nvPr>
        </p:nvSpPr>
        <p:spPr/>
        <p:txBody>
          <a:bodyPr/>
          <a:lstStyle/>
          <a:p>
            <a:r>
              <a:rPr lang="en-US" altLang="zh-CN" dirty="0" smtClean="0"/>
              <a:t>Teacher log</a:t>
            </a:r>
            <a:endParaRPr lang="zh-CN" altLang="en-US" dirty="0"/>
          </a:p>
        </p:txBody>
      </p:sp>
      <p:sp>
        <p:nvSpPr>
          <p:cNvPr id="5" name="TextBox 4"/>
          <p:cNvSpPr txBox="1"/>
          <p:nvPr/>
        </p:nvSpPr>
        <p:spPr>
          <a:xfrm>
            <a:off x="1762125" y="1019175"/>
            <a:ext cx="3185487" cy="369332"/>
          </a:xfrm>
          <a:prstGeom prst="rect">
            <a:avLst/>
          </a:prstGeom>
          <a:noFill/>
        </p:spPr>
        <p:txBody>
          <a:bodyPr wrap="none" rtlCol="0">
            <a:spAutoFit/>
          </a:bodyPr>
          <a:lstStyle/>
          <a:p>
            <a:r>
              <a:rPr lang="zh-CN" altLang="en-US" dirty="0" smtClean="0"/>
              <a:t>通过门户的教师日志进入界面</a:t>
            </a:r>
            <a:endParaRPr lang="zh-CN" altLang="en-US" dirty="0"/>
          </a:p>
        </p:txBody>
      </p:sp>
      <p:pic>
        <p:nvPicPr>
          <p:cNvPr id="16385" name="Picture 1" descr="C:\Users\Administrator\AppData\Roaming\Tencent\Users\1404881460\TIM\WinTemp\RichOle\JSN8XX`XNP65P2)WQ$]G@@H.png"/>
          <p:cNvPicPr>
            <a:picLocks noChangeAspect="1" noChangeArrowheads="1"/>
          </p:cNvPicPr>
          <p:nvPr/>
        </p:nvPicPr>
        <p:blipFill>
          <a:blip r:embed="rId2"/>
          <a:srcRect/>
          <a:stretch>
            <a:fillRect/>
          </a:stretch>
        </p:blipFill>
        <p:spPr bwMode="auto">
          <a:xfrm>
            <a:off x="428625" y="1504950"/>
            <a:ext cx="10949940" cy="5133975"/>
          </a:xfrm>
          <a:prstGeom prst="rect">
            <a:avLst/>
          </a:prstGeom>
          <a:noFill/>
        </p:spPr>
      </p:pic>
    </p:spTree>
  </p:cSld>
  <p:clrMapOvr>
    <a:masterClrMapping/>
  </p:clrMapOvr>
  <p:transition spd="slow" advClick="0" advTm="400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144093" y="1407952"/>
            <a:ext cx="3980606" cy="1717393"/>
          </a:xfrm>
          <a:prstGeom prst="rect">
            <a:avLst/>
          </a:prstGeom>
        </p:spPr>
        <p:txBody>
          <a:bodyPr wrap="square">
            <a:spAutoFit/>
          </a:bodyPr>
          <a:lstStyle/>
          <a:p>
            <a:pPr>
              <a:lnSpc>
                <a:spcPct val="120000"/>
              </a:lnSpc>
            </a:pPr>
            <a:r>
              <a:rPr lang="zh-CN" altLang="en-US" sz="2400" dirty="0" smtClean="0">
                <a:solidFill>
                  <a:schemeClr val="accent1"/>
                </a:solidFill>
                <a:latin typeface="微软雅黑" panose="020B0503020204020204" pitchFamily="34" charset="-122"/>
                <a:ea typeface="微软雅黑" panose="020B0503020204020204" pitchFamily="34" charset="-122"/>
              </a:rPr>
              <a:t>二、数据监控</a:t>
            </a: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endParaRPr lang="en-US" altLang="zh-CN" sz="2400" dirty="0" smtClean="0">
              <a:solidFill>
                <a:schemeClr val="accent1"/>
              </a:solidFill>
              <a:latin typeface="微软雅黑" panose="020B0503020204020204" pitchFamily="34" charset="-122"/>
              <a:ea typeface="微软雅黑" panose="020B0503020204020204" pitchFamily="34" charset="-122"/>
            </a:endParaRPr>
          </a:p>
          <a:p>
            <a:pPr lvl="2">
              <a:lnSpc>
                <a:spcPct val="120000"/>
              </a:lnSpc>
            </a:pPr>
            <a:r>
              <a:rPr lang="zh-CN" altLang="en-US" sz="2000" dirty="0" smtClean="0">
                <a:solidFill>
                  <a:schemeClr val="accent1"/>
                </a:solidFill>
                <a:latin typeface="微软雅黑" panose="020B0503020204020204" pitchFamily="34" charset="-122"/>
                <a:ea typeface="微软雅黑" panose="020B0503020204020204" pitchFamily="34" charset="-122"/>
              </a:rPr>
              <a:t>管理驾驶舱</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lvl="2">
              <a:lnSpc>
                <a:spcPct val="120000"/>
              </a:lnSpc>
            </a:pPr>
            <a:r>
              <a:rPr lang="en-US" sz="2000" dirty="0" smtClean="0">
                <a:solidFill>
                  <a:srgbClr val="0B6863"/>
                </a:solidFill>
              </a:rPr>
              <a:t>Management Cockpit</a:t>
            </a:r>
            <a:endParaRPr lang="zh-CN" altLang="en-US" sz="2000" dirty="0" smtClean="0">
              <a:solidFill>
                <a:srgbClr val="0B6863"/>
              </a:solidFill>
              <a:latin typeface="微软雅黑" panose="020B0503020204020204" pitchFamily="34" charset="-122"/>
              <a:ea typeface="微软雅黑" panose="020B0503020204020204" pitchFamily="34" charset="-122"/>
            </a:endParaRPr>
          </a:p>
        </p:txBody>
      </p:sp>
      <p:sp>
        <p:nvSpPr>
          <p:cNvPr id="6" name="原创设计师QQ598969553           _7"/>
          <p:cNvSpPr/>
          <p:nvPr/>
        </p:nvSpPr>
        <p:spPr>
          <a:xfrm flipH="1">
            <a:off x="4015816" y="2989226"/>
            <a:ext cx="3783503" cy="890693"/>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管理驾驶舱是基于</a:t>
            </a:r>
            <a:r>
              <a:rPr lang="en-US" altLang="zh-CN" sz="1200" dirty="0" smtClean="0">
                <a:solidFill>
                  <a:schemeClr val="tx1">
                    <a:lumMod val="65000"/>
                    <a:lumOff val="35000"/>
                  </a:schemeClr>
                </a:solidFill>
                <a:latin typeface="+mn-ea"/>
              </a:rPr>
              <a:t>EIC</a:t>
            </a:r>
            <a:r>
              <a:rPr lang="zh-CN" altLang="en-US" sz="1200" dirty="0" smtClean="0">
                <a:solidFill>
                  <a:schemeClr val="tx1">
                    <a:lumMod val="65000"/>
                    <a:lumOff val="35000"/>
                  </a:schemeClr>
                </a:solidFill>
                <a:latin typeface="+mn-ea"/>
              </a:rPr>
              <a:t>的高层决策支持系统。通过详尽的指标体系，实时反映校园的运行状态，将采集的数据形象化、直观化、具体化。</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管理驾驶舱主要功能点</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Management Cockpit</a:t>
            </a:r>
          </a:p>
        </p:txBody>
      </p:sp>
      <p:sp>
        <p:nvSpPr>
          <p:cNvPr id="4" name="原创设计师QQ：598969553              _2"/>
          <p:cNvSpPr/>
          <p:nvPr/>
        </p:nvSpPr>
        <p:spPr>
          <a:xfrm rot="2700000">
            <a:off x="8592773" y="2465945"/>
            <a:ext cx="574574" cy="57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 name="原创设计师QQ：598969553              _3"/>
          <p:cNvGrpSpPr/>
          <p:nvPr/>
        </p:nvGrpSpPr>
        <p:grpSpPr>
          <a:xfrm>
            <a:off x="8720257" y="2587536"/>
            <a:ext cx="319607" cy="331392"/>
            <a:chOff x="26712863" y="-9386888"/>
            <a:chExt cx="731838" cy="758825"/>
          </a:xfrm>
          <a:solidFill>
            <a:srgbClr val="191E22"/>
          </a:solidFill>
        </p:grpSpPr>
        <p:sp>
          <p:nvSpPr>
            <p:cNvPr id="6" name="Freeform 6"/>
            <p:cNvSpPr>
              <a:spLocks noEditPoints="1"/>
            </p:cNvSpPr>
            <p:nvPr/>
          </p:nvSpPr>
          <p:spPr bwMode="auto">
            <a:xfrm>
              <a:off x="26712863" y="-9386888"/>
              <a:ext cx="731838" cy="758825"/>
            </a:xfrm>
            <a:custGeom>
              <a:avLst/>
              <a:gdLst>
                <a:gd name="T0" fmla="*/ 0 w 461"/>
                <a:gd name="T1" fmla="*/ 0 h 478"/>
                <a:gd name="T2" fmla="*/ 0 w 461"/>
                <a:gd name="T3" fmla="*/ 384 h 478"/>
                <a:gd name="T4" fmla="*/ 87 w 461"/>
                <a:gd name="T5" fmla="*/ 384 h 478"/>
                <a:gd name="T6" fmla="*/ 87 w 461"/>
                <a:gd name="T7" fmla="*/ 478 h 478"/>
                <a:gd name="T8" fmla="*/ 205 w 461"/>
                <a:gd name="T9" fmla="*/ 384 h 478"/>
                <a:gd name="T10" fmla="*/ 461 w 461"/>
                <a:gd name="T11" fmla="*/ 384 h 478"/>
                <a:gd name="T12" fmla="*/ 461 w 461"/>
                <a:gd name="T13" fmla="*/ 0 h 478"/>
                <a:gd name="T14" fmla="*/ 0 w 461"/>
                <a:gd name="T15" fmla="*/ 0 h 478"/>
                <a:gd name="T16" fmla="*/ 423 w 461"/>
                <a:gd name="T17" fmla="*/ 346 h 478"/>
                <a:gd name="T18" fmla="*/ 194 w 461"/>
                <a:gd name="T19" fmla="*/ 346 h 478"/>
                <a:gd name="T20" fmla="*/ 125 w 461"/>
                <a:gd name="T21" fmla="*/ 400 h 478"/>
                <a:gd name="T22" fmla="*/ 125 w 461"/>
                <a:gd name="T23" fmla="*/ 346 h 478"/>
                <a:gd name="T24" fmla="*/ 37 w 461"/>
                <a:gd name="T25" fmla="*/ 346 h 478"/>
                <a:gd name="T26" fmla="*/ 37 w 461"/>
                <a:gd name="T27" fmla="*/ 38 h 478"/>
                <a:gd name="T28" fmla="*/ 423 w 461"/>
                <a:gd name="T29" fmla="*/ 38 h 478"/>
                <a:gd name="T30" fmla="*/ 423 w 461"/>
                <a:gd name="T31" fmla="*/ 34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1" h="478">
                  <a:moveTo>
                    <a:pt x="0" y="0"/>
                  </a:moveTo>
                  <a:lnTo>
                    <a:pt x="0" y="384"/>
                  </a:lnTo>
                  <a:lnTo>
                    <a:pt x="87" y="384"/>
                  </a:lnTo>
                  <a:lnTo>
                    <a:pt x="87" y="478"/>
                  </a:lnTo>
                  <a:lnTo>
                    <a:pt x="205" y="384"/>
                  </a:lnTo>
                  <a:lnTo>
                    <a:pt x="461" y="384"/>
                  </a:lnTo>
                  <a:lnTo>
                    <a:pt x="461" y="0"/>
                  </a:lnTo>
                  <a:lnTo>
                    <a:pt x="0" y="0"/>
                  </a:lnTo>
                  <a:close/>
                  <a:moveTo>
                    <a:pt x="423" y="346"/>
                  </a:moveTo>
                  <a:lnTo>
                    <a:pt x="194" y="346"/>
                  </a:lnTo>
                  <a:lnTo>
                    <a:pt x="125" y="400"/>
                  </a:lnTo>
                  <a:lnTo>
                    <a:pt x="125" y="346"/>
                  </a:lnTo>
                  <a:lnTo>
                    <a:pt x="37" y="346"/>
                  </a:lnTo>
                  <a:lnTo>
                    <a:pt x="37" y="38"/>
                  </a:lnTo>
                  <a:lnTo>
                    <a:pt x="423" y="38"/>
                  </a:lnTo>
                  <a:lnTo>
                    <a:pt x="423" y="346"/>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7" name="Rectangle 7"/>
            <p:cNvSpPr>
              <a:spLocks noChangeArrowheads="1"/>
            </p:cNvSpPr>
            <p:nvPr/>
          </p:nvSpPr>
          <p:spPr bwMode="auto">
            <a:xfrm>
              <a:off x="26892251" y="-9115426"/>
              <a:ext cx="368300" cy="58738"/>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8" name="Rectangle 8"/>
            <p:cNvSpPr>
              <a:spLocks noChangeArrowheads="1"/>
            </p:cNvSpPr>
            <p:nvPr/>
          </p:nvSpPr>
          <p:spPr bwMode="auto">
            <a:xfrm>
              <a:off x="26892251" y="-9026526"/>
              <a:ext cx="98425"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9" name="Rectangle 9"/>
            <p:cNvSpPr>
              <a:spLocks noChangeArrowheads="1"/>
            </p:cNvSpPr>
            <p:nvPr/>
          </p:nvSpPr>
          <p:spPr bwMode="auto">
            <a:xfrm>
              <a:off x="27043063" y="-9026526"/>
              <a:ext cx="217488"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0" name="Rectangle 10"/>
            <p:cNvSpPr>
              <a:spLocks noChangeArrowheads="1"/>
            </p:cNvSpPr>
            <p:nvPr/>
          </p:nvSpPr>
          <p:spPr bwMode="auto">
            <a:xfrm>
              <a:off x="26892251" y="-9205913"/>
              <a:ext cx="195263"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1" name="Rectangle 11"/>
            <p:cNvSpPr>
              <a:spLocks noChangeArrowheads="1"/>
            </p:cNvSpPr>
            <p:nvPr/>
          </p:nvSpPr>
          <p:spPr bwMode="auto">
            <a:xfrm>
              <a:off x="27144663" y="-9205913"/>
              <a:ext cx="115888" cy="60325"/>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12" name="原创设计师QQ：598969553              _4"/>
          <p:cNvSpPr/>
          <p:nvPr/>
        </p:nvSpPr>
        <p:spPr>
          <a:xfrm rot="2700000">
            <a:off x="7240521" y="1579412"/>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16" name="原创设计师QQ：598969553              _6"/>
          <p:cNvSpPr/>
          <p:nvPr/>
        </p:nvSpPr>
        <p:spPr>
          <a:xfrm rot="2700000">
            <a:off x="7259572" y="5163641"/>
            <a:ext cx="574574" cy="57457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17" name="原创设计师QQ：598969553              _7"/>
          <p:cNvGrpSpPr/>
          <p:nvPr/>
        </p:nvGrpSpPr>
        <p:grpSpPr>
          <a:xfrm>
            <a:off x="7393642" y="1678212"/>
            <a:ext cx="306433" cy="306433"/>
            <a:chOff x="31126113" y="-5078413"/>
            <a:chExt cx="701675" cy="701675"/>
          </a:xfrm>
          <a:solidFill>
            <a:srgbClr val="191E22"/>
          </a:solidFill>
        </p:grpSpPr>
        <p:sp>
          <p:nvSpPr>
            <p:cNvPr id="18" name="Freeform 14"/>
            <p:cNvSpPr>
              <a:spLocks noEditPoints="1"/>
            </p:cNvSpPr>
            <p:nvPr/>
          </p:nvSpPr>
          <p:spPr bwMode="auto">
            <a:xfrm>
              <a:off x="31126113" y="-5078413"/>
              <a:ext cx="701675" cy="701675"/>
            </a:xfrm>
            <a:custGeom>
              <a:avLst/>
              <a:gdLst>
                <a:gd name="T0" fmla="*/ 0 w 442"/>
                <a:gd name="T1" fmla="*/ 0 h 442"/>
                <a:gd name="T2" fmla="*/ 0 w 442"/>
                <a:gd name="T3" fmla="*/ 442 h 442"/>
                <a:gd name="T4" fmla="*/ 442 w 442"/>
                <a:gd name="T5" fmla="*/ 442 h 442"/>
                <a:gd name="T6" fmla="*/ 442 w 442"/>
                <a:gd name="T7" fmla="*/ 0 h 442"/>
                <a:gd name="T8" fmla="*/ 0 w 442"/>
                <a:gd name="T9" fmla="*/ 0 h 442"/>
                <a:gd name="T10" fmla="*/ 404 w 442"/>
                <a:gd name="T11" fmla="*/ 405 h 442"/>
                <a:gd name="T12" fmla="*/ 37 w 442"/>
                <a:gd name="T13" fmla="*/ 405 h 442"/>
                <a:gd name="T14" fmla="*/ 37 w 442"/>
                <a:gd name="T15" fmla="*/ 38 h 442"/>
                <a:gd name="T16" fmla="*/ 404 w 442"/>
                <a:gd name="T17" fmla="*/ 38 h 442"/>
                <a:gd name="T18" fmla="*/ 404 w 442"/>
                <a:gd name="T19" fmla="*/ 405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2" h="442">
                  <a:moveTo>
                    <a:pt x="0" y="0"/>
                  </a:moveTo>
                  <a:lnTo>
                    <a:pt x="0" y="442"/>
                  </a:lnTo>
                  <a:lnTo>
                    <a:pt x="442" y="442"/>
                  </a:lnTo>
                  <a:lnTo>
                    <a:pt x="442" y="0"/>
                  </a:lnTo>
                  <a:lnTo>
                    <a:pt x="0" y="0"/>
                  </a:lnTo>
                  <a:close/>
                  <a:moveTo>
                    <a:pt x="404" y="405"/>
                  </a:moveTo>
                  <a:lnTo>
                    <a:pt x="37" y="405"/>
                  </a:lnTo>
                  <a:lnTo>
                    <a:pt x="37" y="38"/>
                  </a:lnTo>
                  <a:lnTo>
                    <a:pt x="404" y="38"/>
                  </a:lnTo>
                  <a:lnTo>
                    <a:pt x="404" y="40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9" name="Freeform 15"/>
            <p:cNvSpPr>
              <a:spLocks/>
            </p:cNvSpPr>
            <p:nvPr/>
          </p:nvSpPr>
          <p:spPr bwMode="auto">
            <a:xfrm>
              <a:off x="31395988" y="-4891088"/>
              <a:ext cx="192088" cy="315913"/>
            </a:xfrm>
            <a:custGeom>
              <a:avLst/>
              <a:gdLst>
                <a:gd name="T0" fmla="*/ 121 w 121"/>
                <a:gd name="T1" fmla="*/ 161 h 199"/>
                <a:gd name="T2" fmla="*/ 38 w 121"/>
                <a:gd name="T3" fmla="*/ 161 h 199"/>
                <a:gd name="T4" fmla="*/ 38 w 121"/>
                <a:gd name="T5" fmla="*/ 97 h 199"/>
                <a:gd name="T6" fmla="*/ 99 w 121"/>
                <a:gd name="T7" fmla="*/ 97 h 199"/>
                <a:gd name="T8" fmla="*/ 99 w 121"/>
                <a:gd name="T9" fmla="*/ 59 h 199"/>
                <a:gd name="T10" fmla="*/ 38 w 121"/>
                <a:gd name="T11" fmla="*/ 59 h 199"/>
                <a:gd name="T12" fmla="*/ 38 w 121"/>
                <a:gd name="T13" fmla="*/ 0 h 199"/>
                <a:gd name="T14" fmla="*/ 0 w 121"/>
                <a:gd name="T15" fmla="*/ 0 h 199"/>
                <a:gd name="T16" fmla="*/ 0 w 121"/>
                <a:gd name="T17" fmla="*/ 199 h 199"/>
                <a:gd name="T18" fmla="*/ 121 w 121"/>
                <a:gd name="T19" fmla="*/ 199 h 199"/>
                <a:gd name="T20" fmla="*/ 121 w 121"/>
                <a:gd name="T21" fmla="*/ 16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99">
                  <a:moveTo>
                    <a:pt x="121" y="161"/>
                  </a:moveTo>
                  <a:lnTo>
                    <a:pt x="38" y="161"/>
                  </a:lnTo>
                  <a:lnTo>
                    <a:pt x="38" y="97"/>
                  </a:lnTo>
                  <a:lnTo>
                    <a:pt x="99" y="97"/>
                  </a:lnTo>
                  <a:lnTo>
                    <a:pt x="99" y="59"/>
                  </a:lnTo>
                  <a:lnTo>
                    <a:pt x="38" y="59"/>
                  </a:lnTo>
                  <a:lnTo>
                    <a:pt x="38" y="0"/>
                  </a:lnTo>
                  <a:lnTo>
                    <a:pt x="0" y="0"/>
                  </a:lnTo>
                  <a:lnTo>
                    <a:pt x="0" y="199"/>
                  </a:lnTo>
                  <a:lnTo>
                    <a:pt x="121" y="199"/>
                  </a:lnTo>
                  <a:lnTo>
                    <a:pt x="121" y="161"/>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20" name="原创设计师QQ：598969553              _8"/>
          <p:cNvSpPr/>
          <p:nvPr/>
        </p:nvSpPr>
        <p:spPr>
          <a:xfrm rot="2700000">
            <a:off x="7240521" y="3352477"/>
            <a:ext cx="574574" cy="5745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21" name="原创设计师QQ：598969553              _9"/>
          <p:cNvGrpSpPr/>
          <p:nvPr/>
        </p:nvGrpSpPr>
        <p:grpSpPr>
          <a:xfrm>
            <a:off x="7361419" y="3473029"/>
            <a:ext cx="332778" cy="333471"/>
            <a:chOff x="26704926" y="-7291388"/>
            <a:chExt cx="762000" cy="763587"/>
          </a:xfrm>
          <a:solidFill>
            <a:srgbClr val="191E22"/>
          </a:solidFill>
        </p:grpSpPr>
        <p:sp>
          <p:nvSpPr>
            <p:cNvPr id="22" name="Freeform 16"/>
            <p:cNvSpPr>
              <a:spLocks noEditPoints="1"/>
            </p:cNvSpPr>
            <p:nvPr/>
          </p:nvSpPr>
          <p:spPr bwMode="auto">
            <a:xfrm>
              <a:off x="26741438" y="-7291388"/>
              <a:ext cx="725488" cy="725488"/>
            </a:xfrm>
            <a:custGeom>
              <a:avLst/>
              <a:gdLst>
                <a:gd name="T0" fmla="*/ 242 w 457"/>
                <a:gd name="T1" fmla="*/ 0 h 457"/>
                <a:gd name="T2" fmla="*/ 0 w 457"/>
                <a:gd name="T3" fmla="*/ 244 h 457"/>
                <a:gd name="T4" fmla="*/ 213 w 457"/>
                <a:gd name="T5" fmla="*/ 457 h 457"/>
                <a:gd name="T6" fmla="*/ 457 w 457"/>
                <a:gd name="T7" fmla="*/ 213 h 457"/>
                <a:gd name="T8" fmla="*/ 242 w 457"/>
                <a:gd name="T9" fmla="*/ 0 h 457"/>
                <a:gd name="T10" fmla="*/ 55 w 457"/>
                <a:gd name="T11" fmla="*/ 244 h 457"/>
                <a:gd name="T12" fmla="*/ 242 w 457"/>
                <a:gd name="T13" fmla="*/ 55 h 457"/>
                <a:gd name="T14" fmla="*/ 403 w 457"/>
                <a:gd name="T15" fmla="*/ 213 h 457"/>
                <a:gd name="T16" fmla="*/ 213 w 457"/>
                <a:gd name="T17" fmla="*/ 403 h 457"/>
                <a:gd name="T18" fmla="*/ 55 w 457"/>
                <a:gd name="T19" fmla="*/ 24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457">
                  <a:moveTo>
                    <a:pt x="242" y="0"/>
                  </a:moveTo>
                  <a:lnTo>
                    <a:pt x="0" y="244"/>
                  </a:lnTo>
                  <a:lnTo>
                    <a:pt x="213" y="457"/>
                  </a:lnTo>
                  <a:lnTo>
                    <a:pt x="457" y="213"/>
                  </a:lnTo>
                  <a:lnTo>
                    <a:pt x="242" y="0"/>
                  </a:lnTo>
                  <a:close/>
                  <a:moveTo>
                    <a:pt x="55" y="244"/>
                  </a:moveTo>
                  <a:lnTo>
                    <a:pt x="242" y="55"/>
                  </a:lnTo>
                  <a:lnTo>
                    <a:pt x="403" y="213"/>
                  </a:lnTo>
                  <a:lnTo>
                    <a:pt x="213" y="403"/>
                  </a:lnTo>
                  <a:lnTo>
                    <a:pt x="55" y="24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23" name="Freeform 17"/>
            <p:cNvSpPr>
              <a:spLocks noEditPoints="1"/>
            </p:cNvSpPr>
            <p:nvPr/>
          </p:nvSpPr>
          <p:spPr bwMode="auto">
            <a:xfrm>
              <a:off x="26704926" y="-6810376"/>
              <a:ext cx="280988" cy="282575"/>
            </a:xfrm>
            <a:custGeom>
              <a:avLst/>
              <a:gdLst>
                <a:gd name="T0" fmla="*/ 0 w 177"/>
                <a:gd name="T1" fmla="*/ 178 h 178"/>
                <a:gd name="T2" fmla="*/ 177 w 177"/>
                <a:gd name="T3" fmla="*/ 156 h 178"/>
                <a:gd name="T4" fmla="*/ 21 w 177"/>
                <a:gd name="T5" fmla="*/ 0 h 178"/>
                <a:gd name="T6" fmla="*/ 0 w 177"/>
                <a:gd name="T7" fmla="*/ 178 h 178"/>
                <a:gd name="T8" fmla="*/ 49 w 177"/>
                <a:gd name="T9" fmla="*/ 81 h 178"/>
                <a:gd name="T10" fmla="*/ 97 w 177"/>
                <a:gd name="T11" fmla="*/ 128 h 178"/>
                <a:gd name="T12" fmla="*/ 42 w 177"/>
                <a:gd name="T13" fmla="*/ 135 h 178"/>
                <a:gd name="T14" fmla="*/ 49 w 177"/>
                <a:gd name="T15" fmla="*/ 81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8">
                  <a:moveTo>
                    <a:pt x="0" y="178"/>
                  </a:moveTo>
                  <a:lnTo>
                    <a:pt x="177" y="156"/>
                  </a:lnTo>
                  <a:lnTo>
                    <a:pt x="21" y="0"/>
                  </a:lnTo>
                  <a:lnTo>
                    <a:pt x="0" y="178"/>
                  </a:lnTo>
                  <a:close/>
                  <a:moveTo>
                    <a:pt x="49" y="81"/>
                  </a:moveTo>
                  <a:lnTo>
                    <a:pt x="97" y="128"/>
                  </a:lnTo>
                  <a:lnTo>
                    <a:pt x="42" y="135"/>
                  </a:lnTo>
                  <a:lnTo>
                    <a:pt x="49" y="81"/>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24" name="原创设计师QQ：598969553              _10"/>
          <p:cNvSpPr/>
          <p:nvPr/>
        </p:nvSpPr>
        <p:spPr>
          <a:xfrm rot="2700000">
            <a:off x="8592773" y="4239009"/>
            <a:ext cx="574574" cy="5745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25" name="原创设计师QQ：598969553              _11"/>
          <p:cNvGrpSpPr/>
          <p:nvPr/>
        </p:nvGrpSpPr>
        <p:grpSpPr>
          <a:xfrm>
            <a:off x="8696339" y="4382092"/>
            <a:ext cx="367443" cy="288408"/>
            <a:chOff x="24461788" y="-2840038"/>
            <a:chExt cx="841375" cy="660400"/>
          </a:xfrm>
          <a:solidFill>
            <a:srgbClr val="191E22"/>
          </a:solidFill>
        </p:grpSpPr>
        <p:sp>
          <p:nvSpPr>
            <p:cNvPr id="26" name="Freeform 18"/>
            <p:cNvSpPr>
              <a:spLocks noEditPoints="1"/>
            </p:cNvSpPr>
            <p:nvPr/>
          </p:nvSpPr>
          <p:spPr bwMode="auto">
            <a:xfrm>
              <a:off x="24461788" y="-2840038"/>
              <a:ext cx="841375" cy="660400"/>
            </a:xfrm>
            <a:custGeom>
              <a:avLst/>
              <a:gdLst>
                <a:gd name="T0" fmla="*/ 530 w 530"/>
                <a:gd name="T1" fmla="*/ 116 h 416"/>
                <a:gd name="T2" fmla="*/ 473 w 530"/>
                <a:gd name="T3" fmla="*/ 28 h 416"/>
                <a:gd name="T4" fmla="*/ 429 w 530"/>
                <a:gd name="T5" fmla="*/ 57 h 416"/>
                <a:gd name="T6" fmla="*/ 429 w 530"/>
                <a:gd name="T7" fmla="*/ 0 h 416"/>
                <a:gd name="T8" fmla="*/ 0 w 530"/>
                <a:gd name="T9" fmla="*/ 0 h 416"/>
                <a:gd name="T10" fmla="*/ 0 w 530"/>
                <a:gd name="T11" fmla="*/ 416 h 416"/>
                <a:gd name="T12" fmla="*/ 429 w 530"/>
                <a:gd name="T13" fmla="*/ 416 h 416"/>
                <a:gd name="T14" fmla="*/ 429 w 530"/>
                <a:gd name="T15" fmla="*/ 185 h 416"/>
                <a:gd name="T16" fmla="*/ 530 w 530"/>
                <a:gd name="T17" fmla="*/ 116 h 416"/>
                <a:gd name="T18" fmla="*/ 478 w 530"/>
                <a:gd name="T19" fmla="*/ 107 h 416"/>
                <a:gd name="T20" fmla="*/ 279 w 530"/>
                <a:gd name="T21" fmla="*/ 237 h 416"/>
                <a:gd name="T22" fmla="*/ 263 w 530"/>
                <a:gd name="T23" fmla="*/ 211 h 416"/>
                <a:gd name="T24" fmla="*/ 462 w 530"/>
                <a:gd name="T25" fmla="*/ 80 h 416"/>
                <a:gd name="T26" fmla="*/ 478 w 530"/>
                <a:gd name="T27" fmla="*/ 107 h 416"/>
                <a:gd name="T28" fmla="*/ 391 w 530"/>
                <a:gd name="T29" fmla="*/ 379 h 416"/>
                <a:gd name="T30" fmla="*/ 38 w 530"/>
                <a:gd name="T31" fmla="*/ 379 h 416"/>
                <a:gd name="T32" fmla="*/ 38 w 530"/>
                <a:gd name="T33" fmla="*/ 38 h 416"/>
                <a:gd name="T34" fmla="*/ 391 w 530"/>
                <a:gd name="T35" fmla="*/ 38 h 416"/>
                <a:gd name="T36" fmla="*/ 391 w 530"/>
                <a:gd name="T37" fmla="*/ 83 h 416"/>
                <a:gd name="T38" fmla="*/ 211 w 530"/>
                <a:gd name="T39" fmla="*/ 201 h 416"/>
                <a:gd name="T40" fmla="*/ 268 w 530"/>
                <a:gd name="T41" fmla="*/ 289 h 416"/>
                <a:gd name="T42" fmla="*/ 391 w 530"/>
                <a:gd name="T43" fmla="*/ 211 h 416"/>
                <a:gd name="T44" fmla="*/ 391 w 530"/>
                <a:gd name="T45" fmla="*/ 37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0" h="416">
                  <a:moveTo>
                    <a:pt x="530" y="116"/>
                  </a:moveTo>
                  <a:lnTo>
                    <a:pt x="473" y="28"/>
                  </a:lnTo>
                  <a:lnTo>
                    <a:pt x="429" y="57"/>
                  </a:lnTo>
                  <a:lnTo>
                    <a:pt x="429" y="0"/>
                  </a:lnTo>
                  <a:lnTo>
                    <a:pt x="0" y="0"/>
                  </a:lnTo>
                  <a:lnTo>
                    <a:pt x="0" y="416"/>
                  </a:lnTo>
                  <a:lnTo>
                    <a:pt x="429" y="416"/>
                  </a:lnTo>
                  <a:lnTo>
                    <a:pt x="429" y="185"/>
                  </a:lnTo>
                  <a:lnTo>
                    <a:pt x="530" y="116"/>
                  </a:lnTo>
                  <a:close/>
                  <a:moveTo>
                    <a:pt x="478" y="107"/>
                  </a:moveTo>
                  <a:lnTo>
                    <a:pt x="279" y="237"/>
                  </a:lnTo>
                  <a:lnTo>
                    <a:pt x="263" y="211"/>
                  </a:lnTo>
                  <a:lnTo>
                    <a:pt x="462" y="80"/>
                  </a:lnTo>
                  <a:lnTo>
                    <a:pt x="478" y="107"/>
                  </a:lnTo>
                  <a:close/>
                  <a:moveTo>
                    <a:pt x="391" y="379"/>
                  </a:moveTo>
                  <a:lnTo>
                    <a:pt x="38" y="379"/>
                  </a:lnTo>
                  <a:lnTo>
                    <a:pt x="38" y="38"/>
                  </a:lnTo>
                  <a:lnTo>
                    <a:pt x="391" y="38"/>
                  </a:lnTo>
                  <a:lnTo>
                    <a:pt x="391" y="83"/>
                  </a:lnTo>
                  <a:lnTo>
                    <a:pt x="211" y="201"/>
                  </a:lnTo>
                  <a:lnTo>
                    <a:pt x="268" y="289"/>
                  </a:lnTo>
                  <a:lnTo>
                    <a:pt x="391" y="211"/>
                  </a:lnTo>
                  <a:lnTo>
                    <a:pt x="391" y="379"/>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27" name="Freeform 19"/>
            <p:cNvSpPr>
              <a:spLocks/>
            </p:cNvSpPr>
            <p:nvPr/>
          </p:nvSpPr>
          <p:spPr bwMode="auto">
            <a:xfrm>
              <a:off x="24698326" y="-2449513"/>
              <a:ext cx="101600" cy="90488"/>
            </a:xfrm>
            <a:custGeom>
              <a:avLst/>
              <a:gdLst>
                <a:gd name="T0" fmla="*/ 22 w 64"/>
                <a:gd name="T1" fmla="*/ 14 h 57"/>
                <a:gd name="T2" fmla="*/ 0 w 64"/>
                <a:gd name="T3" fmla="*/ 57 h 57"/>
                <a:gd name="T4" fmla="*/ 48 w 64"/>
                <a:gd name="T5" fmla="*/ 55 h 57"/>
                <a:gd name="T6" fmla="*/ 64 w 64"/>
                <a:gd name="T7" fmla="*/ 55 h 57"/>
                <a:gd name="T8" fmla="*/ 29 w 64"/>
                <a:gd name="T9" fmla="*/ 0 h 57"/>
                <a:gd name="T10" fmla="*/ 22 w 64"/>
                <a:gd name="T11" fmla="*/ 14 h 57"/>
              </a:gdLst>
              <a:ahLst/>
              <a:cxnLst>
                <a:cxn ang="0">
                  <a:pos x="T0" y="T1"/>
                </a:cxn>
                <a:cxn ang="0">
                  <a:pos x="T2" y="T3"/>
                </a:cxn>
                <a:cxn ang="0">
                  <a:pos x="T4" y="T5"/>
                </a:cxn>
                <a:cxn ang="0">
                  <a:pos x="T6" y="T7"/>
                </a:cxn>
                <a:cxn ang="0">
                  <a:pos x="T8" y="T9"/>
                </a:cxn>
                <a:cxn ang="0">
                  <a:pos x="T10" y="T11"/>
                </a:cxn>
              </a:cxnLst>
              <a:rect l="0" t="0" r="r" b="b"/>
              <a:pathLst>
                <a:path w="64" h="57">
                  <a:moveTo>
                    <a:pt x="22" y="14"/>
                  </a:moveTo>
                  <a:lnTo>
                    <a:pt x="0" y="57"/>
                  </a:lnTo>
                  <a:lnTo>
                    <a:pt x="48" y="55"/>
                  </a:lnTo>
                  <a:lnTo>
                    <a:pt x="64" y="55"/>
                  </a:lnTo>
                  <a:lnTo>
                    <a:pt x="29" y="0"/>
                  </a:lnTo>
                  <a:lnTo>
                    <a:pt x="22" y="14"/>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cxnSp>
        <p:nvCxnSpPr>
          <p:cNvPr id="28" name="原创设计师QQ：598969553              _12"/>
          <p:cNvCxnSpPr/>
          <p:nvPr/>
        </p:nvCxnSpPr>
        <p:spPr>
          <a:xfrm>
            <a:off x="7530991" y="2234852"/>
            <a:ext cx="0" cy="1027111"/>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原创设计师QQ：598969553              _13"/>
          <p:cNvCxnSpPr/>
          <p:nvPr/>
        </p:nvCxnSpPr>
        <p:spPr>
          <a:xfrm>
            <a:off x="7530991" y="4027823"/>
            <a:ext cx="0" cy="1020079"/>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原创设计师QQ：598969553              _14"/>
          <p:cNvCxnSpPr/>
          <p:nvPr/>
        </p:nvCxnSpPr>
        <p:spPr>
          <a:xfrm flipH="1">
            <a:off x="7530992" y="2747446"/>
            <a:ext cx="960522" cy="0"/>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原创设计师QQ：598969553              _15"/>
          <p:cNvCxnSpPr/>
          <p:nvPr/>
        </p:nvCxnSpPr>
        <p:spPr>
          <a:xfrm flipH="1">
            <a:off x="7530992" y="4524653"/>
            <a:ext cx="960522" cy="0"/>
          </a:xfrm>
          <a:prstGeom prst="line">
            <a:avLst/>
          </a:prstGeom>
          <a:ln w="127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2" name="原创设计师QQ：598969553              _16"/>
          <p:cNvSpPr/>
          <p:nvPr/>
        </p:nvSpPr>
        <p:spPr>
          <a:xfrm>
            <a:off x="4390132" y="1490442"/>
            <a:ext cx="2556151" cy="512448"/>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数据采集</a:t>
            </a:r>
            <a:endParaRPr lang="en-US" altLang="zh-CN" sz="1100" b="1" dirty="0" smtClean="0">
              <a:solidFill>
                <a:schemeClr val="tx1">
                  <a:lumMod val="75000"/>
                  <a:lumOff val="25000"/>
                </a:schemeClr>
              </a:solidFill>
            </a:endParaRPr>
          </a:p>
          <a:p>
            <a:pPr algn="r">
              <a:lnSpc>
                <a:spcPct val="130000"/>
              </a:lnSpc>
            </a:pPr>
            <a:r>
              <a:rPr lang="zh-CN" altLang="en-US" sz="1000" dirty="0" smtClean="0">
                <a:solidFill>
                  <a:schemeClr val="tx1">
                    <a:lumMod val="75000"/>
                    <a:lumOff val="25000"/>
                  </a:schemeClr>
                </a:solidFill>
              </a:rPr>
              <a:t>从子系统中获取相应的</a:t>
            </a:r>
            <a:r>
              <a:rPr lang="en-US" altLang="zh-CN" sz="1000" dirty="0" smtClean="0">
                <a:solidFill>
                  <a:schemeClr val="tx1">
                    <a:lumMod val="75000"/>
                    <a:lumOff val="25000"/>
                  </a:schemeClr>
                </a:solidFill>
              </a:rPr>
              <a:t>Database</a:t>
            </a:r>
            <a:r>
              <a:rPr lang="zh-CN" altLang="en-US" sz="1000" dirty="0" smtClean="0">
                <a:solidFill>
                  <a:schemeClr val="tx1">
                    <a:lumMod val="75000"/>
                    <a:lumOff val="25000"/>
                  </a:schemeClr>
                </a:solidFill>
              </a:rPr>
              <a:t>数据源</a:t>
            </a:r>
            <a:endParaRPr lang="en-US" altLang="zh-CN" sz="1000" dirty="0">
              <a:solidFill>
                <a:schemeClr val="tx1">
                  <a:lumMod val="75000"/>
                  <a:lumOff val="25000"/>
                </a:schemeClr>
              </a:solidFill>
            </a:endParaRPr>
          </a:p>
        </p:txBody>
      </p:sp>
      <p:sp>
        <p:nvSpPr>
          <p:cNvPr id="33" name="原创设计师QQ：598969553              _17"/>
          <p:cNvSpPr/>
          <p:nvPr/>
        </p:nvSpPr>
        <p:spPr>
          <a:xfrm>
            <a:off x="4390132" y="3255065"/>
            <a:ext cx="2556151" cy="752514"/>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数据统计</a:t>
            </a:r>
            <a:endParaRPr lang="en-US" altLang="zh-CN" sz="1100" b="1" dirty="0" smtClean="0">
              <a:solidFill>
                <a:schemeClr val="tx1">
                  <a:lumMod val="75000"/>
                  <a:lumOff val="25000"/>
                </a:schemeClr>
              </a:solidFill>
            </a:endParaRPr>
          </a:p>
          <a:p>
            <a:pPr algn="r">
              <a:lnSpc>
                <a:spcPct val="130000"/>
              </a:lnSpc>
            </a:pPr>
            <a:r>
              <a:rPr lang="zh-CN" altLang="en-US" sz="1000" dirty="0" smtClean="0">
                <a:solidFill>
                  <a:schemeClr val="tx1">
                    <a:lumMod val="75000"/>
                    <a:lumOff val="25000"/>
                  </a:schemeClr>
                </a:solidFill>
              </a:rPr>
              <a:t>对需要的结果进行数据的计算</a:t>
            </a:r>
            <a:endParaRPr lang="en-US" altLang="zh-CN" sz="1000" dirty="0" smtClean="0">
              <a:solidFill>
                <a:schemeClr val="tx1">
                  <a:lumMod val="75000"/>
                  <a:lumOff val="25000"/>
                </a:schemeClr>
              </a:solidFill>
            </a:endParaRPr>
          </a:p>
          <a:p>
            <a:pPr algn="r">
              <a:lnSpc>
                <a:spcPct val="130000"/>
              </a:lnSpc>
            </a:pPr>
            <a:endParaRPr lang="en-US" altLang="zh-CN" sz="1100" dirty="0">
              <a:solidFill>
                <a:schemeClr val="tx1">
                  <a:lumMod val="75000"/>
                  <a:lumOff val="25000"/>
                </a:schemeClr>
              </a:solidFill>
            </a:endParaRPr>
          </a:p>
        </p:txBody>
      </p:sp>
      <p:sp>
        <p:nvSpPr>
          <p:cNvPr id="34" name="原创设计师QQ：598969553              _18"/>
          <p:cNvSpPr/>
          <p:nvPr/>
        </p:nvSpPr>
        <p:spPr>
          <a:xfrm>
            <a:off x="4390132" y="5034145"/>
            <a:ext cx="2556151" cy="53245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rPr>
              <a:t>数据反馈</a:t>
            </a:r>
            <a:endParaRPr lang="en-US" altLang="zh-CN" sz="1100" b="1" dirty="0" smtClean="0">
              <a:solidFill>
                <a:schemeClr val="tx1">
                  <a:lumMod val="75000"/>
                  <a:lumOff val="25000"/>
                </a:schemeClr>
              </a:solidFill>
            </a:endParaRPr>
          </a:p>
          <a:p>
            <a:pPr algn="r">
              <a:lnSpc>
                <a:spcPct val="130000"/>
              </a:lnSpc>
            </a:pPr>
            <a:r>
              <a:rPr lang="zh-CN" altLang="en-US" sz="1100" dirty="0" smtClean="0">
                <a:solidFill>
                  <a:schemeClr val="tx1">
                    <a:lumMod val="75000"/>
                    <a:lumOff val="25000"/>
                  </a:schemeClr>
                </a:solidFill>
              </a:rPr>
              <a:t>通过图形报表或表格形式展现给用户</a:t>
            </a:r>
            <a:endParaRPr lang="en-US" altLang="zh-CN" sz="1100" dirty="0">
              <a:solidFill>
                <a:schemeClr val="tx1">
                  <a:lumMod val="75000"/>
                  <a:lumOff val="25000"/>
                </a:schemeClr>
              </a:solidFill>
            </a:endParaRPr>
          </a:p>
        </p:txBody>
      </p:sp>
      <p:sp>
        <p:nvSpPr>
          <p:cNvPr id="35" name="原创设计师QQ：598969553              _19"/>
          <p:cNvSpPr/>
          <p:nvPr/>
        </p:nvSpPr>
        <p:spPr>
          <a:xfrm>
            <a:off x="9436718" y="2368655"/>
            <a:ext cx="2556151" cy="53245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rPr>
              <a:t>数据整合</a:t>
            </a:r>
            <a:endParaRPr lang="en-US" altLang="zh-CN" sz="1100" b="1" dirty="0" smtClean="0">
              <a:solidFill>
                <a:schemeClr val="tx1">
                  <a:lumMod val="75000"/>
                  <a:lumOff val="25000"/>
                </a:schemeClr>
              </a:solidFill>
            </a:endParaRPr>
          </a:p>
          <a:p>
            <a:pPr>
              <a:lnSpc>
                <a:spcPct val="130000"/>
              </a:lnSpc>
            </a:pPr>
            <a:r>
              <a:rPr lang="zh-CN" altLang="en-US" sz="1000" dirty="0" smtClean="0">
                <a:solidFill>
                  <a:schemeClr val="tx1">
                    <a:lumMod val="75000"/>
                    <a:lumOff val="25000"/>
                  </a:schemeClr>
                </a:solidFill>
              </a:rPr>
              <a:t>对数据进行清洗</a:t>
            </a:r>
            <a:endParaRPr lang="en-US" altLang="zh-CN" sz="1000" dirty="0" smtClean="0">
              <a:solidFill>
                <a:schemeClr val="tx1">
                  <a:lumMod val="75000"/>
                  <a:lumOff val="25000"/>
                </a:schemeClr>
              </a:solidFill>
            </a:endParaRPr>
          </a:p>
        </p:txBody>
      </p:sp>
      <p:sp>
        <p:nvSpPr>
          <p:cNvPr id="36" name="原创设计师QQ：598969553              _20"/>
          <p:cNvSpPr/>
          <p:nvPr/>
        </p:nvSpPr>
        <p:spPr>
          <a:xfrm>
            <a:off x="9436718" y="4161605"/>
            <a:ext cx="2556151" cy="53245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rPr>
              <a:t>数据分析</a:t>
            </a:r>
            <a:endParaRPr lang="en-US" altLang="zh-CN" sz="1100" b="1" dirty="0" smtClean="0">
              <a:solidFill>
                <a:schemeClr val="tx1">
                  <a:lumMod val="75000"/>
                  <a:lumOff val="25000"/>
                </a:schemeClr>
              </a:solidFill>
            </a:endParaRPr>
          </a:p>
          <a:p>
            <a:pPr>
              <a:lnSpc>
                <a:spcPct val="130000"/>
              </a:lnSpc>
            </a:pPr>
            <a:r>
              <a:rPr lang="zh-CN" altLang="en-US" sz="1000" dirty="0" smtClean="0">
                <a:solidFill>
                  <a:schemeClr val="tx1">
                    <a:lumMod val="75000"/>
                    <a:lumOff val="25000"/>
                  </a:schemeClr>
                </a:solidFill>
              </a:rPr>
              <a:t>根据不同的模块进行数据的筛选归类</a:t>
            </a:r>
            <a:endParaRPr lang="en-US" altLang="zh-CN" sz="1000" dirty="0" smtClean="0">
              <a:solidFill>
                <a:schemeClr val="tx1">
                  <a:lumMod val="75000"/>
                  <a:lumOff val="25000"/>
                </a:schemeClr>
              </a:solidFill>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grpSp>
        <p:nvGrpSpPr>
          <p:cNvPr id="13" name="原创设计师QQ：598969553              _5"/>
          <p:cNvGrpSpPr/>
          <p:nvPr/>
        </p:nvGrpSpPr>
        <p:grpSpPr>
          <a:xfrm>
            <a:off x="7354140" y="5305086"/>
            <a:ext cx="347337" cy="343177"/>
            <a:chOff x="28849638" y="-9447213"/>
            <a:chExt cx="795338" cy="785812"/>
          </a:xfrm>
          <a:solidFill>
            <a:srgbClr val="191E22"/>
          </a:solidFill>
        </p:grpSpPr>
        <p:sp>
          <p:nvSpPr>
            <p:cNvPr id="14" name="Freeform 12"/>
            <p:cNvSpPr>
              <a:spLocks noEditPoints="1"/>
            </p:cNvSpPr>
            <p:nvPr/>
          </p:nvSpPr>
          <p:spPr bwMode="auto">
            <a:xfrm>
              <a:off x="28849638" y="-9299576"/>
              <a:ext cx="795338" cy="638175"/>
            </a:xfrm>
            <a:custGeom>
              <a:avLst/>
              <a:gdLst>
                <a:gd name="T0" fmla="*/ 72 w 212"/>
                <a:gd name="T1" fmla="*/ 92 h 170"/>
                <a:gd name="T2" fmla="*/ 44 w 212"/>
                <a:gd name="T3" fmla="*/ 82 h 170"/>
                <a:gd name="T4" fmla="*/ 0 w 212"/>
                <a:gd name="T5" fmla="*/ 126 h 170"/>
                <a:gd name="T6" fmla="*/ 44 w 212"/>
                <a:gd name="T7" fmla="*/ 170 h 170"/>
                <a:gd name="T8" fmla="*/ 88 w 212"/>
                <a:gd name="T9" fmla="*/ 126 h 170"/>
                <a:gd name="T10" fmla="*/ 88 w 212"/>
                <a:gd name="T11" fmla="*/ 51 h 170"/>
                <a:gd name="T12" fmla="*/ 196 w 212"/>
                <a:gd name="T13" fmla="*/ 21 h 170"/>
                <a:gd name="T14" fmla="*/ 196 w 212"/>
                <a:gd name="T15" fmla="*/ 56 h 170"/>
                <a:gd name="T16" fmla="*/ 168 w 212"/>
                <a:gd name="T17" fmla="*/ 46 h 170"/>
                <a:gd name="T18" fmla="*/ 124 w 212"/>
                <a:gd name="T19" fmla="*/ 90 h 170"/>
                <a:gd name="T20" fmla="*/ 168 w 212"/>
                <a:gd name="T21" fmla="*/ 134 h 170"/>
                <a:gd name="T22" fmla="*/ 212 w 212"/>
                <a:gd name="T23" fmla="*/ 92 h 170"/>
                <a:gd name="T24" fmla="*/ 212 w 212"/>
                <a:gd name="T25" fmla="*/ 92 h 170"/>
                <a:gd name="T26" fmla="*/ 212 w 212"/>
                <a:gd name="T27" fmla="*/ 0 h 170"/>
                <a:gd name="T28" fmla="*/ 72 w 212"/>
                <a:gd name="T29" fmla="*/ 38 h 170"/>
                <a:gd name="T30" fmla="*/ 72 w 212"/>
                <a:gd name="T31" fmla="*/ 92 h 170"/>
                <a:gd name="T32" fmla="*/ 168 w 212"/>
                <a:gd name="T33" fmla="*/ 118 h 170"/>
                <a:gd name="T34" fmla="*/ 140 w 212"/>
                <a:gd name="T35" fmla="*/ 90 h 170"/>
                <a:gd name="T36" fmla="*/ 168 w 212"/>
                <a:gd name="T37" fmla="*/ 62 h 170"/>
                <a:gd name="T38" fmla="*/ 196 w 212"/>
                <a:gd name="T39" fmla="*/ 90 h 170"/>
                <a:gd name="T40" fmla="*/ 168 w 212"/>
                <a:gd name="T41" fmla="*/ 118 h 170"/>
                <a:gd name="T42" fmla="*/ 44 w 212"/>
                <a:gd name="T43" fmla="*/ 154 h 170"/>
                <a:gd name="T44" fmla="*/ 16 w 212"/>
                <a:gd name="T45" fmla="*/ 126 h 170"/>
                <a:gd name="T46" fmla="*/ 44 w 212"/>
                <a:gd name="T47" fmla="*/ 98 h 170"/>
                <a:gd name="T48" fmla="*/ 72 w 212"/>
                <a:gd name="T49" fmla="*/ 126 h 170"/>
                <a:gd name="T50" fmla="*/ 44 w 212"/>
                <a:gd name="T51" fmla="*/ 1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2" h="170">
                  <a:moveTo>
                    <a:pt x="72" y="92"/>
                  </a:moveTo>
                  <a:cubicBezTo>
                    <a:pt x="65" y="86"/>
                    <a:pt x="55" y="82"/>
                    <a:pt x="44" y="82"/>
                  </a:cubicBezTo>
                  <a:cubicBezTo>
                    <a:pt x="20" y="82"/>
                    <a:pt x="0" y="102"/>
                    <a:pt x="0" y="126"/>
                  </a:cubicBezTo>
                  <a:cubicBezTo>
                    <a:pt x="0" y="150"/>
                    <a:pt x="20" y="170"/>
                    <a:pt x="44" y="170"/>
                  </a:cubicBezTo>
                  <a:cubicBezTo>
                    <a:pt x="69" y="170"/>
                    <a:pt x="88" y="150"/>
                    <a:pt x="88" y="126"/>
                  </a:cubicBezTo>
                  <a:cubicBezTo>
                    <a:pt x="88" y="51"/>
                    <a:pt x="88" y="51"/>
                    <a:pt x="88" y="51"/>
                  </a:cubicBezTo>
                  <a:cubicBezTo>
                    <a:pt x="196" y="21"/>
                    <a:pt x="196" y="21"/>
                    <a:pt x="196" y="21"/>
                  </a:cubicBezTo>
                  <a:cubicBezTo>
                    <a:pt x="196" y="56"/>
                    <a:pt x="196" y="56"/>
                    <a:pt x="196" y="56"/>
                  </a:cubicBezTo>
                  <a:cubicBezTo>
                    <a:pt x="188" y="50"/>
                    <a:pt x="179" y="46"/>
                    <a:pt x="168" y="46"/>
                  </a:cubicBezTo>
                  <a:cubicBezTo>
                    <a:pt x="144" y="46"/>
                    <a:pt x="124" y="66"/>
                    <a:pt x="124" y="90"/>
                  </a:cubicBezTo>
                  <a:cubicBezTo>
                    <a:pt x="124" y="114"/>
                    <a:pt x="144" y="134"/>
                    <a:pt x="168" y="134"/>
                  </a:cubicBezTo>
                  <a:cubicBezTo>
                    <a:pt x="192" y="134"/>
                    <a:pt x="211" y="115"/>
                    <a:pt x="212" y="92"/>
                  </a:cubicBezTo>
                  <a:cubicBezTo>
                    <a:pt x="212" y="92"/>
                    <a:pt x="212" y="92"/>
                    <a:pt x="212" y="92"/>
                  </a:cubicBezTo>
                  <a:cubicBezTo>
                    <a:pt x="212" y="0"/>
                    <a:pt x="212" y="0"/>
                    <a:pt x="212" y="0"/>
                  </a:cubicBezTo>
                  <a:cubicBezTo>
                    <a:pt x="72" y="38"/>
                    <a:pt x="72" y="38"/>
                    <a:pt x="72" y="38"/>
                  </a:cubicBezTo>
                  <a:lnTo>
                    <a:pt x="72" y="92"/>
                  </a:lnTo>
                  <a:close/>
                  <a:moveTo>
                    <a:pt x="168" y="118"/>
                  </a:moveTo>
                  <a:cubicBezTo>
                    <a:pt x="152" y="118"/>
                    <a:pt x="140" y="105"/>
                    <a:pt x="140" y="90"/>
                  </a:cubicBezTo>
                  <a:cubicBezTo>
                    <a:pt x="140" y="74"/>
                    <a:pt x="152" y="62"/>
                    <a:pt x="168" y="62"/>
                  </a:cubicBezTo>
                  <a:cubicBezTo>
                    <a:pt x="183" y="62"/>
                    <a:pt x="196" y="74"/>
                    <a:pt x="196" y="90"/>
                  </a:cubicBezTo>
                  <a:cubicBezTo>
                    <a:pt x="196" y="105"/>
                    <a:pt x="183" y="118"/>
                    <a:pt x="168" y="118"/>
                  </a:cubicBezTo>
                  <a:close/>
                  <a:moveTo>
                    <a:pt x="44" y="154"/>
                  </a:moveTo>
                  <a:cubicBezTo>
                    <a:pt x="29" y="154"/>
                    <a:pt x="16" y="142"/>
                    <a:pt x="16" y="126"/>
                  </a:cubicBezTo>
                  <a:cubicBezTo>
                    <a:pt x="16" y="111"/>
                    <a:pt x="29" y="98"/>
                    <a:pt x="44" y="98"/>
                  </a:cubicBezTo>
                  <a:cubicBezTo>
                    <a:pt x="60" y="98"/>
                    <a:pt x="72" y="111"/>
                    <a:pt x="72" y="126"/>
                  </a:cubicBezTo>
                  <a:cubicBezTo>
                    <a:pt x="72" y="142"/>
                    <a:pt x="60" y="154"/>
                    <a:pt x="44" y="154"/>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15" name="Freeform 13"/>
            <p:cNvSpPr>
              <a:spLocks/>
            </p:cNvSpPr>
            <p:nvPr/>
          </p:nvSpPr>
          <p:spPr bwMode="auto">
            <a:xfrm>
              <a:off x="29119513" y="-9447213"/>
              <a:ext cx="525463" cy="211138"/>
            </a:xfrm>
            <a:custGeom>
              <a:avLst/>
              <a:gdLst>
                <a:gd name="T0" fmla="*/ 0 w 331"/>
                <a:gd name="T1" fmla="*/ 95 h 133"/>
                <a:gd name="T2" fmla="*/ 0 w 331"/>
                <a:gd name="T3" fmla="*/ 133 h 133"/>
                <a:gd name="T4" fmla="*/ 331 w 331"/>
                <a:gd name="T5" fmla="*/ 38 h 133"/>
                <a:gd name="T6" fmla="*/ 331 w 331"/>
                <a:gd name="T7" fmla="*/ 0 h 133"/>
                <a:gd name="T8" fmla="*/ 0 w 331"/>
                <a:gd name="T9" fmla="*/ 95 h 133"/>
              </a:gdLst>
              <a:ahLst/>
              <a:cxnLst>
                <a:cxn ang="0">
                  <a:pos x="T0" y="T1"/>
                </a:cxn>
                <a:cxn ang="0">
                  <a:pos x="T2" y="T3"/>
                </a:cxn>
                <a:cxn ang="0">
                  <a:pos x="T4" y="T5"/>
                </a:cxn>
                <a:cxn ang="0">
                  <a:pos x="T6" y="T7"/>
                </a:cxn>
                <a:cxn ang="0">
                  <a:pos x="T8" y="T9"/>
                </a:cxn>
              </a:cxnLst>
              <a:rect l="0" t="0" r="r" b="b"/>
              <a:pathLst>
                <a:path w="331" h="133">
                  <a:moveTo>
                    <a:pt x="0" y="95"/>
                  </a:moveTo>
                  <a:lnTo>
                    <a:pt x="0" y="133"/>
                  </a:lnTo>
                  <a:lnTo>
                    <a:pt x="331" y="38"/>
                  </a:lnTo>
                  <a:lnTo>
                    <a:pt x="331" y="0"/>
                  </a:lnTo>
                  <a:lnTo>
                    <a:pt x="0" y="95"/>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sp>
        <p:nvSpPr>
          <p:cNvPr id="38" name="原创设计师QQ：598969553              _5"/>
          <p:cNvSpPr/>
          <p:nvPr/>
        </p:nvSpPr>
        <p:spPr>
          <a:xfrm>
            <a:off x="1357579" y="9717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39" name="原创设计师QQ：598969553              _6"/>
          <p:cNvSpPr/>
          <p:nvPr/>
        </p:nvSpPr>
        <p:spPr>
          <a:xfrm>
            <a:off x="1281379" y="2461935"/>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40" name="原创设计师QQ：598969553              _7"/>
          <p:cNvSpPr/>
          <p:nvPr/>
        </p:nvSpPr>
        <p:spPr>
          <a:xfrm>
            <a:off x="1262329" y="3905597"/>
            <a:ext cx="642671" cy="6428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41" name="原创设计师QQ：598969553              _8"/>
          <p:cNvSpPr/>
          <p:nvPr/>
        </p:nvSpPr>
        <p:spPr>
          <a:xfrm>
            <a:off x="1252804" y="5148156"/>
            <a:ext cx="642671" cy="6428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sp>
        <p:nvSpPr>
          <p:cNvPr id="42" name="TextBox 41"/>
          <p:cNvSpPr txBox="1"/>
          <p:nvPr/>
        </p:nvSpPr>
        <p:spPr>
          <a:xfrm>
            <a:off x="2209800" y="1095375"/>
            <a:ext cx="1569660" cy="369332"/>
          </a:xfrm>
          <a:prstGeom prst="rect">
            <a:avLst/>
          </a:prstGeom>
          <a:noFill/>
        </p:spPr>
        <p:txBody>
          <a:bodyPr wrap="none" rtlCol="0">
            <a:spAutoFit/>
          </a:bodyPr>
          <a:lstStyle/>
          <a:p>
            <a:r>
              <a:rPr lang="zh-CN" altLang="en-US" dirty="0" smtClean="0"/>
              <a:t>日常基础数据</a:t>
            </a:r>
            <a:endParaRPr lang="zh-CN" altLang="en-US" dirty="0"/>
          </a:p>
        </p:txBody>
      </p:sp>
      <p:sp>
        <p:nvSpPr>
          <p:cNvPr id="43" name="TextBox 42"/>
          <p:cNvSpPr txBox="1"/>
          <p:nvPr/>
        </p:nvSpPr>
        <p:spPr>
          <a:xfrm>
            <a:off x="2209800" y="2552700"/>
            <a:ext cx="1107996" cy="369332"/>
          </a:xfrm>
          <a:prstGeom prst="rect">
            <a:avLst/>
          </a:prstGeom>
          <a:noFill/>
        </p:spPr>
        <p:txBody>
          <a:bodyPr wrap="none" rtlCol="0">
            <a:spAutoFit/>
          </a:bodyPr>
          <a:lstStyle/>
          <a:p>
            <a:r>
              <a:rPr lang="zh-CN" altLang="en-US" dirty="0" smtClean="0"/>
              <a:t>学生数据</a:t>
            </a:r>
            <a:endParaRPr lang="zh-CN" altLang="en-US" dirty="0"/>
          </a:p>
        </p:txBody>
      </p:sp>
      <p:sp>
        <p:nvSpPr>
          <p:cNvPr id="44" name="TextBox 43"/>
          <p:cNvSpPr txBox="1"/>
          <p:nvPr/>
        </p:nvSpPr>
        <p:spPr>
          <a:xfrm>
            <a:off x="2190750" y="4010025"/>
            <a:ext cx="1107996" cy="369332"/>
          </a:xfrm>
          <a:prstGeom prst="rect">
            <a:avLst/>
          </a:prstGeom>
          <a:noFill/>
        </p:spPr>
        <p:txBody>
          <a:bodyPr wrap="none" rtlCol="0">
            <a:spAutoFit/>
          </a:bodyPr>
          <a:lstStyle/>
          <a:p>
            <a:r>
              <a:rPr lang="zh-CN" altLang="en-US" dirty="0" smtClean="0"/>
              <a:t>教师数据</a:t>
            </a:r>
            <a:endParaRPr lang="zh-CN" altLang="en-US" dirty="0"/>
          </a:p>
        </p:txBody>
      </p:sp>
      <p:sp>
        <p:nvSpPr>
          <p:cNvPr id="45" name="TextBox 44"/>
          <p:cNvSpPr txBox="1"/>
          <p:nvPr/>
        </p:nvSpPr>
        <p:spPr>
          <a:xfrm>
            <a:off x="2114550" y="5276850"/>
            <a:ext cx="1107996" cy="369332"/>
          </a:xfrm>
          <a:prstGeom prst="rect">
            <a:avLst/>
          </a:prstGeom>
          <a:noFill/>
        </p:spPr>
        <p:txBody>
          <a:bodyPr wrap="none" rtlCol="0">
            <a:spAutoFit/>
          </a:bodyPr>
          <a:lstStyle/>
          <a:p>
            <a:r>
              <a:rPr lang="zh-CN" altLang="en-US" dirty="0" smtClean="0"/>
              <a:t>教务数据</a:t>
            </a:r>
            <a:endParaRPr lang="zh-CN" altLang="en-US" dirty="0"/>
          </a:p>
        </p:txBody>
      </p:sp>
      <p:sp>
        <p:nvSpPr>
          <p:cNvPr id="47" name="TextBox 46"/>
          <p:cNvSpPr txBox="1"/>
          <p:nvPr/>
        </p:nvSpPr>
        <p:spPr>
          <a:xfrm>
            <a:off x="2257425" y="1438275"/>
            <a:ext cx="1338828" cy="1015663"/>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基础数据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后勤统计数据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财务预算数据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后勤监控数据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新闻数据</a:t>
            </a:r>
            <a:endParaRPr lang="zh-CN" altLang="en-US" sz="1200" dirty="0">
              <a:solidFill>
                <a:schemeClr val="bg1">
                  <a:lumMod val="50000"/>
                </a:schemeClr>
              </a:solidFill>
            </a:endParaRPr>
          </a:p>
        </p:txBody>
      </p:sp>
      <p:sp>
        <p:nvSpPr>
          <p:cNvPr id="48" name="TextBox 47"/>
          <p:cNvSpPr txBox="1"/>
          <p:nvPr/>
        </p:nvSpPr>
        <p:spPr>
          <a:xfrm>
            <a:off x="2238375" y="2924175"/>
            <a:ext cx="1338828" cy="1200329"/>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招生统计数据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就业统计数据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顶岗实习数据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学生监控数据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学生数据分析</a:t>
            </a:r>
            <a:endParaRPr lang="en-US" altLang="zh-CN" sz="1200" dirty="0" smtClean="0">
              <a:solidFill>
                <a:schemeClr val="bg1">
                  <a:lumMod val="50000"/>
                </a:schemeClr>
              </a:solidFill>
            </a:endParaRPr>
          </a:p>
          <a:p>
            <a:pPr marL="228600" indent="-228600"/>
            <a:r>
              <a:rPr lang="zh-CN" altLang="en-US" sz="1200" dirty="0" smtClean="0">
                <a:solidFill>
                  <a:schemeClr val="bg1">
                    <a:lumMod val="50000"/>
                  </a:schemeClr>
                </a:solidFill>
              </a:rPr>
              <a:t> </a:t>
            </a:r>
            <a:endParaRPr lang="zh-CN" altLang="en-US" sz="1200" dirty="0">
              <a:solidFill>
                <a:schemeClr val="bg1">
                  <a:lumMod val="50000"/>
                </a:schemeClr>
              </a:solidFill>
            </a:endParaRPr>
          </a:p>
        </p:txBody>
      </p:sp>
      <p:sp>
        <p:nvSpPr>
          <p:cNvPr id="51" name="TextBox 50"/>
          <p:cNvSpPr txBox="1"/>
          <p:nvPr/>
        </p:nvSpPr>
        <p:spPr>
          <a:xfrm>
            <a:off x="2190750" y="5753100"/>
            <a:ext cx="1492716" cy="646331"/>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课程分析数据</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教学数据统计</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辅导员日志数据</a:t>
            </a:r>
            <a:endParaRPr lang="zh-CN" altLang="en-US" sz="1200" dirty="0">
              <a:solidFill>
                <a:schemeClr val="bg1">
                  <a:lumMod val="50000"/>
                </a:schemeClr>
              </a:solidFill>
            </a:endParaRPr>
          </a:p>
        </p:txBody>
      </p:sp>
      <p:sp>
        <p:nvSpPr>
          <p:cNvPr id="52" name="TextBox 51"/>
          <p:cNvSpPr txBox="1"/>
          <p:nvPr/>
        </p:nvSpPr>
        <p:spPr>
          <a:xfrm>
            <a:off x="2190750" y="4486275"/>
            <a:ext cx="1492716" cy="461665"/>
          </a:xfrm>
          <a:prstGeom prst="rect">
            <a:avLst/>
          </a:prstGeom>
          <a:noFill/>
        </p:spPr>
        <p:txBody>
          <a:bodyPr wrap="none" rtlCol="0">
            <a:spAutoFit/>
          </a:bodyPr>
          <a:lstStyle/>
          <a:p>
            <a:pPr marL="228600" indent="-228600">
              <a:buFont typeface="+mj-lt"/>
              <a:buAutoNum type="arabicPeriod"/>
            </a:pPr>
            <a:r>
              <a:rPr lang="zh-CN" altLang="en-US" sz="1200" dirty="0" smtClean="0">
                <a:solidFill>
                  <a:schemeClr val="bg1">
                    <a:lumMod val="50000"/>
                  </a:schemeClr>
                </a:solidFill>
              </a:rPr>
              <a:t>评教数据统计</a:t>
            </a:r>
            <a:endParaRPr lang="en-US" altLang="zh-CN" sz="1200" dirty="0" smtClean="0">
              <a:solidFill>
                <a:schemeClr val="bg1">
                  <a:lumMod val="50000"/>
                </a:schemeClr>
              </a:solidFill>
            </a:endParaRPr>
          </a:p>
          <a:p>
            <a:pPr marL="228600" indent="-228600">
              <a:buFont typeface="+mj-lt"/>
              <a:buAutoNum type="arabicPeriod"/>
            </a:pPr>
            <a:r>
              <a:rPr lang="zh-CN" altLang="en-US" sz="1200" dirty="0" smtClean="0">
                <a:solidFill>
                  <a:schemeClr val="bg1">
                    <a:lumMod val="50000"/>
                  </a:schemeClr>
                </a:solidFill>
              </a:rPr>
              <a:t>教职工数据统计</a:t>
            </a:r>
            <a:endParaRPr lang="zh-CN" altLang="en-US" sz="1200" dirty="0">
              <a:solidFill>
                <a:schemeClr val="bg1">
                  <a:lumMod val="50000"/>
                </a:schemeClr>
              </a:solidFill>
            </a:endParaRPr>
          </a:p>
        </p:txBody>
      </p:sp>
    </p:spTree>
    <p:extLst>
      <p:ext uri="{BB962C8B-B14F-4D97-AF65-F5344CB8AC3E}">
        <p14:creationId xmlns="" xmlns:p14="http://schemas.microsoft.com/office/powerpoint/2010/main" val="3008924753"/>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管理驾驶舱</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Management Cockpit</a:t>
            </a:r>
          </a:p>
        </p:txBody>
      </p:sp>
      <p:sp>
        <p:nvSpPr>
          <p:cNvPr id="4" name="原创设计师QQ：598969553              _2"/>
          <p:cNvSpPr/>
          <p:nvPr/>
        </p:nvSpPr>
        <p:spPr>
          <a:xfrm>
            <a:off x="459167" y="2311399"/>
            <a:ext cx="1535493" cy="15359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原创设计师QQ：598969553              _3"/>
          <p:cNvSpPr/>
          <p:nvPr/>
        </p:nvSpPr>
        <p:spPr>
          <a:xfrm>
            <a:off x="2021780" y="2311399"/>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原创设计师QQ：598969553              _4"/>
          <p:cNvSpPr/>
          <p:nvPr/>
        </p:nvSpPr>
        <p:spPr>
          <a:xfrm>
            <a:off x="459167" y="4058385"/>
            <a:ext cx="1535493" cy="15359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原创设计师QQ：598969553              _5"/>
          <p:cNvSpPr/>
          <p:nvPr/>
        </p:nvSpPr>
        <p:spPr>
          <a:xfrm>
            <a:off x="2021780" y="4058385"/>
            <a:ext cx="4075296" cy="1535967"/>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原创设计师QQ：598969553              _7"/>
          <p:cNvSpPr>
            <a:spLocks noEditPoints="1"/>
          </p:cNvSpPr>
          <p:nvPr/>
        </p:nvSpPr>
        <p:spPr bwMode="auto">
          <a:xfrm>
            <a:off x="1069488" y="2889151"/>
            <a:ext cx="314849" cy="380464"/>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原创设计师QQ：598969553              _8"/>
          <p:cNvSpPr>
            <a:spLocks noEditPoints="1"/>
          </p:cNvSpPr>
          <p:nvPr/>
        </p:nvSpPr>
        <p:spPr bwMode="auto">
          <a:xfrm>
            <a:off x="1037316" y="4634411"/>
            <a:ext cx="380347" cy="383913"/>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原创设计师QQ：598969553              _9"/>
          <p:cNvSpPr/>
          <p:nvPr/>
        </p:nvSpPr>
        <p:spPr>
          <a:xfrm>
            <a:off x="2152650" y="4340080"/>
            <a:ext cx="3572442" cy="1252651"/>
          </a:xfrm>
          <a:prstGeom prst="rect">
            <a:avLst/>
          </a:prstGeom>
        </p:spPr>
        <p:txBody>
          <a:bodyPr wrap="square">
            <a:spAutoFit/>
          </a:bodyPr>
          <a:lstStyle/>
          <a:p>
            <a:pPr>
              <a:lnSpc>
                <a:spcPct val="130000"/>
              </a:lnSpc>
            </a:pPr>
            <a:r>
              <a:rPr lang="zh-CN" altLang="en-US" sz="1400" b="1" dirty="0" smtClean="0">
                <a:solidFill>
                  <a:schemeClr val="tx1">
                    <a:lumMod val="75000"/>
                    <a:lumOff val="25000"/>
                  </a:schemeClr>
                </a:solidFill>
              </a:rPr>
              <a:t>全面分析学校近况</a:t>
            </a:r>
            <a:endParaRPr lang="en-US" altLang="zh-CN" sz="1400" b="1" dirty="0" smtClean="0">
              <a:solidFill>
                <a:schemeClr val="tx1">
                  <a:lumMod val="75000"/>
                  <a:lumOff val="25000"/>
                </a:schemeClr>
              </a:solidFill>
            </a:endParaRPr>
          </a:p>
          <a:p>
            <a:pPr>
              <a:lnSpc>
                <a:spcPct val="130000"/>
              </a:lnSpc>
            </a:pPr>
            <a:r>
              <a:rPr lang="zh-CN" altLang="en-US" sz="1100" dirty="0" smtClean="0">
                <a:solidFill>
                  <a:schemeClr val="tx1">
                    <a:lumMod val="75000"/>
                    <a:lumOff val="25000"/>
                  </a:schemeClr>
                </a:solidFill>
              </a:rPr>
              <a:t>数据经过筛选过滤后，通过图表的形式简单明了的能看到学校近期的状况，而且数据来源是经过子系统抽取的，数据正确性高，不用再大费周章的去获取学校各种情况。现在一键就能看到学校的状况了</a:t>
            </a:r>
            <a:endParaRPr lang="en-US" altLang="zh-CN" sz="1100" dirty="0" smtClean="0">
              <a:solidFill>
                <a:schemeClr val="tx1">
                  <a:lumMod val="75000"/>
                  <a:lumOff val="25000"/>
                </a:schemeClr>
              </a:solidFill>
            </a:endParaRPr>
          </a:p>
        </p:txBody>
      </p:sp>
      <p:sp>
        <p:nvSpPr>
          <p:cNvPr id="12" name="原创设计师QQ：598969553              _10"/>
          <p:cNvSpPr/>
          <p:nvPr/>
        </p:nvSpPr>
        <p:spPr>
          <a:xfrm>
            <a:off x="2152650" y="2593095"/>
            <a:ext cx="3572442" cy="1032590"/>
          </a:xfrm>
          <a:prstGeom prst="rect">
            <a:avLst/>
          </a:prstGeom>
        </p:spPr>
        <p:txBody>
          <a:bodyPr wrap="square">
            <a:spAutoFit/>
          </a:bodyPr>
          <a:lstStyle/>
          <a:p>
            <a:pPr>
              <a:lnSpc>
                <a:spcPct val="130000"/>
              </a:lnSpc>
            </a:pPr>
            <a:r>
              <a:rPr lang="zh-CN" altLang="en-US" sz="1400" b="1" dirty="0" smtClean="0">
                <a:solidFill>
                  <a:schemeClr val="tx1">
                    <a:lumMod val="75000"/>
                    <a:lumOff val="25000"/>
                  </a:schemeClr>
                </a:solidFill>
              </a:rPr>
              <a:t>数据可视化</a:t>
            </a:r>
            <a:endParaRPr lang="en-US" altLang="zh-CN" sz="1400" b="1" dirty="0" smtClean="0">
              <a:solidFill>
                <a:schemeClr val="tx1">
                  <a:lumMod val="75000"/>
                  <a:lumOff val="25000"/>
                </a:schemeClr>
              </a:solidFill>
            </a:endParaRPr>
          </a:p>
          <a:p>
            <a:pPr>
              <a:lnSpc>
                <a:spcPct val="130000"/>
              </a:lnSpc>
            </a:pPr>
            <a:r>
              <a:rPr lang="zh-CN" altLang="en-US" sz="1100" dirty="0" smtClean="0"/>
              <a:t>通过对接子系统数据进行可视化数据展现，全览大局，关键数据突出，基于关键指标或关键决策挺供关键性数据。</a:t>
            </a:r>
            <a:endParaRPr lang="en-US" altLang="zh-CN" sz="1100" dirty="0">
              <a:solidFill>
                <a:schemeClr val="tx1">
                  <a:lumMod val="75000"/>
                  <a:lumOff val="25000"/>
                </a:schemeClr>
              </a:solidFill>
            </a:endParaRP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6" name="Picture 2"/>
          <p:cNvPicPr>
            <a:picLocks noChangeAspect="1" noChangeArrowheads="1"/>
          </p:cNvPicPr>
          <p:nvPr/>
        </p:nvPicPr>
        <p:blipFill>
          <a:blip r:embed="rId4" cstate="print"/>
          <a:srcRect/>
          <a:stretch>
            <a:fillRect/>
          </a:stretch>
        </p:blipFill>
        <p:spPr bwMode="auto">
          <a:xfrm>
            <a:off x="6515100" y="1038225"/>
            <a:ext cx="4976336" cy="2457450"/>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6545262" y="3570095"/>
            <a:ext cx="5027613" cy="3027342"/>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需求扩充</a:t>
            </a:r>
          </a:p>
        </p:txBody>
      </p:sp>
      <p:sp>
        <p:nvSpPr>
          <p:cNvPr id="3" name="文本占位符 2"/>
          <p:cNvSpPr>
            <a:spLocks noGrp="1"/>
          </p:cNvSpPr>
          <p:nvPr>
            <p:ph type="body" sz="quarter" idx="14"/>
          </p:nvPr>
        </p:nvSpPr>
        <p:spPr/>
        <p:txBody>
          <a:bodyPr/>
          <a:lstStyle/>
          <a:p>
            <a:r>
              <a:rPr lang="en-US" dirty="0" smtClean="0"/>
              <a:t>Demand expansion</a:t>
            </a:r>
            <a:endParaRPr lang="en-US" altLang="zh-CN" dirty="0" smtClean="0"/>
          </a:p>
        </p:txBody>
      </p:sp>
      <p:sp>
        <p:nvSpPr>
          <p:cNvPr id="4" name="原创设计师QQ：598969553              _2"/>
          <p:cNvSpPr>
            <a:spLocks/>
          </p:cNvSpPr>
          <p:nvPr/>
        </p:nvSpPr>
        <p:spPr bwMode="auto">
          <a:xfrm>
            <a:off x="3464227" y="1533727"/>
            <a:ext cx="2305166" cy="2309523"/>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accent1"/>
          </a:solidFill>
          <a:ln>
            <a:noFill/>
          </a:ln>
          <a:extLst/>
        </p:spPr>
        <p:txBody>
          <a:bodyPr/>
          <a:lstStyle/>
          <a:p>
            <a:endParaRPr lang="zh-CN" altLang="en-US">
              <a:solidFill>
                <a:schemeClr val="tx1">
                  <a:lumMod val="50000"/>
                  <a:lumOff val="50000"/>
                </a:schemeClr>
              </a:solidFill>
            </a:endParaRPr>
          </a:p>
        </p:txBody>
      </p:sp>
      <p:sp>
        <p:nvSpPr>
          <p:cNvPr id="5" name="原创设计师QQ：598969553              _3"/>
          <p:cNvSpPr>
            <a:spLocks/>
          </p:cNvSpPr>
          <p:nvPr/>
        </p:nvSpPr>
        <p:spPr bwMode="auto">
          <a:xfrm>
            <a:off x="3464227" y="3000057"/>
            <a:ext cx="2305166" cy="2305166"/>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chemeClr val="accent4"/>
          </a:solidFill>
          <a:ln>
            <a:noFill/>
          </a:ln>
          <a:extLst/>
        </p:spPr>
        <p:txBody>
          <a:bodyPr/>
          <a:lstStyle/>
          <a:p>
            <a:endParaRPr lang="zh-CN" altLang="en-US">
              <a:solidFill>
                <a:schemeClr val="tx1">
                  <a:lumMod val="50000"/>
                  <a:lumOff val="50000"/>
                </a:schemeClr>
              </a:solidFill>
            </a:endParaRPr>
          </a:p>
        </p:txBody>
      </p:sp>
      <p:sp>
        <p:nvSpPr>
          <p:cNvPr id="6" name="原创设计师QQ：598969553              _4"/>
          <p:cNvSpPr>
            <a:spLocks/>
          </p:cNvSpPr>
          <p:nvPr/>
        </p:nvSpPr>
        <p:spPr bwMode="auto">
          <a:xfrm>
            <a:off x="4926198" y="1533727"/>
            <a:ext cx="2305166" cy="2309523"/>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chemeClr val="accent2"/>
          </a:solidFill>
          <a:ln>
            <a:noFill/>
          </a:ln>
          <a:extLst/>
        </p:spPr>
        <p:txBody>
          <a:bodyPr/>
          <a:lstStyle/>
          <a:p>
            <a:endParaRPr lang="zh-CN" altLang="en-US">
              <a:solidFill>
                <a:schemeClr val="tx1">
                  <a:lumMod val="50000"/>
                  <a:lumOff val="50000"/>
                </a:schemeClr>
              </a:solidFill>
            </a:endParaRPr>
          </a:p>
        </p:txBody>
      </p:sp>
      <p:sp>
        <p:nvSpPr>
          <p:cNvPr id="7" name="原创设计师QQ：598969553              _5"/>
          <p:cNvSpPr>
            <a:spLocks/>
          </p:cNvSpPr>
          <p:nvPr/>
        </p:nvSpPr>
        <p:spPr bwMode="auto">
          <a:xfrm>
            <a:off x="4926198" y="3000057"/>
            <a:ext cx="2305166" cy="2305166"/>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accent3"/>
          </a:solidFill>
          <a:ln>
            <a:noFill/>
          </a:ln>
          <a:extLst/>
        </p:spPr>
        <p:txBody>
          <a:bodyPr/>
          <a:lstStyle/>
          <a:p>
            <a:endParaRPr lang="zh-CN" altLang="en-US">
              <a:solidFill>
                <a:schemeClr val="tx1">
                  <a:lumMod val="50000"/>
                  <a:lumOff val="50000"/>
                </a:schemeClr>
              </a:solidFill>
            </a:endParaRPr>
          </a:p>
        </p:txBody>
      </p:sp>
      <p:sp>
        <p:nvSpPr>
          <p:cNvPr id="8" name="原创设计师QQ：598969553              _6"/>
          <p:cNvSpPr>
            <a:spLocks noEditPoints="1"/>
          </p:cNvSpPr>
          <p:nvPr/>
        </p:nvSpPr>
        <p:spPr bwMode="auto">
          <a:xfrm>
            <a:off x="6619123" y="3305089"/>
            <a:ext cx="387826" cy="311567"/>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9" name="原创设计师QQ：598969553              _7"/>
          <p:cNvSpPr>
            <a:spLocks noEditPoints="1"/>
          </p:cNvSpPr>
          <p:nvPr/>
        </p:nvSpPr>
        <p:spPr bwMode="auto">
          <a:xfrm>
            <a:off x="3653782" y="3300731"/>
            <a:ext cx="383468" cy="320282"/>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0" name="原创设计师QQ：598969553              _8"/>
          <p:cNvSpPr>
            <a:spLocks noEditPoints="1"/>
          </p:cNvSpPr>
          <p:nvPr/>
        </p:nvSpPr>
        <p:spPr bwMode="auto">
          <a:xfrm>
            <a:off x="5183296" y="1749428"/>
            <a:ext cx="385648" cy="320282"/>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1" name="原创设计师QQ：598969553              _9"/>
          <p:cNvSpPr>
            <a:spLocks noEditPoints="1"/>
          </p:cNvSpPr>
          <p:nvPr/>
        </p:nvSpPr>
        <p:spPr bwMode="auto">
          <a:xfrm>
            <a:off x="5139720" y="3244082"/>
            <a:ext cx="424866" cy="346428"/>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accent1"/>
          </a:solidFill>
          <a:ln>
            <a:noFill/>
          </a:ln>
          <a:extLst/>
        </p:spPr>
        <p:txBody>
          <a:bodyPr/>
          <a:lstStyle/>
          <a:p>
            <a:endParaRPr lang="zh-CN" altLang="en-US">
              <a:solidFill>
                <a:schemeClr val="tx1">
                  <a:lumMod val="50000"/>
                  <a:lumOff val="50000"/>
                </a:schemeClr>
              </a:solidFill>
            </a:endParaRPr>
          </a:p>
        </p:txBody>
      </p:sp>
      <p:sp>
        <p:nvSpPr>
          <p:cNvPr id="12" name="原创设计师QQ：598969553              _10"/>
          <p:cNvSpPr>
            <a:spLocks noEditPoints="1"/>
          </p:cNvSpPr>
          <p:nvPr/>
        </p:nvSpPr>
        <p:spPr bwMode="auto">
          <a:xfrm>
            <a:off x="5242124" y="4734379"/>
            <a:ext cx="267991" cy="3791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endParaRPr>
          </a:p>
        </p:txBody>
      </p:sp>
      <p:sp>
        <p:nvSpPr>
          <p:cNvPr id="13" name="原创设计师QQ：598969553              _11"/>
          <p:cNvSpPr>
            <a:spLocks noChangeShapeType="1"/>
          </p:cNvSpPr>
          <p:nvPr/>
        </p:nvSpPr>
        <p:spPr bwMode="auto">
          <a:xfrm flipH="1">
            <a:off x="3845516" y="1854011"/>
            <a:ext cx="1043644" cy="0"/>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4" name="原创设计师QQ：598969553              _12"/>
          <p:cNvSpPr>
            <a:spLocks noChangeShapeType="1"/>
          </p:cNvSpPr>
          <p:nvPr/>
        </p:nvSpPr>
        <p:spPr bwMode="auto">
          <a:xfrm>
            <a:off x="3845516" y="3895542"/>
            <a:ext cx="0" cy="1028392"/>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5" name="原创设计师QQ：598969553              _13"/>
          <p:cNvSpPr>
            <a:spLocks noChangeShapeType="1"/>
          </p:cNvSpPr>
          <p:nvPr/>
        </p:nvSpPr>
        <p:spPr bwMode="auto">
          <a:xfrm>
            <a:off x="5821684" y="4923933"/>
            <a:ext cx="989173" cy="0"/>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6" name="原创设计师QQ：598969553              _14"/>
          <p:cNvSpPr>
            <a:spLocks noChangeShapeType="1"/>
          </p:cNvSpPr>
          <p:nvPr/>
        </p:nvSpPr>
        <p:spPr bwMode="auto">
          <a:xfrm flipV="1">
            <a:off x="6810857" y="1854011"/>
            <a:ext cx="0" cy="1082861"/>
          </a:xfrm>
          <a:prstGeom prst="line">
            <a:avLst/>
          </a:prstGeom>
          <a:noFill/>
          <a:ln w="6350" cmpd="sng">
            <a:solidFill>
              <a:srgbClr val="C0C0C0"/>
            </a:solidFill>
            <a:prstDash val="dash"/>
            <a:round/>
            <a:headEnd/>
            <a:tailEnd type="oval" w="sm" len="sm"/>
          </a:ln>
          <a:extLst>
            <a:ext uri="{909E8E84-426E-40DD-AFC4-6F175D3DCCD1}">
              <a14:hiddenFill xmlns=""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17" name="原创设计师QQ：598969553              _15"/>
          <p:cNvSpPr/>
          <p:nvPr/>
        </p:nvSpPr>
        <p:spPr>
          <a:xfrm>
            <a:off x="6330674" y="1528270"/>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新的功能需求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18" name="原创设计师QQ：598969553              _16"/>
          <p:cNvSpPr/>
          <p:nvPr/>
        </p:nvSpPr>
        <p:spPr>
          <a:xfrm>
            <a:off x="3339824" y="5000187"/>
            <a:ext cx="2556151" cy="312393"/>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新的规则需求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19" name="原创设计师QQ：598969553              _17"/>
          <p:cNvSpPr/>
          <p:nvPr/>
        </p:nvSpPr>
        <p:spPr>
          <a:xfrm>
            <a:off x="5324072" y="4773385"/>
            <a:ext cx="2556151" cy="31239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新的系统需求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20" name="原创设计师QQ：598969553              _18"/>
          <p:cNvSpPr/>
          <p:nvPr/>
        </p:nvSpPr>
        <p:spPr>
          <a:xfrm>
            <a:off x="1365199" y="1709178"/>
            <a:ext cx="2556151" cy="312393"/>
          </a:xfrm>
          <a:prstGeom prst="rect">
            <a:avLst/>
          </a:prstGeom>
        </p:spPr>
        <p:txBody>
          <a:bodyPr wrap="square">
            <a:spAutoFit/>
          </a:bodyPr>
          <a:lstStyle/>
          <a:p>
            <a:pPr algn="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新的数据需求</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pic>
        <p:nvPicPr>
          <p:cNvPr id="21"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82139921"/>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p:cNvSpPr/>
          <p:nvPr/>
        </p:nvSpPr>
        <p:spPr>
          <a:xfrm>
            <a:off x="4558283" y="946082"/>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7" name="文本框 6"/>
          <p:cNvSpPr txBox="1">
            <a:spLocks noChangeArrowheads="1"/>
          </p:cNvSpPr>
          <p:nvPr/>
        </p:nvSpPr>
        <p:spPr bwMode="auto">
          <a:xfrm>
            <a:off x="4846537" y="925885"/>
            <a:ext cx="251383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3600" dirty="0">
                <a:solidFill>
                  <a:schemeClr val="accent2"/>
                </a:solidFill>
                <a:latin typeface="华文细黑" panose="02010600040101010101" pitchFamily="2" charset="-122"/>
                <a:ea typeface="华文细黑" panose="02010600040101010101" pitchFamily="2" charset="-122"/>
              </a:rPr>
              <a:t>CONTENTS</a:t>
            </a:r>
          </a:p>
        </p:txBody>
      </p:sp>
      <p:sp>
        <p:nvSpPr>
          <p:cNvPr id="8" name="自由: 形状 3"/>
          <p:cNvSpPr/>
          <p:nvPr/>
        </p:nvSpPr>
        <p:spPr>
          <a:xfrm>
            <a:off x="2214468" y="2180918"/>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01</a:t>
            </a:r>
            <a:endParaRPr lang="zh-CN" altLang="en-US" sz="2400" dirty="0">
              <a:latin typeface="华文细黑" panose="02010600040101010101" pitchFamily="2" charset="-122"/>
              <a:ea typeface="华文细黑" panose="02010600040101010101" pitchFamily="2" charset="-122"/>
            </a:endParaRPr>
          </a:p>
        </p:txBody>
      </p:sp>
      <p:grpSp>
        <p:nvGrpSpPr>
          <p:cNvPr id="2" name="原创设计师QQ：598969553          _1"/>
          <p:cNvGrpSpPr/>
          <p:nvPr/>
        </p:nvGrpSpPr>
        <p:grpSpPr>
          <a:xfrm>
            <a:off x="7504634" y="3989375"/>
            <a:ext cx="2796749" cy="724841"/>
            <a:chOff x="7044265" y="692857"/>
            <a:chExt cx="2796749" cy="724841"/>
          </a:xfrm>
        </p:grpSpPr>
        <p:sp>
          <p:nvSpPr>
            <p:cNvPr id="10" name="文本框 9"/>
            <p:cNvSpPr txBox="1"/>
            <p:nvPr/>
          </p:nvSpPr>
          <p:spPr>
            <a:xfrm>
              <a:off x="7044265" y="692857"/>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后续工作</a:t>
              </a:r>
              <a:endParaRPr lang="zh-CN" altLang="en-US" dirty="0"/>
            </a:p>
          </p:txBody>
        </p:sp>
        <p:sp>
          <p:nvSpPr>
            <p:cNvPr id="11" name="矩形 10"/>
            <p:cNvSpPr/>
            <p:nvPr/>
          </p:nvSpPr>
          <p:spPr>
            <a:xfrm flipH="1">
              <a:off x="7044265" y="1085299"/>
              <a:ext cx="2796749" cy="332399"/>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grpSp>
        <p:nvGrpSpPr>
          <p:cNvPr id="3" name="原创设计师QQ：598969553          _3"/>
          <p:cNvGrpSpPr/>
          <p:nvPr/>
        </p:nvGrpSpPr>
        <p:grpSpPr>
          <a:xfrm>
            <a:off x="3176865" y="3970325"/>
            <a:ext cx="2796749" cy="719461"/>
            <a:chOff x="7044265" y="673807"/>
            <a:chExt cx="2796749" cy="719461"/>
          </a:xfrm>
        </p:grpSpPr>
        <p:sp>
          <p:nvSpPr>
            <p:cNvPr id="13" name="文本框 12"/>
            <p:cNvSpPr txBox="1"/>
            <p:nvPr/>
          </p:nvSpPr>
          <p:spPr>
            <a:xfrm>
              <a:off x="7044265" y="673807"/>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需求扩充</a:t>
              </a:r>
              <a:endParaRPr lang="zh-CN" altLang="en-US" dirty="0">
                <a:solidFill>
                  <a:schemeClr val="accent2"/>
                </a:solidFill>
              </a:endParaRPr>
            </a:p>
          </p:txBody>
        </p:sp>
        <p:sp>
          <p:nvSpPr>
            <p:cNvPr id="14" name="矩形 13"/>
            <p:cNvSpPr/>
            <p:nvPr/>
          </p:nvSpPr>
          <p:spPr>
            <a:xfrm flipH="1">
              <a:off x="7044265" y="1085299"/>
              <a:ext cx="2796749" cy="307969"/>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grpSp>
        <p:nvGrpSpPr>
          <p:cNvPr id="4" name="原创设计师QQ：598969553          _5"/>
          <p:cNvGrpSpPr/>
          <p:nvPr/>
        </p:nvGrpSpPr>
        <p:grpSpPr>
          <a:xfrm>
            <a:off x="7504634" y="2211340"/>
            <a:ext cx="2796749" cy="710769"/>
            <a:chOff x="7044265" y="683332"/>
            <a:chExt cx="2796749" cy="710769"/>
          </a:xfrm>
        </p:grpSpPr>
        <p:sp>
          <p:nvSpPr>
            <p:cNvPr id="16" name="文本框 15"/>
            <p:cNvSpPr txBox="1"/>
            <p:nvPr/>
          </p:nvSpPr>
          <p:spPr>
            <a:xfrm>
              <a:off x="7044265" y="683332"/>
              <a:ext cx="1107996"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t>数据监控</a:t>
              </a:r>
              <a:endParaRPr lang="zh-CN" altLang="en-US" dirty="0"/>
            </a:p>
          </p:txBody>
        </p:sp>
        <p:sp>
          <p:nvSpPr>
            <p:cNvPr id="17" name="矩形 16"/>
            <p:cNvSpPr/>
            <p:nvPr/>
          </p:nvSpPr>
          <p:spPr>
            <a:xfrm flipH="1">
              <a:off x="7044265" y="1085299"/>
              <a:ext cx="2796749" cy="308802"/>
            </a:xfrm>
            <a:prstGeom prst="rect">
              <a:avLst/>
            </a:prstGeom>
          </p:spPr>
          <p:txBody>
            <a:bodyPr wrap="square">
              <a:spAutoFit/>
            </a:bodyPr>
            <a:lstStyle/>
            <a:p>
              <a:pPr>
                <a:lnSpc>
                  <a:spcPct val="130000"/>
                </a:lnSpc>
              </a:pPr>
              <a:endParaRPr lang="en-US" altLang="zh-CN" sz="1200" dirty="0" smtClean="0">
                <a:solidFill>
                  <a:schemeClr val="bg2">
                    <a:lumMod val="50000"/>
                  </a:schemeClr>
                </a:solidFill>
                <a:cs typeface="+mn-ea"/>
                <a:sym typeface="+mn-lt"/>
              </a:endParaRPr>
            </a:p>
          </p:txBody>
        </p:sp>
      </p:grpSp>
      <p:grpSp>
        <p:nvGrpSpPr>
          <p:cNvPr id="5" name="原创设计师QQ：598969553          _7"/>
          <p:cNvGrpSpPr/>
          <p:nvPr/>
        </p:nvGrpSpPr>
        <p:grpSpPr>
          <a:xfrm>
            <a:off x="3186390" y="2201815"/>
            <a:ext cx="2796749" cy="739344"/>
            <a:chOff x="7044265" y="654757"/>
            <a:chExt cx="2796749" cy="739344"/>
          </a:xfrm>
        </p:grpSpPr>
        <p:sp>
          <p:nvSpPr>
            <p:cNvPr id="19" name="文本框 18"/>
            <p:cNvSpPr txBox="1"/>
            <p:nvPr/>
          </p:nvSpPr>
          <p:spPr>
            <a:xfrm>
              <a:off x="7044265" y="654757"/>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工作平台</a:t>
              </a:r>
              <a:endParaRPr lang="zh-CN" altLang="en-US" sz="1800" dirty="0">
                <a:solidFill>
                  <a:schemeClr val="accent1"/>
                </a:solidFill>
              </a:endParaRPr>
            </a:p>
          </p:txBody>
        </p:sp>
        <p:sp>
          <p:nvSpPr>
            <p:cNvPr id="20" name="矩形 19"/>
            <p:cNvSpPr/>
            <p:nvPr/>
          </p:nvSpPr>
          <p:spPr>
            <a:xfrm flipH="1">
              <a:off x="7044265" y="1085299"/>
              <a:ext cx="2796749" cy="308802"/>
            </a:xfrm>
            <a:prstGeom prst="rect">
              <a:avLst/>
            </a:prstGeom>
          </p:spPr>
          <p:txBody>
            <a:bodyPr wrap="square">
              <a:spAutoFit/>
            </a:bodyPr>
            <a:lstStyle/>
            <a:p>
              <a:pPr>
                <a:lnSpc>
                  <a:spcPct val="130000"/>
                </a:lnSpc>
              </a:pPr>
              <a:endParaRPr lang="zh-CN" altLang="en-US" sz="1200" dirty="0">
                <a:solidFill>
                  <a:schemeClr val="bg2">
                    <a:lumMod val="50000"/>
                  </a:schemeClr>
                </a:solidFill>
                <a:cs typeface="+mn-ea"/>
                <a:sym typeface="+mn-lt"/>
              </a:endParaRPr>
            </a:p>
          </p:txBody>
        </p:sp>
      </p:grpSp>
      <p:sp>
        <p:nvSpPr>
          <p:cNvPr id="21" name="自由: 形状 21"/>
          <p:cNvSpPr/>
          <p:nvPr/>
        </p:nvSpPr>
        <p:spPr>
          <a:xfrm>
            <a:off x="2214468" y="3956537"/>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solidFill>
            <a:schemeClr val="accent2"/>
          </a:solidFill>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03</a:t>
            </a:r>
            <a:endParaRPr lang="zh-CN" altLang="en-US" sz="2400" dirty="0">
              <a:latin typeface="华文细黑" panose="02010600040101010101" pitchFamily="2" charset="-122"/>
              <a:ea typeface="华文细黑" panose="02010600040101010101" pitchFamily="2" charset="-122"/>
            </a:endParaRPr>
          </a:p>
        </p:txBody>
      </p:sp>
      <p:sp>
        <p:nvSpPr>
          <p:cNvPr id="22" name="自由: 形状 22"/>
          <p:cNvSpPr/>
          <p:nvPr/>
        </p:nvSpPr>
        <p:spPr>
          <a:xfrm>
            <a:off x="6542229" y="2180918"/>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solidFill>
            <a:schemeClr val="accent2"/>
          </a:solidFill>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02</a:t>
            </a:r>
            <a:endParaRPr lang="zh-CN" altLang="en-US" sz="2400" dirty="0">
              <a:latin typeface="华文细黑" panose="02010600040101010101" pitchFamily="2" charset="-122"/>
              <a:ea typeface="华文细黑" panose="02010600040101010101" pitchFamily="2" charset="-122"/>
            </a:endParaRPr>
          </a:p>
        </p:txBody>
      </p:sp>
      <p:sp>
        <p:nvSpPr>
          <p:cNvPr id="23" name="自由: 形状 23"/>
          <p:cNvSpPr/>
          <p:nvPr/>
        </p:nvSpPr>
        <p:spPr>
          <a:xfrm>
            <a:off x="6542229" y="3956537"/>
            <a:ext cx="951907" cy="951908"/>
          </a:xfrm>
          <a:custGeom>
            <a:avLst/>
            <a:gdLst>
              <a:gd name="connsiteX0" fmla="*/ 475953 w 951907"/>
              <a:gd name="connsiteY0" fmla="*/ 0 h 951908"/>
              <a:gd name="connsiteX1" fmla="*/ 951907 w 951907"/>
              <a:gd name="connsiteY1" fmla="*/ 475954 h 951908"/>
              <a:gd name="connsiteX2" fmla="*/ 475953 w 951907"/>
              <a:gd name="connsiteY2" fmla="*/ 951908 h 951908"/>
              <a:gd name="connsiteX3" fmla="*/ 0 w 951907"/>
              <a:gd name="connsiteY3" fmla="*/ 475954 h 951908"/>
              <a:gd name="connsiteX4" fmla="*/ 475953 w 951907"/>
              <a:gd name="connsiteY4" fmla="*/ 0 h 95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907" h="951908">
                <a:moveTo>
                  <a:pt x="475953" y="0"/>
                </a:moveTo>
                <a:lnTo>
                  <a:pt x="951907" y="475954"/>
                </a:lnTo>
                <a:lnTo>
                  <a:pt x="475953" y="951908"/>
                </a:lnTo>
                <a:lnTo>
                  <a:pt x="0" y="475954"/>
                </a:lnTo>
                <a:lnTo>
                  <a:pt x="475953" y="0"/>
                </a:lnTo>
                <a:close/>
              </a:path>
            </a:pathLst>
          </a:custGeom>
          <a:ln>
            <a:noFill/>
          </a:ln>
          <a:effectLst/>
          <a:extLst>
            <a:ext uri="{AF507438-7753-43E0-B8FC-AC1667EBCBE1}">
              <a14:hiddenEffects xmlns:a14="http://schemas.microsoft.com/office/drawing/2010/main" xmlns="">
                <a:effectLst>
                  <a:outerShdw blurRad="50800" dist="38100" dir="2700000" algn="tl" rotWithShape="0">
                    <a:prstClr val="black">
                      <a:alpha val="24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华文细黑" panose="02010600040101010101" pitchFamily="2" charset="-122"/>
                <a:ea typeface="华文细黑" panose="02010600040101010101" pitchFamily="2" charset="-122"/>
              </a:rPr>
              <a:t>04</a:t>
            </a:r>
            <a:endParaRPr lang="zh-CN" altLang="en-US" sz="2400" dirty="0">
              <a:latin typeface="华文细黑" panose="02010600040101010101" pitchFamily="2" charset="-122"/>
              <a:ea typeface="华文细黑" panose="02010600040101010101" pitchFamily="2" charset="-122"/>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Tree>
    <p:extLst>
      <p:ext uri="{BB962C8B-B14F-4D97-AF65-F5344CB8AC3E}">
        <p14:creationId xmlns:p14="http://schemas.microsoft.com/office/powerpoint/2010/main" xmlns="" val="372966162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后续工作</a:t>
            </a:r>
            <a:endParaRPr lang="zh-CN" altLang="en-US" dirty="0"/>
          </a:p>
        </p:txBody>
      </p:sp>
      <p:sp>
        <p:nvSpPr>
          <p:cNvPr id="3" name="文本占位符 2"/>
          <p:cNvSpPr>
            <a:spLocks noGrp="1"/>
          </p:cNvSpPr>
          <p:nvPr>
            <p:ph type="body" sz="quarter" idx="14"/>
          </p:nvPr>
        </p:nvSpPr>
        <p:spPr/>
        <p:txBody>
          <a:bodyPr/>
          <a:lstStyle/>
          <a:p>
            <a:r>
              <a:rPr lang="en-US" dirty="0" smtClean="0"/>
              <a:t>follow-up work</a:t>
            </a:r>
            <a:endParaRPr lang="zh-CN" altLang="en-US" dirty="0"/>
          </a:p>
        </p:txBody>
      </p:sp>
      <p:grpSp>
        <p:nvGrpSpPr>
          <p:cNvPr id="4" name="原创设计师QQ：598969553              _2"/>
          <p:cNvGrpSpPr/>
          <p:nvPr/>
        </p:nvGrpSpPr>
        <p:grpSpPr>
          <a:xfrm>
            <a:off x="1868227" y="2616386"/>
            <a:ext cx="2485547" cy="2488339"/>
            <a:chOff x="1903413" y="1601788"/>
            <a:chExt cx="1949450" cy="1951038"/>
          </a:xfrm>
        </p:grpSpPr>
        <p:sp>
          <p:nvSpPr>
            <p:cNvPr id="5"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Oval 7"/>
            <p:cNvSpPr>
              <a:spLocks noChangeArrowheads="1"/>
            </p:cNvSpPr>
            <p:nvPr/>
          </p:nvSpPr>
          <p:spPr bwMode="auto">
            <a:xfrm>
              <a:off x="2730500" y="2430463"/>
              <a:ext cx="295275" cy="2952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原创设计师QQ：598969553              _3"/>
          <p:cNvGrpSpPr/>
          <p:nvPr/>
        </p:nvGrpSpPr>
        <p:grpSpPr>
          <a:xfrm>
            <a:off x="1364238" y="2381522"/>
            <a:ext cx="1750812" cy="1480045"/>
            <a:chOff x="1508126" y="1417638"/>
            <a:chExt cx="1373187" cy="1160463"/>
          </a:xfrm>
        </p:grpSpPr>
        <p:sp>
          <p:nvSpPr>
            <p:cNvPr id="11" name="Freeform 11"/>
            <p:cNvSpPr>
              <a:spLocks/>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原创设计师QQ：598969553              _4"/>
          <p:cNvSpPr>
            <a:spLocks/>
          </p:cNvSpPr>
          <p:nvPr/>
        </p:nvSpPr>
        <p:spPr bwMode="auto">
          <a:xfrm flipV="1">
            <a:off x="1364238" y="3860554"/>
            <a:ext cx="1750812" cy="164712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bg1">
              <a:lumMod val="75000"/>
              <a:alpha val="1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原创设计师QQ：598969553              _5"/>
          <p:cNvSpPr/>
          <p:nvPr/>
        </p:nvSpPr>
        <p:spPr>
          <a:xfrm>
            <a:off x="6777304" y="191469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18" name="原创设计师QQ：598969553              _6"/>
          <p:cNvSpPr/>
          <p:nvPr/>
        </p:nvSpPr>
        <p:spPr>
          <a:xfrm>
            <a:off x="6777304" y="300486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19" name="原创设计师QQ：598969553              _7"/>
          <p:cNvSpPr/>
          <p:nvPr/>
        </p:nvSpPr>
        <p:spPr>
          <a:xfrm>
            <a:off x="6777304" y="4086572"/>
            <a:ext cx="642671" cy="6428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03</a:t>
            </a:r>
            <a:endParaRPr lang="zh-CN" altLang="en-US" dirty="0"/>
          </a:p>
        </p:txBody>
      </p:sp>
      <p:sp>
        <p:nvSpPr>
          <p:cNvPr id="20" name="原创设计师QQ：598969553              _8"/>
          <p:cNvSpPr/>
          <p:nvPr/>
        </p:nvSpPr>
        <p:spPr>
          <a:xfrm>
            <a:off x="6777304" y="5176731"/>
            <a:ext cx="642671" cy="6428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04</a:t>
            </a:r>
            <a:endParaRPr lang="zh-CN" altLang="en-US" dirty="0"/>
          </a:p>
        </p:txBody>
      </p:sp>
      <p:sp>
        <p:nvSpPr>
          <p:cNvPr id="21" name="原创设计师QQ：598969553              _9"/>
          <p:cNvSpPr/>
          <p:nvPr/>
        </p:nvSpPr>
        <p:spPr>
          <a:xfrm>
            <a:off x="7932446" y="5283834"/>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持续改进</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22" name="原创设计师QQ：598969553              _10"/>
          <p:cNvSpPr/>
          <p:nvPr/>
        </p:nvSpPr>
        <p:spPr>
          <a:xfrm>
            <a:off x="8046746" y="4212725"/>
            <a:ext cx="5554954" cy="417358"/>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高效率</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23" name="原创设计师QQ：598969553              _11"/>
          <p:cNvSpPr/>
          <p:nvPr/>
        </p:nvSpPr>
        <p:spPr>
          <a:xfrm>
            <a:off x="8008646" y="3046366"/>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预见性</a:t>
            </a:r>
            <a:endParaRPr lang="en-US" altLang="zh-CN" b="1" dirty="0" smtClean="0">
              <a:solidFill>
                <a:schemeClr val="tx1">
                  <a:lumMod val="75000"/>
                  <a:lumOff val="25000"/>
                </a:schemeClr>
              </a:solidFill>
              <a:latin typeface="+mj-lt"/>
              <a:ea typeface="+mj-ea"/>
              <a:cs typeface="Open Sans" panose="020B0606030504020204" pitchFamily="34" charset="0"/>
            </a:endParaRPr>
          </a:p>
        </p:txBody>
      </p:sp>
      <p:sp>
        <p:nvSpPr>
          <p:cNvPr id="24" name="原创设计师QQ：598969553              _12"/>
          <p:cNvSpPr/>
          <p:nvPr/>
        </p:nvSpPr>
        <p:spPr>
          <a:xfrm>
            <a:off x="8037221" y="1962354"/>
            <a:ext cx="5554954" cy="452432"/>
          </a:xfrm>
          <a:prstGeom prst="rect">
            <a:avLst/>
          </a:prstGeom>
        </p:spPr>
        <p:txBody>
          <a:bodyPr wrap="square">
            <a:spAutoFit/>
          </a:bodyPr>
          <a:lstStyle/>
          <a:p>
            <a:pPr>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可视化</a:t>
            </a:r>
            <a:endParaRPr lang="en-US" altLang="zh-CN" b="1" dirty="0" smtClean="0">
              <a:solidFill>
                <a:schemeClr val="tx1">
                  <a:lumMod val="75000"/>
                  <a:lumOff val="25000"/>
                </a:schemeClr>
              </a:solidFill>
              <a:latin typeface="+mj-lt"/>
              <a:ea typeface="+mj-ea"/>
              <a:cs typeface="Open Sans" panose="020B0606030504020204" pitchFamily="34" charset="0"/>
            </a:endParaRPr>
          </a:p>
        </p:txBody>
      </p:sp>
      <p:pic>
        <p:nvPicPr>
          <p:cNvPr id="25"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
        <p:nvSpPr>
          <p:cNvPr id="26" name="Text Box 9"/>
          <p:cNvSpPr txBox="1">
            <a:spLocks noChangeArrowheads="1"/>
          </p:cNvSpPr>
          <p:nvPr/>
        </p:nvSpPr>
        <p:spPr bwMode="gray">
          <a:xfrm>
            <a:off x="4591050" y="952500"/>
            <a:ext cx="6045200" cy="519113"/>
          </a:xfrm>
          <a:prstGeom prst="rect">
            <a:avLst/>
          </a:prstGeom>
          <a:noFill/>
          <a:ln w="9525" algn="ctr">
            <a:noFill/>
            <a:miter lim="800000"/>
            <a:headEnd/>
            <a:tailEnd/>
          </a:ln>
          <a:effectLst/>
        </p:spPr>
        <p:txBody>
          <a:bodyPr>
            <a:spAutoFit/>
          </a:bodyPr>
          <a:lstStyle/>
          <a:p>
            <a:pPr algn="l" eaLnBrk="0" hangingPunct="0"/>
            <a:r>
              <a:rPr lang="zh-CN" altLang="en-US" sz="2800" b="1" dirty="0">
                <a:solidFill>
                  <a:srgbClr val="000000"/>
                </a:solidFill>
                <a:ea typeface="宋体" charset="-122"/>
                <a:cs typeface="Arial" charset="0"/>
              </a:rPr>
              <a:t>数字化校园的预期</a:t>
            </a:r>
          </a:p>
        </p:txBody>
      </p:sp>
    </p:spTree>
    <p:extLst>
      <p:ext uri="{BB962C8B-B14F-4D97-AF65-F5344CB8AC3E}">
        <p14:creationId xmlns:p14="http://schemas.microsoft.com/office/powerpoint/2010/main" xmlns="" val="2747598252"/>
      </p:ext>
    </p:extLst>
  </p:cSld>
  <p:clrMapOvr>
    <a:masterClrMapping/>
  </p:clrMapOvr>
  <p:transition spd="slow" advClick="0" advTm="4000">
    <p:wip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后续工作</a:t>
            </a:r>
            <a:endParaRPr lang="zh-CN" altLang="en-US" dirty="0"/>
          </a:p>
        </p:txBody>
      </p:sp>
      <p:sp>
        <p:nvSpPr>
          <p:cNvPr id="3" name="文本占位符 2"/>
          <p:cNvSpPr>
            <a:spLocks noGrp="1"/>
          </p:cNvSpPr>
          <p:nvPr>
            <p:ph type="body" sz="quarter" idx="14"/>
          </p:nvPr>
        </p:nvSpPr>
        <p:spPr/>
        <p:txBody>
          <a:bodyPr/>
          <a:lstStyle/>
          <a:p>
            <a:r>
              <a:rPr lang="en-US" dirty="0" smtClean="0"/>
              <a:t>follow-up work</a:t>
            </a:r>
            <a:endParaRPr lang="zh-CN" altLang="en-US" dirty="0"/>
          </a:p>
        </p:txBody>
      </p:sp>
      <p:sp>
        <p:nvSpPr>
          <p:cNvPr id="4" name="原创设计师QQ：598969553              _2"/>
          <p:cNvSpPr/>
          <p:nvPr/>
        </p:nvSpPr>
        <p:spPr>
          <a:xfrm rot="5400000" flipH="1">
            <a:off x="2407602" y="5974222"/>
            <a:ext cx="513080" cy="478158"/>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 name="原创设计师QQ：598969553              _3"/>
          <p:cNvGrpSpPr/>
          <p:nvPr/>
        </p:nvGrpSpPr>
        <p:grpSpPr>
          <a:xfrm>
            <a:off x="1043937" y="4413068"/>
            <a:ext cx="1813566" cy="643543"/>
            <a:chOff x="1005837" y="5257618"/>
            <a:chExt cx="1813566" cy="643543"/>
          </a:xfrm>
          <a:solidFill>
            <a:schemeClr val="accent3">
              <a:lumMod val="75000"/>
            </a:schemeClr>
          </a:solidFill>
        </p:grpSpPr>
        <p:sp>
          <p:nvSpPr>
            <p:cNvPr id="6" name="等腰三角形 5"/>
            <p:cNvSpPr/>
            <p:nvPr/>
          </p:nvSpPr>
          <p:spPr>
            <a:xfrm rot="16200000">
              <a:off x="949323" y="5444595"/>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7" name="等腰三角形 6"/>
            <p:cNvSpPr/>
            <p:nvPr/>
          </p:nvSpPr>
          <p:spPr>
            <a:xfrm rot="5400000" flipH="1">
              <a:off x="2323784" y="5275079"/>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8" name="原创设计师QQ：598969553              _4"/>
          <p:cNvGrpSpPr/>
          <p:nvPr/>
        </p:nvGrpSpPr>
        <p:grpSpPr>
          <a:xfrm>
            <a:off x="998219" y="2922271"/>
            <a:ext cx="1859284" cy="590647"/>
            <a:chOff x="960119" y="3766821"/>
            <a:chExt cx="1859284" cy="590647"/>
          </a:xfrm>
          <a:solidFill>
            <a:schemeClr val="accent3">
              <a:lumMod val="75000"/>
            </a:schemeClr>
          </a:solidFill>
        </p:grpSpPr>
        <p:sp>
          <p:nvSpPr>
            <p:cNvPr id="9" name="等腰三角形 8"/>
            <p:cNvSpPr/>
            <p:nvPr/>
          </p:nvSpPr>
          <p:spPr>
            <a:xfrm rot="16200000">
              <a:off x="903605" y="3900902"/>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0" name="等腰三角形 9"/>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11" name="原创设计师QQ：598969553              _5"/>
          <p:cNvSpPr/>
          <p:nvPr/>
        </p:nvSpPr>
        <p:spPr>
          <a:xfrm rot="16200000">
            <a:off x="941705" y="1565555"/>
            <a:ext cx="513080" cy="400051"/>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2" name="原创设计师QQ：598969553              _6"/>
          <p:cNvSpPr/>
          <p:nvPr/>
        </p:nvSpPr>
        <p:spPr>
          <a:xfrm>
            <a:off x="1116331" y="942975"/>
            <a:ext cx="1741169" cy="4629150"/>
          </a:xfrm>
          <a:prstGeom prst="upArrow">
            <a:avLst>
              <a:gd name="adj1" fmla="val 56490"/>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3" name="原创设计师QQ：598969553              _7"/>
          <p:cNvSpPr/>
          <p:nvPr/>
        </p:nvSpPr>
        <p:spPr>
          <a:xfrm rot="5400000">
            <a:off x="1266965" y="4577044"/>
            <a:ext cx="1413228" cy="1859283"/>
          </a:xfrm>
          <a:prstGeom prst="parallelogram">
            <a:avLst>
              <a:gd name="adj" fmla="val 48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4" name="原创设计师QQ：598969553              _8"/>
          <p:cNvSpPr txBox="1"/>
          <p:nvPr/>
        </p:nvSpPr>
        <p:spPr>
          <a:xfrm rot="1260000">
            <a:off x="1624710" y="5320361"/>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奖惩</a:t>
            </a:r>
            <a:endParaRPr lang="zh-CN" altLang="en-US" sz="2000" b="1" dirty="0">
              <a:solidFill>
                <a:schemeClr val="bg1"/>
              </a:solidFill>
              <a:latin typeface="华文细黑" panose="02010600040101010101" pitchFamily="2" charset="-122"/>
              <a:ea typeface="华文细黑" panose="02010600040101010101" pitchFamily="2" charset="-122"/>
            </a:endParaRPr>
          </a:p>
        </p:txBody>
      </p:sp>
      <p:sp>
        <p:nvSpPr>
          <p:cNvPr id="15" name="原创设计师QQ：598969553              _9"/>
          <p:cNvSpPr/>
          <p:nvPr/>
        </p:nvSpPr>
        <p:spPr>
          <a:xfrm rot="5400000">
            <a:off x="1221247" y="3033351"/>
            <a:ext cx="1413228" cy="1859283"/>
          </a:xfrm>
          <a:prstGeom prst="parallelogram">
            <a:avLst>
              <a:gd name="adj" fmla="val 48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6" name="原创设计师QQ：598969553              _10"/>
          <p:cNvSpPr txBox="1"/>
          <p:nvPr/>
        </p:nvSpPr>
        <p:spPr>
          <a:xfrm rot="1260000">
            <a:off x="1624713" y="3784036"/>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责任</a:t>
            </a:r>
            <a:endParaRPr lang="zh-CN" altLang="en-US" sz="2000" b="1" dirty="0">
              <a:solidFill>
                <a:schemeClr val="bg1"/>
              </a:solidFill>
              <a:latin typeface="华文细黑" panose="02010600040101010101" pitchFamily="2" charset="-122"/>
              <a:ea typeface="华文细黑" panose="02010600040101010101" pitchFamily="2" charset="-122"/>
            </a:endParaRPr>
          </a:p>
        </p:txBody>
      </p:sp>
      <p:sp>
        <p:nvSpPr>
          <p:cNvPr id="17" name="原创设计师QQ：598969553              _11"/>
          <p:cNvSpPr/>
          <p:nvPr/>
        </p:nvSpPr>
        <p:spPr>
          <a:xfrm rot="5400000">
            <a:off x="1221247" y="1542554"/>
            <a:ext cx="1413228" cy="1859283"/>
          </a:xfrm>
          <a:prstGeom prst="parallelogram">
            <a:avLst>
              <a:gd name="adj" fmla="val 48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18" name="原创设计师QQ：598969553              _12"/>
          <p:cNvSpPr txBox="1"/>
          <p:nvPr/>
        </p:nvSpPr>
        <p:spPr>
          <a:xfrm rot="1260000">
            <a:off x="1624713" y="2247711"/>
            <a:ext cx="697628" cy="400110"/>
          </a:xfrm>
          <a:prstGeom prst="rect">
            <a:avLst/>
          </a:prstGeom>
          <a:noFill/>
        </p:spPr>
        <p:txBody>
          <a:bodyPr wrap="none" rtlCol="0">
            <a:spAutoFit/>
          </a:bodyPr>
          <a:lstStyle/>
          <a:p>
            <a:pPr algn="ctr"/>
            <a:r>
              <a:rPr lang="zh-CN" altLang="en-US" sz="2000" b="1" dirty="0" smtClean="0">
                <a:solidFill>
                  <a:schemeClr val="bg1"/>
                </a:solidFill>
                <a:latin typeface="华文细黑" panose="02010600040101010101" pitchFamily="2" charset="-122"/>
                <a:ea typeface="华文细黑" panose="02010600040101010101" pitchFamily="2" charset="-122"/>
              </a:rPr>
              <a:t>规则</a:t>
            </a:r>
            <a:endParaRPr lang="zh-CN" altLang="en-US" sz="2000" b="1" dirty="0">
              <a:solidFill>
                <a:schemeClr val="bg1"/>
              </a:solidFill>
              <a:latin typeface="华文细黑" panose="02010600040101010101" pitchFamily="2" charset="-122"/>
              <a:ea typeface="华文细黑" panose="02010600040101010101" pitchFamily="2" charset="-122"/>
            </a:endParaRPr>
          </a:p>
        </p:txBody>
      </p:sp>
      <p:cxnSp>
        <p:nvCxnSpPr>
          <p:cNvPr id="19" name="原创设计师QQ：598969553              _13"/>
          <p:cNvCxnSpPr/>
          <p:nvPr/>
        </p:nvCxnSpPr>
        <p:spPr>
          <a:xfrm>
            <a:off x="4475885" y="1438565"/>
            <a:ext cx="3186545"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原创设计师QQ：598969553              _14"/>
          <p:cNvSpPr>
            <a:spLocks noEditPoints="1"/>
          </p:cNvSpPr>
          <p:nvPr/>
        </p:nvSpPr>
        <p:spPr bwMode="auto">
          <a:xfrm>
            <a:off x="3777834" y="3494258"/>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1" name="原创设计师QQ：598969553              _15"/>
          <p:cNvSpPr>
            <a:spLocks noEditPoints="1"/>
          </p:cNvSpPr>
          <p:nvPr/>
        </p:nvSpPr>
        <p:spPr bwMode="auto">
          <a:xfrm>
            <a:off x="3777834" y="4588550"/>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2" name="原创设计师QQ：598969553              _16"/>
          <p:cNvSpPr>
            <a:spLocks noEditPoints="1"/>
          </p:cNvSpPr>
          <p:nvPr/>
        </p:nvSpPr>
        <p:spPr bwMode="auto">
          <a:xfrm>
            <a:off x="3777834" y="5647681"/>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cxnSp>
        <p:nvCxnSpPr>
          <p:cNvPr id="23" name="原创设计师QQ：598969553              _17"/>
          <p:cNvCxnSpPr/>
          <p:nvPr/>
        </p:nvCxnSpPr>
        <p:spPr>
          <a:xfrm>
            <a:off x="4354939" y="3685146"/>
            <a:ext cx="1902142"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原创设计师QQ：598969553              _18"/>
          <p:cNvCxnSpPr/>
          <p:nvPr/>
        </p:nvCxnSpPr>
        <p:spPr>
          <a:xfrm>
            <a:off x="4354939" y="4777149"/>
            <a:ext cx="1902142" cy="0"/>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原创设计师QQ：598969553              _19"/>
          <p:cNvCxnSpPr/>
          <p:nvPr/>
        </p:nvCxnSpPr>
        <p:spPr>
          <a:xfrm>
            <a:off x="4354939" y="5822507"/>
            <a:ext cx="1902142" cy="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20"/>
          <p:cNvGrpSpPr/>
          <p:nvPr/>
        </p:nvGrpSpPr>
        <p:grpSpPr>
          <a:xfrm>
            <a:off x="6904578" y="3801141"/>
            <a:ext cx="2121658" cy="2040136"/>
            <a:chOff x="6904578" y="3769391"/>
            <a:chExt cx="2121658" cy="2040136"/>
          </a:xfrm>
        </p:grpSpPr>
        <p:cxnSp>
          <p:nvCxnSpPr>
            <p:cNvPr id="27" name="直接连接符 26"/>
            <p:cNvCxnSpPr/>
            <p:nvPr/>
          </p:nvCxnSpPr>
          <p:spPr>
            <a:xfrm>
              <a:off x="6904578" y="3769391"/>
              <a:ext cx="750277" cy="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904578" y="5809527"/>
              <a:ext cx="750277" cy="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904578" y="4789459"/>
              <a:ext cx="2121658" cy="0"/>
            </a:xfrm>
            <a:prstGeom prst="line">
              <a:avLst/>
            </a:prstGeom>
            <a:ln w="50800" cap="rnd">
              <a:solidFill>
                <a:schemeClr val="accent2"/>
              </a:solidFill>
              <a:round/>
              <a:tailEnd type="arrow"/>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4855" y="3798667"/>
              <a:ext cx="0" cy="2010860"/>
            </a:xfrm>
            <a:prstGeom prst="line">
              <a:avLst/>
            </a:prstGeom>
            <a:ln w="50800" cap="rnd">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31" name="原创设计师QQ：598969553              _21"/>
          <p:cNvSpPr>
            <a:spLocks/>
          </p:cNvSpPr>
          <p:nvPr/>
        </p:nvSpPr>
        <p:spPr bwMode="auto">
          <a:xfrm>
            <a:off x="9413141" y="3757168"/>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32" name="原创设计师QQ：598969553              _22"/>
          <p:cNvSpPr/>
          <p:nvPr/>
        </p:nvSpPr>
        <p:spPr>
          <a:xfrm>
            <a:off x="3518239" y="839042"/>
            <a:ext cx="8292281" cy="2252924"/>
          </a:xfrm>
          <a:prstGeom prst="rect">
            <a:avLst/>
          </a:prstGeom>
        </p:spPr>
        <p:txBody>
          <a:bodyPr wrap="square">
            <a:spAutoFit/>
          </a:bodyPr>
          <a:lstStyle/>
          <a:p>
            <a:pPr lvl="2">
              <a:lnSpc>
                <a:spcPct val="130000"/>
              </a:lnSpc>
            </a:pPr>
            <a:r>
              <a:rPr lang="zh-CN" altLang="en-US" b="1" dirty="0" smtClean="0">
                <a:solidFill>
                  <a:schemeClr val="tx1">
                    <a:lumMod val="75000"/>
                    <a:lumOff val="25000"/>
                  </a:schemeClr>
                </a:solidFill>
                <a:latin typeface="+mj-lt"/>
                <a:ea typeface="+mj-ea"/>
                <a:cs typeface="Open Sans" panose="020B0606030504020204" pitchFamily="34" charset="0"/>
              </a:rPr>
              <a:t>尽快实施的配套工作</a:t>
            </a:r>
            <a:endParaRPr lang="en-US" altLang="zh-CN" b="1" dirty="0">
              <a:solidFill>
                <a:schemeClr val="tx1">
                  <a:lumMod val="75000"/>
                  <a:lumOff val="25000"/>
                </a:schemeClr>
              </a:solidFill>
              <a:latin typeface="+mj-lt"/>
              <a:ea typeface="+mj-ea"/>
              <a:cs typeface="Open Sans" panose="020B0606030504020204" pitchFamily="34" charset="0"/>
            </a:endParaRPr>
          </a:p>
          <a:p>
            <a:pPr lvl="2">
              <a:lnSpc>
                <a:spcPct val="130000"/>
              </a:lnSpc>
            </a:pP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责任的范围</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时效的限制</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真实性的要求</a:t>
            </a:r>
            <a:endParaRPr lang="en-US" altLang="zh-CN" b="1" dirty="0" smtClean="0">
              <a:solidFill>
                <a:schemeClr val="tx1">
                  <a:lumMod val="75000"/>
                  <a:lumOff val="25000"/>
                </a:schemeClr>
              </a:solidFill>
              <a:latin typeface="+mj-lt"/>
              <a:ea typeface="+mj-ea"/>
              <a:cs typeface="Open Sans" panose="020B0606030504020204" pitchFamily="34" charset="0"/>
            </a:endParaRPr>
          </a:p>
          <a:p>
            <a:pPr marL="1143000" lvl="2" indent="-228600">
              <a:lnSpc>
                <a:spcPct val="130000"/>
              </a:lnSpc>
              <a:buFont typeface="+mj-lt"/>
              <a:buAutoNum type="arabicPeriod"/>
            </a:pPr>
            <a:r>
              <a:rPr lang="zh-CN" altLang="en-US" b="1" dirty="0" smtClean="0">
                <a:solidFill>
                  <a:schemeClr val="tx1">
                    <a:lumMod val="75000"/>
                    <a:lumOff val="25000"/>
                  </a:schemeClr>
                </a:solidFill>
                <a:latin typeface="+mj-lt"/>
                <a:ea typeface="+mj-ea"/>
                <a:cs typeface="Open Sans" panose="020B0606030504020204" pitchFamily="34" charset="0"/>
              </a:rPr>
              <a:t>奖惩的措施</a:t>
            </a:r>
            <a:endParaRPr lang="en-US" altLang="zh-CN" b="1" dirty="0">
              <a:solidFill>
                <a:schemeClr val="tx1">
                  <a:lumMod val="75000"/>
                  <a:lumOff val="25000"/>
                </a:schemeClr>
              </a:solidFill>
              <a:latin typeface="+mj-lt"/>
              <a:ea typeface="+mj-ea"/>
              <a:cs typeface="Open Sans" panose="020B0606030504020204" pitchFamily="34" charset="0"/>
            </a:endParaRPr>
          </a:p>
        </p:txBody>
      </p:sp>
      <p:sp>
        <p:nvSpPr>
          <p:cNvPr id="33" name="原创设计师QQ：598969553              _23"/>
          <p:cNvSpPr/>
          <p:nvPr/>
        </p:nvSpPr>
        <p:spPr>
          <a:xfrm>
            <a:off x="4246439" y="3422314"/>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各类人员的对口培训应全面铺开</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34" name="原创设计师QQ：598969553              _24"/>
          <p:cNvSpPr/>
          <p:nvPr/>
        </p:nvSpPr>
        <p:spPr>
          <a:xfrm>
            <a:off x="4246439" y="4517098"/>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各类基础数据录入的责任应落实</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sp>
        <p:nvSpPr>
          <p:cNvPr id="35" name="原创设计师QQ：598969553              _25"/>
          <p:cNvSpPr/>
          <p:nvPr/>
        </p:nvSpPr>
        <p:spPr>
          <a:xfrm>
            <a:off x="4246439" y="5556654"/>
            <a:ext cx="2556151" cy="290977"/>
          </a:xfrm>
          <a:prstGeom prst="rect">
            <a:avLst/>
          </a:prstGeom>
        </p:spPr>
        <p:txBody>
          <a:bodyPr wrap="square">
            <a:spAutoFit/>
          </a:bodyPr>
          <a:lstStyle/>
          <a:p>
            <a:pP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各类工作规则的制定和发布尽快展开</a:t>
            </a:r>
            <a:endParaRPr lang="en-US" altLang="zh-CN" sz="1100" b="1" dirty="0">
              <a:solidFill>
                <a:schemeClr val="tx1">
                  <a:lumMod val="75000"/>
                  <a:lumOff val="25000"/>
                </a:schemeClr>
              </a:solidFill>
              <a:latin typeface="+mj-lt"/>
              <a:ea typeface="+mj-ea"/>
              <a:cs typeface="Open Sans" panose="020B0606030504020204" pitchFamily="34" charset="0"/>
            </a:endParaRPr>
          </a:p>
        </p:txBody>
      </p:sp>
      <p:sp>
        <p:nvSpPr>
          <p:cNvPr id="36" name="原创设计师QQ：598969553              _26"/>
          <p:cNvSpPr/>
          <p:nvPr/>
        </p:nvSpPr>
        <p:spPr>
          <a:xfrm>
            <a:off x="8670634" y="5169650"/>
            <a:ext cx="2556151" cy="290977"/>
          </a:xfrm>
          <a:prstGeom prst="rect">
            <a:avLst/>
          </a:prstGeom>
        </p:spPr>
        <p:txBody>
          <a:bodyPr wrap="square">
            <a:spAutoFit/>
          </a:bodyPr>
          <a:lstStyle/>
          <a:p>
            <a:pPr algn="ctr">
              <a:lnSpc>
                <a:spcPct val="130000"/>
              </a:lnSpc>
            </a:pPr>
            <a:r>
              <a:rPr lang="zh-CN" altLang="en-US" sz="1100" b="1" dirty="0" smtClean="0">
                <a:solidFill>
                  <a:schemeClr val="tx1">
                    <a:lumMod val="75000"/>
                    <a:lumOff val="25000"/>
                  </a:schemeClr>
                </a:solidFill>
                <a:latin typeface="+mj-lt"/>
                <a:ea typeface="+mj-ea"/>
                <a:cs typeface="Open Sans" panose="020B0606030504020204" pitchFamily="34" charset="0"/>
              </a:rPr>
              <a:t>数据化校园</a:t>
            </a:r>
            <a:endParaRPr lang="en-US" altLang="zh-CN" sz="1100" b="1" dirty="0" smtClean="0">
              <a:solidFill>
                <a:schemeClr val="tx1">
                  <a:lumMod val="75000"/>
                  <a:lumOff val="25000"/>
                </a:schemeClr>
              </a:solidFill>
              <a:latin typeface="+mj-lt"/>
              <a:ea typeface="+mj-ea"/>
              <a:cs typeface="Open Sans" panose="020B0606030504020204" pitchFamily="34" charset="0"/>
            </a:endParaRPr>
          </a:p>
        </p:txBody>
      </p:sp>
      <p:pic>
        <p:nvPicPr>
          <p:cNvPr id="37" name="Picture 64"/>
          <p:cNvPicPr>
            <a:picLocks noGrp="1" noSelect="1" noRot="1" noChangeAspect="1" noMove="1" noResize="1" noChangeShapeType="1"/>
          </p:cNvPicPr>
          <p:nvPr/>
        </p:nvPicPr>
        <p:blipFill>
          <a:blip r:embed="rId3" cstate="email">
            <a:extLst>
              <a:ext uri="{28A0092B-C50C-407E-A947-70E740481C1C}">
                <a14:useLocalDpi xmlns:a14="http://schemas.microsoft.com/office/drawing/2010/main" xmlns=""/>
              </a:ext>
            </a:extLst>
          </a:blip>
          <a:stretch>
            <a:fillRect/>
          </a:stretch>
        </p:blipFill>
        <p:spPr>
          <a:xfrm>
            <a:off x="5107616" y="27865564"/>
            <a:ext cx="1976768" cy="511028"/>
          </a:xfrm>
          <a:prstGeom prst="rect">
            <a:avLst/>
          </a:prstGeom>
        </p:spPr>
      </p:pic>
    </p:spTree>
    <p:extLst>
      <p:ext uri="{BB962C8B-B14F-4D97-AF65-F5344CB8AC3E}">
        <p14:creationId xmlns:p14="http://schemas.microsoft.com/office/powerpoint/2010/main" xmlns="" val="142390497"/>
      </p:ext>
    </p:extLst>
  </p:cSld>
  <p:clrMapOvr>
    <a:masterClrMapping/>
  </p:clrMapOvr>
  <p:transition spd="slow" advClick="0" advTm="4000">
    <p:wip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8012559" y="156327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模板下载：</a:t>
            </a:r>
            <a:r>
              <a:rPr kumimoji="0" lang="en-US" altLang="zh-CN" sz="100" b="0" i="0" u="none" strike="noStrike" kern="0" cap="none" spc="0" normalizeH="0" baseline="0" noProof="0" dirty="0">
                <a:ln>
                  <a:noFill/>
                </a:ln>
                <a:solidFill>
                  <a:srgbClr val="FBF4DC"/>
                </a:solidFill>
                <a:effectLst/>
                <a:uLnTx/>
                <a:uFillTx/>
              </a:rPr>
              <a:t>www.1ppt.com/moban/     </a:t>
            </a:r>
            <a:r>
              <a:rPr kumimoji="0" lang="zh-CN" altLang="en-US" sz="100" b="0" i="0" u="none" strike="noStrike" kern="0" cap="none" spc="0" normalizeH="0" baseline="0" noProof="0" dirty="0">
                <a:ln>
                  <a:noFill/>
                </a:ln>
                <a:solidFill>
                  <a:srgbClr val="FBF4DC"/>
                </a:solidFill>
                <a:effectLst/>
                <a:uLnTx/>
                <a:uFillTx/>
              </a:rPr>
              <a:t>行业</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a:t>
            </a:r>
            <a:r>
              <a:rPr kumimoji="0" lang="en-US" altLang="zh-CN" sz="100" b="0" i="0" u="none" strike="noStrike" kern="0" cap="none" spc="0" normalizeH="0" baseline="0" noProof="0" dirty="0">
                <a:ln>
                  <a:noFill/>
                </a:ln>
                <a:solidFill>
                  <a:srgbClr val="FBF4DC"/>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节日</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模板：</a:t>
            </a:r>
            <a:r>
              <a:rPr kumimoji="0" lang="en-US" altLang="zh-CN" sz="100" b="0" i="0" u="none" strike="noStrike" kern="0" cap="none" spc="0" normalizeH="0" baseline="0" noProof="0" dirty="0">
                <a:ln>
                  <a:noFill/>
                </a:ln>
                <a:solidFill>
                  <a:srgbClr val="FBF4DC"/>
                </a:solidFill>
                <a:effectLst/>
                <a:uLnTx/>
                <a:uFillTx/>
              </a:rPr>
              <a:t>www.1ppt.com/jieri/           PPT</a:t>
            </a:r>
            <a:r>
              <a:rPr kumimoji="0" lang="zh-CN" altLang="en-US" sz="100" b="0" i="0" u="none" strike="noStrike" kern="0" cap="none" spc="0" normalizeH="0" baseline="0" noProof="0" dirty="0">
                <a:ln>
                  <a:noFill/>
                </a:ln>
                <a:solidFill>
                  <a:srgbClr val="FBF4DC"/>
                </a:solidFill>
                <a:effectLst/>
                <a:uLnTx/>
                <a:uFillTx/>
              </a:rPr>
              <a:t>素材下载：</a:t>
            </a:r>
            <a:r>
              <a:rPr kumimoji="0" lang="en-US" altLang="zh-CN" sz="100" b="0" i="0" u="none" strike="noStrike" kern="0" cap="none" spc="0" normalizeH="0" baseline="0" noProof="0" dirty="0">
                <a:ln>
                  <a:noFill/>
                </a:ln>
                <a:solidFill>
                  <a:srgbClr val="FBF4DC"/>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背景图片：</a:t>
            </a:r>
            <a:r>
              <a:rPr kumimoji="0" lang="en-US" altLang="zh-CN" sz="100" b="0" i="0" u="none" strike="noStrike" kern="0" cap="none" spc="0" normalizeH="0" baseline="0" noProof="0" dirty="0">
                <a:ln>
                  <a:noFill/>
                </a:ln>
                <a:solidFill>
                  <a:srgbClr val="FBF4DC"/>
                </a:solidFill>
                <a:effectLst/>
                <a:uLnTx/>
                <a:uFillTx/>
              </a:rPr>
              <a:t>www.1ppt.com/beijing/      PPT</a:t>
            </a:r>
            <a:r>
              <a:rPr kumimoji="0" lang="zh-CN" altLang="en-US" sz="100" b="0" i="0" u="none" strike="noStrike" kern="0" cap="none" spc="0" normalizeH="0" baseline="0" noProof="0" dirty="0">
                <a:ln>
                  <a:noFill/>
                </a:ln>
                <a:solidFill>
                  <a:srgbClr val="FBF4DC"/>
                </a:solidFill>
                <a:effectLst/>
                <a:uLnTx/>
                <a:uFillTx/>
              </a:rPr>
              <a:t>图表下载：</a:t>
            </a:r>
            <a:r>
              <a:rPr kumimoji="0" lang="en-US" altLang="zh-CN" sz="100" b="0" i="0" u="none" strike="noStrike" kern="0" cap="none" spc="0" normalizeH="0" baseline="0" noProof="0" dirty="0">
                <a:ln>
                  <a:noFill/>
                </a:ln>
                <a:solidFill>
                  <a:srgbClr val="FBF4DC"/>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优秀</a:t>
            </a:r>
            <a:r>
              <a:rPr kumimoji="0" lang="en-US" altLang="zh-CN" sz="100" b="0" i="0" u="none" strike="noStrike" kern="0" cap="none" spc="0" normalizeH="0" baseline="0" noProof="0" dirty="0">
                <a:ln>
                  <a:noFill/>
                </a:ln>
                <a:solidFill>
                  <a:srgbClr val="FBF4DC"/>
                </a:solidFill>
                <a:effectLst/>
                <a:uLnTx/>
                <a:uFillTx/>
              </a:rPr>
              <a:t>PPT</a:t>
            </a:r>
            <a:r>
              <a:rPr kumimoji="0" lang="zh-CN" altLang="en-US" sz="100" b="0" i="0" u="none" strike="noStrike" kern="0" cap="none" spc="0" normalizeH="0" baseline="0" noProof="0" dirty="0">
                <a:ln>
                  <a:noFill/>
                </a:ln>
                <a:solidFill>
                  <a:srgbClr val="FBF4DC"/>
                </a:solidFill>
                <a:effectLst/>
                <a:uLnTx/>
                <a:uFillTx/>
              </a:rPr>
              <a:t>下载：</a:t>
            </a:r>
            <a:r>
              <a:rPr kumimoji="0" lang="en-US" altLang="zh-CN" sz="100" b="0" i="0" u="none" strike="noStrike" kern="0" cap="none" spc="0" normalizeH="0" baseline="0" noProof="0" dirty="0">
                <a:ln>
                  <a:noFill/>
                </a:ln>
                <a:solidFill>
                  <a:srgbClr val="FBF4DC"/>
                </a:solidFill>
                <a:effectLst/>
                <a:uLnTx/>
                <a:uFillTx/>
              </a:rPr>
              <a:t>www.1ppt.com/xiazai/        PPT</a:t>
            </a:r>
            <a:r>
              <a:rPr kumimoji="0" lang="zh-CN" altLang="en-US" sz="100" b="0" i="0" u="none" strike="noStrike" kern="0" cap="none" spc="0" normalizeH="0" baseline="0" noProof="0" dirty="0">
                <a:ln>
                  <a:noFill/>
                </a:ln>
                <a:solidFill>
                  <a:srgbClr val="FBF4DC"/>
                </a:solidFill>
                <a:effectLst/>
                <a:uLnTx/>
                <a:uFillTx/>
              </a:rPr>
              <a:t>教程： </a:t>
            </a:r>
            <a:r>
              <a:rPr kumimoji="0" lang="en-US" altLang="zh-CN" sz="100" b="0" i="0" u="none" strike="noStrike" kern="0" cap="none" spc="0" normalizeH="0" baseline="0" noProof="0" dirty="0">
                <a:ln>
                  <a:noFill/>
                </a:ln>
                <a:solidFill>
                  <a:srgbClr val="FBF4DC"/>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Word</a:t>
            </a:r>
            <a:r>
              <a:rPr kumimoji="0" lang="zh-CN" altLang="en-US" sz="100" b="0" i="0" u="none" strike="noStrike" kern="0" cap="none" spc="0" normalizeH="0" baseline="0" noProof="0" dirty="0">
                <a:ln>
                  <a:noFill/>
                </a:ln>
                <a:solidFill>
                  <a:srgbClr val="FBF4DC"/>
                </a:solidFill>
                <a:effectLst/>
                <a:uLnTx/>
                <a:uFillTx/>
              </a:rPr>
              <a:t>教程： </a:t>
            </a:r>
            <a:r>
              <a:rPr kumimoji="0" lang="en-US" altLang="zh-CN" sz="100" b="0" i="0" u="none" strike="noStrike" kern="0" cap="none" spc="0" normalizeH="0" baseline="0" noProof="0" dirty="0">
                <a:ln>
                  <a:noFill/>
                </a:ln>
                <a:solidFill>
                  <a:srgbClr val="FBF4DC"/>
                </a:solidFill>
                <a:effectLst/>
                <a:uLnTx/>
                <a:uFillTx/>
              </a:rPr>
              <a:t>www.1ppt.com/word/              Excel</a:t>
            </a:r>
            <a:r>
              <a:rPr kumimoji="0" lang="zh-CN" altLang="en-US" sz="100" b="0" i="0" u="none" strike="noStrike" kern="0" cap="none" spc="0" normalizeH="0" baseline="0" noProof="0" dirty="0">
                <a:ln>
                  <a:noFill/>
                </a:ln>
                <a:solidFill>
                  <a:srgbClr val="FBF4DC"/>
                </a:solidFill>
                <a:effectLst/>
                <a:uLnTx/>
                <a:uFillTx/>
              </a:rPr>
              <a:t>教程：</a:t>
            </a:r>
            <a:r>
              <a:rPr kumimoji="0" lang="en-US" altLang="zh-CN" sz="100" b="0" i="0" u="none" strike="noStrike" kern="0" cap="none" spc="0" normalizeH="0" baseline="0" noProof="0" dirty="0">
                <a:ln>
                  <a:noFill/>
                </a:ln>
                <a:solidFill>
                  <a:srgbClr val="FBF4DC"/>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资料下载：</a:t>
            </a:r>
            <a:r>
              <a:rPr kumimoji="0" lang="en-US" altLang="zh-CN" sz="100" b="0" i="0" u="none" strike="noStrike" kern="0" cap="none" spc="0" normalizeH="0" baseline="0" noProof="0" dirty="0">
                <a:ln>
                  <a:noFill/>
                </a:ln>
                <a:solidFill>
                  <a:srgbClr val="FBF4DC"/>
                </a:solidFill>
                <a:effectLst/>
                <a:uLnTx/>
                <a:uFillTx/>
              </a:rPr>
              <a:t>www.1ppt.com/ziliao/                PPT</a:t>
            </a:r>
            <a:r>
              <a:rPr kumimoji="0" lang="zh-CN" altLang="en-US" sz="100" b="0" i="0" u="none" strike="noStrike" kern="0" cap="none" spc="0" normalizeH="0" baseline="0" noProof="0" dirty="0">
                <a:ln>
                  <a:noFill/>
                </a:ln>
                <a:solidFill>
                  <a:srgbClr val="FBF4DC"/>
                </a:solidFill>
                <a:effectLst/>
                <a:uLnTx/>
                <a:uFillTx/>
              </a:rPr>
              <a:t>课件下载：</a:t>
            </a:r>
            <a:r>
              <a:rPr kumimoji="0" lang="en-US" altLang="zh-CN" sz="100" b="0" i="0" u="none" strike="noStrike" kern="0" cap="none" spc="0" normalizeH="0" baseline="0" noProof="0" dirty="0">
                <a:ln>
                  <a:noFill/>
                </a:ln>
                <a:solidFill>
                  <a:srgbClr val="FBF4DC"/>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范文下载：</a:t>
            </a:r>
            <a:r>
              <a:rPr kumimoji="0" lang="en-US" altLang="zh-CN" sz="100" b="0" i="0" u="none" strike="noStrike" kern="0" cap="none" spc="0" normalizeH="0" baseline="0" noProof="0" dirty="0">
                <a:ln>
                  <a:noFill/>
                </a:ln>
                <a:solidFill>
                  <a:srgbClr val="FBF4DC"/>
                </a:solidFill>
                <a:effectLst/>
                <a:uLnTx/>
                <a:uFillTx/>
              </a:rPr>
              <a:t>www.1ppt.com/fanwen/             </a:t>
            </a:r>
            <a:r>
              <a:rPr kumimoji="0" lang="zh-CN" altLang="en-US" sz="100" b="0" i="0" u="none" strike="noStrike" kern="0" cap="none" spc="0" normalizeH="0" baseline="0" noProof="0" dirty="0">
                <a:ln>
                  <a:noFill/>
                </a:ln>
                <a:solidFill>
                  <a:srgbClr val="FBF4DC"/>
                </a:solidFill>
                <a:effectLst/>
                <a:uLnTx/>
                <a:uFillTx/>
              </a:rPr>
              <a:t>试卷下载：</a:t>
            </a:r>
            <a:r>
              <a:rPr kumimoji="0" lang="en-US" altLang="zh-CN" sz="100" b="0" i="0" u="none" strike="noStrike" kern="0" cap="none" spc="0" normalizeH="0" baseline="0" noProof="0" dirty="0">
                <a:ln>
                  <a:noFill/>
                </a:ln>
                <a:solidFill>
                  <a:srgbClr val="FBF4DC"/>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rgbClr val="FBF4DC"/>
                </a:solidFill>
                <a:effectLst/>
                <a:uLnTx/>
                <a:uFillTx/>
              </a:rPr>
              <a:t>教案下载：</a:t>
            </a:r>
            <a:r>
              <a:rPr kumimoji="0" lang="en-US" altLang="zh-CN" sz="100" b="0" i="0" u="none" strike="noStrike" kern="0" cap="none" spc="0" normalizeH="0" baseline="0" noProof="0" dirty="0">
                <a:ln>
                  <a:noFill/>
                </a:ln>
                <a:solidFill>
                  <a:srgbClr val="FBF4DC"/>
                </a:solidFill>
                <a:effectLst/>
                <a:uLnTx/>
                <a:uFillTx/>
              </a:rPr>
              <a:t>www.1ppt.com/jiaoan/  </a:t>
            </a:r>
            <a:r>
              <a:rPr kumimoji="0" lang="en-US" altLang="zh-CN" sz="100" b="0" i="0" u="none" strike="noStrike" kern="0" cap="none" spc="0" normalizeH="0" baseline="0" noProof="0" dirty="0" smtClean="0">
                <a:ln>
                  <a:noFill/>
                </a:ln>
                <a:solidFill>
                  <a:srgbClr val="FBF4DC"/>
                </a:solidFill>
                <a:effectLst/>
                <a:uLnTx/>
                <a:uFillTx/>
              </a:rPr>
              <a:t>      PPT</a:t>
            </a:r>
            <a:r>
              <a:rPr kumimoji="0" lang="zh-CN" altLang="en-US" sz="100" b="0" i="0" u="none" strike="noStrike" kern="0" cap="none" spc="0" normalizeH="0" baseline="0" noProof="0" dirty="0" smtClean="0">
                <a:ln>
                  <a:noFill/>
                </a:ln>
                <a:solidFill>
                  <a:srgbClr val="FBF4DC"/>
                </a:solidFill>
                <a:effectLst/>
                <a:uLnTx/>
                <a:uFillTx/>
              </a:rPr>
              <a:t>论坛：</a:t>
            </a:r>
            <a:r>
              <a:rPr kumimoji="0" lang="en-US" altLang="zh-CN" sz="100" b="0" i="0" u="none" strike="noStrike" kern="0" cap="none" spc="0" normalizeH="0" baseline="0" noProof="0" dirty="0" smtClean="0">
                <a:ln>
                  <a:noFill/>
                </a:ln>
                <a:solidFill>
                  <a:srgbClr val="FBF4DC"/>
                </a:solidFill>
                <a:effectLst/>
                <a:uLnTx/>
                <a:uFillTx/>
              </a:rPr>
              <a:t>www.1ppt.cn</a:t>
            </a:r>
            <a:endParaRPr kumimoji="0" lang="en-US" altLang="zh-CN" sz="100" b="0" i="0" u="none" strike="noStrike" kern="0" cap="none" spc="0" normalizeH="0" baseline="0" noProof="0" dirty="0">
              <a:ln>
                <a:noFill/>
              </a:ln>
              <a:solidFill>
                <a:srgbClr val="FBF4DC"/>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rgbClr val="FBF4DC"/>
                </a:solidFill>
                <a:effectLst/>
                <a:uLnTx/>
                <a:uFillTx/>
              </a:rPr>
              <a:t> </a:t>
            </a:r>
            <a:endParaRPr kumimoji="0" lang="zh-CN" altLang="en-US" sz="100" b="0" i="0" u="none" strike="noStrike" kern="0" cap="none" spc="0" normalizeH="0" baseline="0" noProof="0" dirty="0">
              <a:ln>
                <a:noFill/>
              </a:ln>
              <a:solidFill>
                <a:srgbClr val="FBF4DC"/>
              </a:solidFill>
              <a:effectLst/>
              <a:uLnTx/>
              <a:uFillTx/>
            </a:endParaRPr>
          </a:p>
        </p:txBody>
      </p:sp>
      <p:sp>
        <p:nvSpPr>
          <p:cNvPr id="20" name="原创设计师QQ598969553                 _2"/>
          <p:cNvSpPr>
            <a:spLocks/>
          </p:cNvSpPr>
          <p:nvPr/>
        </p:nvSpPr>
        <p:spPr bwMode="auto">
          <a:xfrm rot="16200000">
            <a:off x="3099855"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2" name="原创设计师QQ598969553                 _4"/>
          <p:cNvSpPr>
            <a:spLocks/>
          </p:cNvSpPr>
          <p:nvPr/>
        </p:nvSpPr>
        <p:spPr bwMode="auto">
          <a:xfrm rot="16200000">
            <a:off x="4567357"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4" name="原创设计师QQ598969553                 _6"/>
          <p:cNvSpPr>
            <a:spLocks/>
          </p:cNvSpPr>
          <p:nvPr/>
        </p:nvSpPr>
        <p:spPr bwMode="auto">
          <a:xfrm rot="16200000">
            <a:off x="6034859"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6" name="原创设计师QQ598969553                 _8"/>
          <p:cNvSpPr>
            <a:spLocks/>
          </p:cNvSpPr>
          <p:nvPr/>
        </p:nvSpPr>
        <p:spPr bwMode="auto">
          <a:xfrm rot="16200000">
            <a:off x="7502361" y="13521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28" name="原创设计师QQ598969553                 _10"/>
          <p:cNvSpPr txBox="1"/>
          <p:nvPr/>
        </p:nvSpPr>
        <p:spPr>
          <a:xfrm>
            <a:off x="3592157" y="1563272"/>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2</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29" name="原创设计师QQ598969553                 _11"/>
          <p:cNvSpPr txBox="1"/>
          <p:nvPr/>
        </p:nvSpPr>
        <p:spPr>
          <a:xfrm>
            <a:off x="5056716" y="1535003"/>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0</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0" name="原创设计师QQ598969553                 _12"/>
          <p:cNvSpPr txBox="1"/>
          <p:nvPr/>
        </p:nvSpPr>
        <p:spPr>
          <a:xfrm>
            <a:off x="6524219" y="1549865"/>
            <a:ext cx="611065" cy="1015663"/>
          </a:xfrm>
          <a:prstGeom prst="rect">
            <a:avLst/>
          </a:prstGeom>
          <a:noFill/>
        </p:spPr>
        <p:txBody>
          <a:bodyPr wrap="none" rtlCol="0">
            <a:spAutoFit/>
          </a:bodyPr>
          <a:lstStyle/>
          <a:p>
            <a:pPr algn="ctr"/>
            <a:r>
              <a:rPr lang="en-US" altLang="zh-CN" sz="6000" dirty="0">
                <a:solidFill>
                  <a:schemeClr val="bg1"/>
                </a:solidFill>
                <a:latin typeface="华文细黑" panose="02010600040101010101" pitchFamily="2" charset="-122"/>
                <a:ea typeface="华文细黑" panose="02010600040101010101" pitchFamily="2" charset="-122"/>
              </a:rPr>
              <a:t>1</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1" name="原创设计师QQ598969553                 _13"/>
          <p:cNvSpPr txBox="1"/>
          <p:nvPr/>
        </p:nvSpPr>
        <p:spPr>
          <a:xfrm>
            <a:off x="8012559" y="1570901"/>
            <a:ext cx="611065" cy="1015663"/>
          </a:xfrm>
          <a:prstGeom prst="rect">
            <a:avLst/>
          </a:prstGeom>
          <a:noFill/>
        </p:spPr>
        <p:txBody>
          <a:bodyPr wrap="none" rtlCol="0">
            <a:spAutoFit/>
          </a:bodyPr>
          <a:lstStyle/>
          <a:p>
            <a:pPr algn="ctr"/>
            <a:r>
              <a:rPr lang="en-US" altLang="zh-CN" sz="6000" dirty="0" smtClean="0">
                <a:solidFill>
                  <a:schemeClr val="bg1"/>
                </a:solidFill>
                <a:latin typeface="华文细黑" panose="02010600040101010101" pitchFamily="2" charset="-122"/>
                <a:ea typeface="华文细黑" panose="02010600040101010101" pitchFamily="2" charset="-122"/>
              </a:rPr>
              <a:t>8</a:t>
            </a:r>
            <a:endParaRPr lang="zh-CN" altLang="en-US" sz="6000" dirty="0">
              <a:solidFill>
                <a:schemeClr val="bg1"/>
              </a:solidFill>
              <a:latin typeface="华文细黑" panose="02010600040101010101" pitchFamily="2" charset="-122"/>
              <a:ea typeface="华文细黑" panose="02010600040101010101" pitchFamily="2" charset="-122"/>
            </a:endParaRPr>
          </a:p>
        </p:txBody>
      </p:sp>
      <p:sp>
        <p:nvSpPr>
          <p:cNvPr id="32" name="原创设计师QQ598969553                 _14"/>
          <p:cNvSpPr/>
          <p:nvPr/>
        </p:nvSpPr>
        <p:spPr>
          <a:xfrm>
            <a:off x="4567377" y="3451238"/>
            <a:ext cx="3057247" cy="584775"/>
          </a:xfrm>
          <a:prstGeom prst="rect">
            <a:avLst/>
          </a:prstGeom>
        </p:spPr>
        <p:txBody>
          <a:bodyPr wrap="none">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rPr>
              <a:t>感谢大家的观看</a:t>
            </a:r>
          </a:p>
        </p:txBody>
      </p:sp>
      <p:pic>
        <p:nvPicPr>
          <p:cNvPr id="14"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18" name="矩形: 圆角 36"/>
          <p:cNvSpPr/>
          <p:nvPr/>
        </p:nvSpPr>
        <p:spPr>
          <a:xfrm>
            <a:off x="4558283" y="5183913"/>
            <a:ext cx="3073845"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19" name="原创设计师QQ598969553                 _15"/>
          <p:cNvSpPr/>
          <p:nvPr/>
        </p:nvSpPr>
        <p:spPr>
          <a:xfrm>
            <a:off x="5084862" y="5314422"/>
            <a:ext cx="2154137"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培训讲师：朱柯辉</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7564282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5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1300"/>
                            </p:stCondLst>
                            <p:childTnLst>
                              <p:par>
                                <p:cTn id="52" presetID="1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p:tgtEl>
                                          <p:spTgt spid="19"/>
                                        </p:tgtEl>
                                        <p:attrNameLst>
                                          <p:attrName>ppt_x</p:attrName>
                                        </p:attrNameLst>
                                      </p:cBhvr>
                                      <p:tavLst>
                                        <p:tav tm="0">
                                          <p:val>
                                            <p:strVal val="#ppt_x-#ppt_w*1.125000"/>
                                          </p:val>
                                        </p:tav>
                                        <p:tav tm="100000">
                                          <p:val>
                                            <p:strVal val="#ppt_x"/>
                                          </p:val>
                                        </p:tav>
                                      </p:tavLst>
                                    </p:anim>
                                    <p:animEffect transition="in" filter="wipe(righ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26" grpId="0" animBg="1"/>
      <p:bldP spid="28" grpId="0"/>
      <p:bldP spid="29" grpId="0"/>
      <p:bldP spid="30" grpId="0"/>
      <p:bldP spid="31" grpId="0"/>
      <p:bldP spid="32"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
        <p:nvSpPr>
          <p:cNvPr id="6" name="原创设计师QQ：598969553              _5"/>
          <p:cNvSpPr/>
          <p:nvPr/>
        </p:nvSpPr>
        <p:spPr>
          <a:xfrm>
            <a:off x="1271854" y="14670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01</a:t>
            </a:r>
            <a:endParaRPr lang="zh-CN" altLang="en-US" dirty="0"/>
          </a:p>
        </p:txBody>
      </p:sp>
      <p:sp>
        <p:nvSpPr>
          <p:cNvPr id="7" name="原创设计师QQ：598969553              _6"/>
          <p:cNvSpPr/>
          <p:nvPr/>
        </p:nvSpPr>
        <p:spPr>
          <a:xfrm>
            <a:off x="1290904" y="24143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a:t>02</a:t>
            </a:r>
            <a:endParaRPr lang="zh-CN" altLang="en-US" dirty="0"/>
          </a:p>
        </p:txBody>
      </p:sp>
      <p:sp>
        <p:nvSpPr>
          <p:cNvPr id="8" name="矩形: 圆角 23"/>
          <p:cNvSpPr/>
          <p:nvPr/>
        </p:nvSpPr>
        <p:spPr>
          <a:xfrm>
            <a:off x="4148708" y="717482"/>
            <a:ext cx="4099942" cy="616609"/>
          </a:xfrm>
          <a:prstGeom prst="roundRect">
            <a:avLst>
              <a:gd name="adj" fmla="val 42964"/>
            </a:avLst>
          </a:prstGeom>
          <a:solidFill>
            <a:srgbClr val="FBF4DC"/>
          </a:solidFill>
          <a:ln w="19050">
            <a:no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lgn="ctr"/>
            <a:endParaRPr lang="zh-CN" altLang="en-US">
              <a:solidFill>
                <a:schemeClr val="tx1"/>
              </a:solidFill>
              <a:ea typeface="华文细黑" panose="02010600040101010101" pitchFamily="2" charset="-122"/>
            </a:endParaRPr>
          </a:p>
        </p:txBody>
      </p:sp>
      <p:sp>
        <p:nvSpPr>
          <p:cNvPr id="9" name="文本框 6"/>
          <p:cNvSpPr txBox="1">
            <a:spLocks noChangeArrowheads="1"/>
          </p:cNvSpPr>
          <p:nvPr/>
        </p:nvSpPr>
        <p:spPr bwMode="auto">
          <a:xfrm>
            <a:off x="4436962" y="697285"/>
            <a:ext cx="375615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dirty="0" smtClean="0">
                <a:solidFill>
                  <a:schemeClr val="accent2"/>
                </a:solidFill>
                <a:latin typeface="华文细黑" panose="02010600040101010101" pitchFamily="2" charset="-122"/>
                <a:ea typeface="华文细黑" panose="02010600040101010101" pitchFamily="2" charset="-122"/>
              </a:rPr>
              <a:t>工作平台</a:t>
            </a:r>
            <a:r>
              <a:rPr lang="en-US" altLang="zh-CN" sz="3600" dirty="0" smtClean="0">
                <a:solidFill>
                  <a:schemeClr val="accent2"/>
                </a:solidFill>
                <a:latin typeface="华文细黑" panose="02010600040101010101" pitchFamily="2" charset="-122"/>
                <a:ea typeface="华文细黑" panose="02010600040101010101" pitchFamily="2" charset="-122"/>
              </a:rPr>
              <a:t>(1-10</a:t>
            </a:r>
            <a:r>
              <a:rPr lang="zh-CN" altLang="en-US" sz="3600" dirty="0" smtClean="0">
                <a:solidFill>
                  <a:schemeClr val="accent2"/>
                </a:solidFill>
                <a:latin typeface="华文细黑" panose="02010600040101010101" pitchFamily="2" charset="-122"/>
                <a:ea typeface="华文细黑" panose="02010600040101010101" pitchFamily="2" charset="-122"/>
              </a:rPr>
              <a:t>项</a:t>
            </a:r>
            <a:r>
              <a:rPr lang="en-US" altLang="zh-CN" sz="3600" dirty="0" smtClean="0">
                <a:solidFill>
                  <a:schemeClr val="accent2"/>
                </a:solidFill>
                <a:latin typeface="华文细黑" panose="02010600040101010101" pitchFamily="2" charset="-122"/>
                <a:ea typeface="华文细黑" panose="02010600040101010101" pitchFamily="2" charset="-122"/>
              </a:rPr>
              <a:t>)</a:t>
            </a:r>
            <a:endParaRPr lang="en-US" altLang="zh-CN" sz="3600" dirty="0">
              <a:solidFill>
                <a:schemeClr val="accent2"/>
              </a:solidFill>
              <a:latin typeface="华文细黑" panose="02010600040101010101" pitchFamily="2" charset="-122"/>
              <a:ea typeface="华文细黑" panose="02010600040101010101" pitchFamily="2" charset="-122"/>
            </a:endParaRPr>
          </a:p>
        </p:txBody>
      </p:sp>
      <p:sp>
        <p:nvSpPr>
          <p:cNvPr id="10" name="原创设计师QQ：598969553              _5"/>
          <p:cNvSpPr/>
          <p:nvPr/>
        </p:nvSpPr>
        <p:spPr>
          <a:xfrm>
            <a:off x="1271854" y="3267249"/>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03</a:t>
            </a:r>
            <a:endParaRPr lang="zh-CN" altLang="en-US" dirty="0"/>
          </a:p>
        </p:txBody>
      </p:sp>
      <p:sp>
        <p:nvSpPr>
          <p:cNvPr id="12" name="原创设计师QQ：598969553              _6"/>
          <p:cNvSpPr/>
          <p:nvPr/>
        </p:nvSpPr>
        <p:spPr>
          <a:xfrm>
            <a:off x="1271854" y="4157385"/>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04</a:t>
            </a:r>
            <a:endParaRPr lang="zh-CN" altLang="en-US" dirty="0"/>
          </a:p>
        </p:txBody>
      </p:sp>
      <p:sp>
        <p:nvSpPr>
          <p:cNvPr id="14" name="原创设计师QQ：598969553              _5"/>
          <p:cNvSpPr/>
          <p:nvPr/>
        </p:nvSpPr>
        <p:spPr>
          <a:xfrm>
            <a:off x="1252804" y="521987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05</a:t>
            </a:r>
            <a:endParaRPr lang="zh-CN" altLang="en-US" dirty="0"/>
          </a:p>
        </p:txBody>
      </p:sp>
      <p:sp>
        <p:nvSpPr>
          <p:cNvPr id="15" name="原创设计师QQ：598969553              _6"/>
          <p:cNvSpPr/>
          <p:nvPr/>
        </p:nvSpPr>
        <p:spPr>
          <a:xfrm>
            <a:off x="6805879" y="14618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06</a:t>
            </a:r>
            <a:endParaRPr lang="zh-CN" altLang="en-US" dirty="0"/>
          </a:p>
        </p:txBody>
      </p:sp>
      <p:sp>
        <p:nvSpPr>
          <p:cNvPr id="16" name="原创设计师QQ：598969553              _5"/>
          <p:cNvSpPr/>
          <p:nvPr/>
        </p:nvSpPr>
        <p:spPr>
          <a:xfrm>
            <a:off x="6786829" y="234332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07</a:t>
            </a:r>
            <a:endParaRPr lang="zh-CN" altLang="en-US" dirty="0"/>
          </a:p>
        </p:txBody>
      </p:sp>
      <p:sp>
        <p:nvSpPr>
          <p:cNvPr id="17" name="原创设计师QQ：598969553              _6"/>
          <p:cNvSpPr/>
          <p:nvPr/>
        </p:nvSpPr>
        <p:spPr>
          <a:xfrm>
            <a:off x="6786829" y="31763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08</a:t>
            </a:r>
            <a:endParaRPr lang="zh-CN" altLang="en-US" dirty="0"/>
          </a:p>
        </p:txBody>
      </p:sp>
      <p:sp>
        <p:nvSpPr>
          <p:cNvPr id="18" name="原创设计师QQ：598969553              _5"/>
          <p:cNvSpPr/>
          <p:nvPr/>
        </p:nvSpPr>
        <p:spPr>
          <a:xfrm>
            <a:off x="6786829" y="4153074"/>
            <a:ext cx="642671" cy="6428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09</a:t>
            </a:r>
            <a:endParaRPr lang="zh-CN" altLang="en-US" dirty="0"/>
          </a:p>
        </p:txBody>
      </p:sp>
      <p:sp>
        <p:nvSpPr>
          <p:cNvPr id="19" name="原创设计师QQ：598969553              _6"/>
          <p:cNvSpPr/>
          <p:nvPr/>
        </p:nvSpPr>
        <p:spPr>
          <a:xfrm>
            <a:off x="6796354" y="5119410"/>
            <a:ext cx="642671" cy="6428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dirty="0" smtClean="0"/>
              <a:t>10</a:t>
            </a:r>
            <a:endParaRPr lang="zh-CN" altLang="en-US" dirty="0"/>
          </a:p>
        </p:txBody>
      </p:sp>
      <p:sp>
        <p:nvSpPr>
          <p:cNvPr id="20" name="文本框 18"/>
          <p:cNvSpPr txBox="1"/>
          <p:nvPr/>
        </p:nvSpPr>
        <p:spPr>
          <a:xfrm>
            <a:off x="1929090" y="1554115"/>
            <a:ext cx="1338829"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自定义桌面</a:t>
            </a:r>
            <a:endParaRPr lang="zh-CN" altLang="en-US" sz="1800" dirty="0">
              <a:solidFill>
                <a:schemeClr val="accent1"/>
              </a:solidFill>
            </a:endParaRPr>
          </a:p>
        </p:txBody>
      </p:sp>
      <p:sp>
        <p:nvSpPr>
          <p:cNvPr id="21" name="文本框 12"/>
          <p:cNvSpPr txBox="1"/>
          <p:nvPr/>
        </p:nvSpPr>
        <p:spPr>
          <a:xfrm>
            <a:off x="1957665" y="4227500"/>
            <a:ext cx="2492990"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查看新闻以及会议通知</a:t>
            </a:r>
            <a:endParaRPr lang="zh-CN" altLang="en-US" dirty="0">
              <a:solidFill>
                <a:schemeClr val="accent2"/>
              </a:solidFill>
            </a:endParaRPr>
          </a:p>
        </p:txBody>
      </p:sp>
      <p:sp>
        <p:nvSpPr>
          <p:cNvPr id="22" name="文本框 18"/>
          <p:cNvSpPr txBox="1"/>
          <p:nvPr/>
        </p:nvSpPr>
        <p:spPr>
          <a:xfrm>
            <a:off x="1938615" y="3344815"/>
            <a:ext cx="1338829"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自定义桌面</a:t>
            </a:r>
            <a:endParaRPr lang="zh-CN" altLang="en-US" sz="1800" dirty="0">
              <a:solidFill>
                <a:schemeClr val="accent1"/>
              </a:solidFill>
            </a:endParaRPr>
          </a:p>
        </p:txBody>
      </p:sp>
      <p:sp>
        <p:nvSpPr>
          <p:cNvPr id="23" name="文本框 12"/>
          <p:cNvSpPr txBox="1"/>
          <p:nvPr/>
        </p:nvSpPr>
        <p:spPr>
          <a:xfrm>
            <a:off x="1929090" y="2446325"/>
            <a:ext cx="3647152"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个人信息（填写档案，修改密码）</a:t>
            </a:r>
            <a:endParaRPr lang="zh-CN" altLang="en-US" dirty="0">
              <a:solidFill>
                <a:schemeClr val="accent2"/>
              </a:solidFill>
            </a:endParaRPr>
          </a:p>
        </p:txBody>
      </p:sp>
      <p:sp>
        <p:nvSpPr>
          <p:cNvPr id="24" name="文本框 18"/>
          <p:cNvSpPr txBox="1"/>
          <p:nvPr/>
        </p:nvSpPr>
        <p:spPr>
          <a:xfrm>
            <a:off x="1957665" y="5297440"/>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收发邮件</a:t>
            </a:r>
            <a:endParaRPr lang="zh-CN" altLang="en-US" sz="1800" dirty="0">
              <a:solidFill>
                <a:schemeClr val="accent1"/>
              </a:solidFill>
            </a:endParaRPr>
          </a:p>
        </p:txBody>
      </p:sp>
      <p:sp>
        <p:nvSpPr>
          <p:cNvPr id="25" name="文本框 12"/>
          <p:cNvSpPr txBox="1"/>
          <p:nvPr/>
        </p:nvSpPr>
        <p:spPr>
          <a:xfrm>
            <a:off x="7529790" y="1531925"/>
            <a:ext cx="2361544"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文件柜（共享</a:t>
            </a:r>
            <a:r>
              <a:rPr lang="en-US" altLang="zh-CN" dirty="0" smtClean="0">
                <a:solidFill>
                  <a:schemeClr val="accent2"/>
                </a:solidFill>
              </a:rPr>
              <a:t>/</a:t>
            </a:r>
            <a:r>
              <a:rPr lang="zh-CN" altLang="en-US" dirty="0" smtClean="0">
                <a:solidFill>
                  <a:schemeClr val="accent2"/>
                </a:solidFill>
              </a:rPr>
              <a:t>个人）</a:t>
            </a:r>
            <a:endParaRPr lang="zh-CN" altLang="en-US" dirty="0">
              <a:solidFill>
                <a:schemeClr val="accent2"/>
              </a:solidFill>
            </a:endParaRPr>
          </a:p>
        </p:txBody>
      </p:sp>
      <p:sp>
        <p:nvSpPr>
          <p:cNvPr id="26" name="文本框 18"/>
          <p:cNvSpPr txBox="1"/>
          <p:nvPr/>
        </p:nvSpPr>
        <p:spPr>
          <a:xfrm>
            <a:off x="7567890" y="2449465"/>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行政审批</a:t>
            </a:r>
            <a:endParaRPr lang="zh-CN" altLang="en-US" sz="1800" dirty="0">
              <a:solidFill>
                <a:schemeClr val="accent1"/>
              </a:solidFill>
            </a:endParaRPr>
          </a:p>
        </p:txBody>
      </p:sp>
      <p:sp>
        <p:nvSpPr>
          <p:cNvPr id="27" name="文本框 12"/>
          <p:cNvSpPr txBox="1"/>
          <p:nvPr/>
        </p:nvSpPr>
        <p:spPr>
          <a:xfrm>
            <a:off x="7463115" y="3217850"/>
            <a:ext cx="1800493" cy="507831"/>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兼课（调停补）</a:t>
            </a:r>
            <a:endParaRPr lang="zh-CN" altLang="en-US" dirty="0">
              <a:solidFill>
                <a:schemeClr val="accent2"/>
              </a:solidFill>
            </a:endParaRPr>
          </a:p>
        </p:txBody>
      </p:sp>
      <p:sp>
        <p:nvSpPr>
          <p:cNvPr id="29" name="文本框 12"/>
          <p:cNvSpPr txBox="1"/>
          <p:nvPr/>
        </p:nvSpPr>
        <p:spPr>
          <a:xfrm>
            <a:off x="7491690" y="5151425"/>
            <a:ext cx="1338828" cy="458908"/>
          </a:xfrm>
          <a:prstGeom prst="rect">
            <a:avLst/>
          </a:prstGeom>
          <a:noFill/>
        </p:spPr>
        <p:txBody>
          <a:bodyPr wrap="none" rtlCol="0">
            <a:spAutoFit/>
          </a:bodyPr>
          <a:lstStyle>
            <a:defPPr>
              <a:defRPr lang="zh-CN"/>
            </a:defPPr>
            <a:lvl1pPr algn="ctr">
              <a:lnSpc>
                <a:spcPct val="150000"/>
              </a:lnSpc>
              <a:defRPr>
                <a:solidFill>
                  <a:schemeClr val="accent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rPr>
              <a:t>管理驾驶舱</a:t>
            </a:r>
            <a:endParaRPr lang="zh-CN" altLang="en-US" dirty="0">
              <a:solidFill>
                <a:schemeClr val="accent2"/>
              </a:solidFill>
            </a:endParaRPr>
          </a:p>
        </p:txBody>
      </p:sp>
      <p:sp>
        <p:nvSpPr>
          <p:cNvPr id="30" name="文本框 18"/>
          <p:cNvSpPr txBox="1"/>
          <p:nvPr/>
        </p:nvSpPr>
        <p:spPr>
          <a:xfrm>
            <a:off x="7567890" y="4211590"/>
            <a:ext cx="1107996" cy="458908"/>
          </a:xfrm>
          <a:prstGeom prst="rect">
            <a:avLst/>
          </a:prstGeom>
          <a:noFill/>
        </p:spPr>
        <p:txBody>
          <a:bodyPr wrap="none" rtlCol="0">
            <a:spAutoFit/>
          </a:bodyPr>
          <a:lstStyle>
            <a:defPPr>
              <a:defRPr lang="zh-CN"/>
            </a:defPPr>
            <a:lvl1pPr algn="ctr">
              <a:lnSpc>
                <a:spcPct val="150000"/>
              </a:lnSpc>
              <a:defRPr sz="2400">
                <a:solidFill>
                  <a:schemeClr val="bg1"/>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1"/>
                </a:solidFill>
              </a:rPr>
              <a:t>值班日志</a:t>
            </a:r>
            <a:endParaRPr lang="zh-CN" altLang="en-US" sz="1800" dirty="0">
              <a:solidFill>
                <a:schemeClr val="accent1"/>
              </a:solidFill>
            </a:endParaRPr>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 y="984250"/>
            <a:ext cx="9563099" cy="4889500"/>
            <a:chOff x="1" y="984250"/>
            <a:chExt cx="9563099" cy="4889500"/>
          </a:xfrm>
        </p:grpSpPr>
        <p:sp>
          <p:nvSpPr>
            <p:cNvPr id="8" name="图文框 7"/>
            <p:cNvSpPr/>
            <p:nvPr/>
          </p:nvSpPr>
          <p:spPr>
            <a:xfrm>
              <a:off x="2628900" y="984250"/>
              <a:ext cx="6934200" cy="4889500"/>
            </a:xfrm>
            <a:prstGeom prst="frame">
              <a:avLst>
                <a:gd name="adj1" fmla="val 15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11" name="矩形 10"/>
            <p:cNvSpPr/>
            <p:nvPr/>
          </p:nvSpPr>
          <p:spPr>
            <a:xfrm>
              <a:off x="1" y="2088775"/>
              <a:ext cx="3179134" cy="3174341"/>
            </a:xfrm>
            <a:prstGeom prst="rect">
              <a:avLst/>
            </a:prstGeom>
            <a:solidFill>
              <a:srgbClr val="FBF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 name="原创设计师QQ598969553           _6"/>
          <p:cNvSpPr/>
          <p:nvPr/>
        </p:nvSpPr>
        <p:spPr>
          <a:xfrm flipH="1">
            <a:off x="3163144" y="1360327"/>
            <a:ext cx="2133918" cy="1052596"/>
          </a:xfrm>
          <a:prstGeom prst="rect">
            <a:avLst/>
          </a:prstGeom>
        </p:spPr>
        <p:txBody>
          <a:bodyPr wrap="none">
            <a:spAutoFit/>
          </a:bodyPr>
          <a:lstStyle/>
          <a:p>
            <a:pPr>
              <a:lnSpc>
                <a:spcPct val="120000"/>
              </a:lnSpc>
            </a:pPr>
            <a:r>
              <a:rPr lang="en-US" altLang="zh-CN" sz="32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门户界面</a:t>
            </a:r>
            <a:endParaRPr lang="en-US" altLang="zh-CN" sz="2000" dirty="0" smtClean="0">
              <a:solidFill>
                <a:schemeClr val="accent1"/>
              </a:solidFill>
              <a:latin typeface="微软雅黑" panose="020B0503020204020204" pitchFamily="34" charset="-122"/>
              <a:ea typeface="微软雅黑" panose="020B0503020204020204" pitchFamily="34" charset="-122"/>
            </a:endParaRPr>
          </a:p>
          <a:p>
            <a:pPr>
              <a:lnSpc>
                <a:spcPct val="120000"/>
              </a:lnSpc>
            </a:pPr>
            <a:r>
              <a:rPr lang="en-US" sz="2000" dirty="0" smtClean="0">
                <a:solidFill>
                  <a:schemeClr val="accent1"/>
                </a:solidFill>
                <a:latin typeface="微软雅黑" panose="020B0503020204020204" pitchFamily="34" charset="-122"/>
                <a:ea typeface="微软雅黑" panose="020B0503020204020204" pitchFamily="34" charset="-122"/>
              </a:rPr>
              <a:t>	</a:t>
            </a:r>
            <a:r>
              <a:rPr lang="en-US" sz="2000" dirty="0" smtClean="0">
                <a:solidFill>
                  <a:srgbClr val="0B6863"/>
                </a:solidFill>
              </a:rPr>
              <a:t>Portal</a:t>
            </a:r>
            <a:endParaRPr lang="zh-CN" altLang="en-US" sz="2000" dirty="0" smtClean="0">
              <a:solidFill>
                <a:srgbClr val="0B6863"/>
              </a:solidFill>
              <a:latin typeface="微软雅黑" panose="020B0503020204020204" pitchFamily="34" charset="-122"/>
              <a:ea typeface="微软雅黑" panose="020B0503020204020204" pitchFamily="34" charset="-122"/>
            </a:endParaRPr>
          </a:p>
        </p:txBody>
      </p:sp>
      <p:sp>
        <p:nvSpPr>
          <p:cNvPr id="6" name="原创设计师QQ598969553           _7"/>
          <p:cNvSpPr/>
          <p:nvPr/>
        </p:nvSpPr>
        <p:spPr>
          <a:xfrm flipH="1">
            <a:off x="4015816" y="2989226"/>
            <a:ext cx="3783503" cy="646331"/>
          </a:xfrm>
          <a:prstGeom prst="rect">
            <a:avLst/>
          </a:prstGeom>
        </p:spPr>
        <p:txBody>
          <a:bodyPr wrap="square">
            <a:spAutoFit/>
          </a:bodyPr>
          <a:lstStyle/>
          <a:p>
            <a:pPr>
              <a:lnSpc>
                <a:spcPct val="150000"/>
              </a:lnSpc>
              <a:spcAft>
                <a:spcPts val="600"/>
              </a:spcAft>
            </a:pPr>
            <a:r>
              <a:rPr lang="zh-CN" altLang="en-US" sz="1200" dirty="0" smtClean="0">
                <a:solidFill>
                  <a:schemeClr val="tx1">
                    <a:lumMod val="65000"/>
                    <a:lumOff val="35000"/>
                  </a:schemeClr>
                </a:solidFill>
                <a:latin typeface="+mn-ea"/>
              </a:rPr>
              <a:t>通过门户界面能单点登录到任意的子系统，以及信息流通知能知道待办事项。</a:t>
            </a:r>
            <a:endParaRPr lang="en-US" altLang="zh-CN" sz="1200" dirty="0">
              <a:solidFill>
                <a:schemeClr val="tx1">
                  <a:lumMod val="65000"/>
                  <a:lumOff val="35000"/>
                </a:schemeClr>
              </a:solidFill>
              <a:latin typeface="+mn-ea"/>
            </a:endParaRPr>
          </a:p>
        </p:txBody>
      </p:sp>
      <p:pic>
        <p:nvPicPr>
          <p:cNvPr id="10"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spTree>
    <p:extLst>
      <p:ext uri="{BB962C8B-B14F-4D97-AF65-F5344CB8AC3E}">
        <p14:creationId xmlns="" xmlns:p14="http://schemas.microsoft.com/office/powerpoint/2010/main" val="208100005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4" name="Picture 2"/>
          <p:cNvPicPr>
            <a:picLocks noChangeAspect="1" noChangeArrowheads="1"/>
          </p:cNvPicPr>
          <p:nvPr/>
        </p:nvPicPr>
        <p:blipFill>
          <a:blip r:embed="rId4"/>
          <a:srcRect/>
          <a:stretch>
            <a:fillRect/>
          </a:stretch>
        </p:blipFill>
        <p:spPr bwMode="auto">
          <a:xfrm>
            <a:off x="619125" y="1040547"/>
            <a:ext cx="11068049" cy="5545553"/>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自定义门户界面</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2050" name="Picture 2"/>
          <p:cNvPicPr>
            <a:picLocks noChangeAspect="1" noChangeArrowheads="1"/>
          </p:cNvPicPr>
          <p:nvPr/>
        </p:nvPicPr>
        <p:blipFill>
          <a:blip r:embed="rId4"/>
          <a:srcRect/>
          <a:stretch>
            <a:fillRect/>
          </a:stretch>
        </p:blipFill>
        <p:spPr bwMode="auto">
          <a:xfrm>
            <a:off x="1314450" y="1019175"/>
            <a:ext cx="9763125" cy="4937497"/>
          </a:xfrm>
          <a:prstGeom prst="rect">
            <a:avLst/>
          </a:prstGeom>
          <a:noFill/>
          <a:ln w="9525">
            <a:noFill/>
            <a:miter lim="800000"/>
            <a:headEnd/>
            <a:tailEnd/>
          </a:ln>
          <a:effectLst/>
        </p:spPr>
      </p:pic>
      <p:sp>
        <p:nvSpPr>
          <p:cNvPr id="6" name="TextBox 5"/>
          <p:cNvSpPr txBox="1"/>
          <p:nvPr/>
        </p:nvSpPr>
        <p:spPr>
          <a:xfrm>
            <a:off x="1809750" y="6181725"/>
            <a:ext cx="8263801" cy="369332"/>
          </a:xfrm>
          <a:prstGeom prst="rect">
            <a:avLst/>
          </a:prstGeom>
          <a:noFill/>
        </p:spPr>
        <p:txBody>
          <a:bodyPr wrap="none" rtlCol="0">
            <a:spAutoFit/>
          </a:bodyPr>
          <a:lstStyle/>
          <a:p>
            <a:r>
              <a:rPr lang="zh-CN" altLang="en-US" dirty="0" smtClean="0"/>
              <a:t>通过自定义门户界面我们可以帮自己常用的模块在门户界面显示，提高工作效率</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t>修改密码</a:t>
            </a:r>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4098" name="Picture 2"/>
          <p:cNvPicPr>
            <a:picLocks noChangeAspect="1" noChangeArrowheads="1"/>
          </p:cNvPicPr>
          <p:nvPr/>
        </p:nvPicPr>
        <p:blipFill>
          <a:blip r:embed="rId4"/>
          <a:srcRect/>
          <a:stretch>
            <a:fillRect/>
          </a:stretch>
        </p:blipFill>
        <p:spPr bwMode="auto">
          <a:xfrm>
            <a:off x="495300" y="904875"/>
            <a:ext cx="11239500" cy="4962364"/>
          </a:xfrm>
          <a:prstGeom prst="rect">
            <a:avLst/>
          </a:prstGeom>
          <a:noFill/>
          <a:ln w="9525">
            <a:noFill/>
            <a:miter lim="800000"/>
            <a:headEnd/>
            <a:tailEnd/>
          </a:ln>
          <a:effectLst/>
        </p:spPr>
      </p:pic>
      <p:sp>
        <p:nvSpPr>
          <p:cNvPr id="7" name="TextBox 6"/>
          <p:cNvSpPr txBox="1"/>
          <p:nvPr/>
        </p:nvSpPr>
        <p:spPr>
          <a:xfrm>
            <a:off x="1152525" y="6134100"/>
            <a:ext cx="2262158" cy="369332"/>
          </a:xfrm>
          <a:prstGeom prst="rect">
            <a:avLst/>
          </a:prstGeom>
          <a:noFill/>
        </p:spPr>
        <p:txBody>
          <a:bodyPr wrap="none" rtlCol="0">
            <a:spAutoFit/>
          </a:bodyPr>
          <a:lstStyle/>
          <a:p>
            <a:r>
              <a:rPr lang="zh-CN" altLang="en-US" dirty="0" smtClean="0"/>
              <a:t>通过门户界面左下角</a:t>
            </a:r>
            <a:endParaRPr lang="zh-CN" altLang="en-US" dirty="0"/>
          </a:p>
        </p:txBody>
      </p:sp>
      <p:pic>
        <p:nvPicPr>
          <p:cNvPr id="4099" name="Picture 3"/>
          <p:cNvPicPr>
            <a:picLocks noChangeAspect="1" noChangeArrowheads="1"/>
          </p:cNvPicPr>
          <p:nvPr/>
        </p:nvPicPr>
        <p:blipFill>
          <a:blip r:embed="rId5"/>
          <a:srcRect/>
          <a:stretch>
            <a:fillRect/>
          </a:stretch>
        </p:blipFill>
        <p:spPr bwMode="auto">
          <a:xfrm>
            <a:off x="3357563" y="6062663"/>
            <a:ext cx="523875" cy="466725"/>
          </a:xfrm>
          <a:prstGeom prst="rect">
            <a:avLst/>
          </a:prstGeom>
          <a:noFill/>
          <a:ln w="9525">
            <a:noFill/>
            <a:miter lim="800000"/>
            <a:headEnd/>
            <a:tailEnd/>
          </a:ln>
          <a:effectLst/>
        </p:spPr>
      </p:pic>
      <p:sp>
        <p:nvSpPr>
          <p:cNvPr id="9" name="TextBox 8"/>
          <p:cNvSpPr txBox="1"/>
          <p:nvPr/>
        </p:nvSpPr>
        <p:spPr>
          <a:xfrm>
            <a:off x="4019550" y="6124575"/>
            <a:ext cx="2262158" cy="369332"/>
          </a:xfrm>
          <a:prstGeom prst="rect">
            <a:avLst/>
          </a:prstGeom>
          <a:noFill/>
        </p:spPr>
        <p:txBody>
          <a:bodyPr wrap="none" rtlCol="0">
            <a:spAutoFit/>
          </a:bodyPr>
          <a:lstStyle/>
          <a:p>
            <a:r>
              <a:rPr lang="zh-CN" altLang="en-US" dirty="0" smtClean="0"/>
              <a:t>进入修改密码页面。</a:t>
            </a:r>
            <a:endParaRPr lang="zh-CN" altLang="en-US" dirty="0"/>
          </a:p>
        </p:txBody>
      </p:sp>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pPr>
              <a:lnSpc>
                <a:spcPct val="120000"/>
              </a:lnSpc>
            </a:pPr>
            <a:r>
              <a:rPr lang="zh-CN" altLang="en-US" dirty="0" smtClean="0"/>
              <a:t>个人档案</a:t>
            </a:r>
            <a:endParaRPr lang="en-US" altLang="zh-CN" dirty="0" smtClean="0"/>
          </a:p>
          <a:p>
            <a:endParaRPr lang="zh-CN" altLang="en-US" dirty="0"/>
          </a:p>
        </p:txBody>
      </p:sp>
      <p:sp>
        <p:nvSpPr>
          <p:cNvPr id="3" name="文本占位符 2"/>
          <p:cNvSpPr>
            <a:spLocks noGrp="1"/>
          </p:cNvSpPr>
          <p:nvPr>
            <p:ph type="body" sz="quarter" idx="14"/>
          </p:nvPr>
        </p:nvSpPr>
        <p:spPr/>
        <p:txBody>
          <a:bodyPr/>
          <a:lstStyle/>
          <a:p>
            <a:r>
              <a:rPr lang="en-US" altLang="zh-CN" dirty="0" smtClean="0"/>
              <a:t>Portal</a:t>
            </a:r>
          </a:p>
        </p:txBody>
      </p:sp>
      <p:pic>
        <p:nvPicPr>
          <p:cNvPr id="13" name="Picture 64"/>
          <p:cNvPicPr>
            <a:picLocks noGrp="1" noSelect="1" noRot="1" noChangeAspect="1" noMove="1" noResize="1" noChangeShapeType="1"/>
          </p:cNvPicPr>
          <p:nvPr/>
        </p:nvPicPr>
        <p:blipFill>
          <a:blip r:embed="rId3" cstate="email">
            <a:extLst>
              <a:ext uri="{28A0092B-C50C-407E-A947-70E740481C1C}">
                <a14:useLocalDpi xmlns="" xmlns:a14="http://schemas.microsoft.com/office/drawing/2010/main"/>
              </a:ext>
            </a:extLst>
          </a:blip>
          <a:stretch>
            <a:fillRect/>
          </a:stretch>
        </p:blipFill>
        <p:spPr>
          <a:xfrm>
            <a:off x="5107616" y="27865564"/>
            <a:ext cx="1976768" cy="511028"/>
          </a:xfrm>
          <a:prstGeom prst="rect">
            <a:avLst/>
          </a:prstGeom>
        </p:spPr>
      </p:pic>
      <p:pic>
        <p:nvPicPr>
          <p:cNvPr id="1026" name="Picture 2"/>
          <p:cNvPicPr>
            <a:picLocks noChangeAspect="1" noChangeArrowheads="1"/>
          </p:cNvPicPr>
          <p:nvPr/>
        </p:nvPicPr>
        <p:blipFill>
          <a:blip r:embed="rId4"/>
          <a:srcRect/>
          <a:stretch>
            <a:fillRect/>
          </a:stretch>
        </p:blipFill>
        <p:spPr bwMode="auto">
          <a:xfrm>
            <a:off x="781050" y="923925"/>
            <a:ext cx="10971430" cy="5565715"/>
          </a:xfrm>
          <a:prstGeom prst="rect">
            <a:avLst/>
          </a:prstGeom>
          <a:noFill/>
          <a:ln w="9525">
            <a:noFill/>
            <a:miter lim="800000"/>
            <a:headEnd/>
            <a:tailEnd/>
          </a:ln>
          <a:effectLst/>
        </p:spPr>
      </p:pic>
    </p:spTree>
    <p:extLst>
      <p:ext uri="{BB962C8B-B14F-4D97-AF65-F5344CB8AC3E}">
        <p14:creationId xmlns="" xmlns:p14="http://schemas.microsoft.com/office/powerpoint/2010/main" val="3145053329"/>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62">
      <a:dk1>
        <a:sysClr val="windowText" lastClr="000000"/>
      </a:dk1>
      <a:lt1>
        <a:sysClr val="window" lastClr="FFFFFF"/>
      </a:lt1>
      <a:dk2>
        <a:srgbClr val="44546A"/>
      </a:dk2>
      <a:lt2>
        <a:srgbClr val="E7E6E6"/>
      </a:lt2>
      <a:accent1>
        <a:srgbClr val="0B6863"/>
      </a:accent1>
      <a:accent2>
        <a:srgbClr val="64A816"/>
      </a:accent2>
      <a:accent3>
        <a:srgbClr val="0B6863"/>
      </a:accent3>
      <a:accent4>
        <a:srgbClr val="64A816"/>
      </a:accent4>
      <a:accent5>
        <a:srgbClr val="0B6863"/>
      </a:accent5>
      <a:accent6>
        <a:srgbClr val="64A816"/>
      </a:accent6>
      <a:hlink>
        <a:srgbClr val="0563C1"/>
      </a:hlink>
      <a:folHlink>
        <a:srgbClr val="954F72"/>
      </a:folHlink>
    </a:clrScheme>
    <a:fontScheme name="模板">
      <a:majorFont>
        <a:latin typeface="微软雅黑"/>
        <a:ea typeface="微软雅黑"/>
        <a:cs typeface=""/>
      </a:majorFont>
      <a:minorFont>
        <a:latin typeface="华文细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TotalTime>
  <Words>965</Words>
  <Application>Microsoft Office PowerPoint</Application>
  <PresentationFormat>自定义</PresentationFormat>
  <Paragraphs>233</Paragraphs>
  <Slides>32</Slides>
  <Notes>30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简洁微立体</dc:title>
  <dc:creator>第一PPT模板网-WWW.1PPT.COM</dc:creator>
  <cp:keywords>第一PPT模板网-WWW.1PPT.COM</cp:keywords>
  <cp:lastModifiedBy>user</cp:lastModifiedBy>
  <cp:revision>181</cp:revision>
  <dcterms:created xsi:type="dcterms:W3CDTF">2016-10-31T09:21:16Z</dcterms:created>
  <dcterms:modified xsi:type="dcterms:W3CDTF">2018-01-24T07:07:23Z</dcterms:modified>
</cp:coreProperties>
</file>