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303" r:id="rId2"/>
    <p:sldId id="306" r:id="rId3"/>
    <p:sldId id="314" r:id="rId4"/>
    <p:sldId id="295" r:id="rId5"/>
    <p:sldId id="281"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247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6863"/>
    <a:srgbClr val="FBF4DC"/>
    <a:srgbClr val="64A81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48"/>
      </p:cViewPr>
      <p:guideLst>
        <p:guide orient="horz" pos="2160"/>
        <p:guide pos="3840"/>
        <p:guide pos="2479"/>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F729E6-9905-4A9C-9203-F014B6BA3A52}" type="datetimeFigureOut">
              <a:rPr lang="zh-CN" altLang="en-US" smtClean="0"/>
              <a:pPr/>
              <a:t>2018/11/3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F744CB-2226-4812-9310-E9B996422076}" type="slidenum">
              <a:rPr lang="zh-CN" altLang="en-US" smtClean="0"/>
              <a:pPr/>
              <a:t>‹#›</a:t>
            </a:fld>
            <a:endParaRPr lang="zh-CN" altLang="en-US"/>
          </a:p>
        </p:txBody>
      </p:sp>
    </p:spTree>
    <p:extLst>
      <p:ext uri="{BB962C8B-B14F-4D97-AF65-F5344CB8AC3E}">
        <p14:creationId xmlns:p14="http://schemas.microsoft.com/office/powerpoint/2010/main" val="1010179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1</a:t>
            </a:fld>
            <a:endParaRPr lang="zh-CN" altLang="en-US"/>
          </a:p>
        </p:txBody>
      </p:sp>
    </p:spTree>
    <p:extLst>
      <p:ext uri="{BB962C8B-B14F-4D97-AF65-F5344CB8AC3E}">
        <p14:creationId xmlns:p14="http://schemas.microsoft.com/office/powerpoint/2010/main" val="1299691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2</a:t>
            </a:fld>
            <a:endParaRPr lang="zh-CN" altLang="en-US"/>
          </a:p>
        </p:txBody>
      </p:sp>
    </p:spTree>
    <p:extLst>
      <p:ext uri="{BB962C8B-B14F-4D97-AF65-F5344CB8AC3E}">
        <p14:creationId xmlns:p14="http://schemas.microsoft.com/office/powerpoint/2010/main" val="3591688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3</a:t>
            </a:fld>
            <a:endParaRPr lang="zh-CN" altLang="en-US"/>
          </a:p>
        </p:txBody>
      </p:sp>
    </p:spTree>
    <p:extLst>
      <p:ext uri="{BB962C8B-B14F-4D97-AF65-F5344CB8AC3E}">
        <p14:creationId xmlns:p14="http://schemas.microsoft.com/office/powerpoint/2010/main" val="3467891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4</a:t>
            </a:fld>
            <a:endParaRPr lang="zh-CN" altLang="en-US"/>
          </a:p>
        </p:txBody>
      </p:sp>
    </p:spTree>
    <p:extLst>
      <p:ext uri="{BB962C8B-B14F-4D97-AF65-F5344CB8AC3E}">
        <p14:creationId xmlns:p14="http://schemas.microsoft.com/office/powerpoint/2010/main" val="544703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5</a:t>
            </a:fld>
            <a:endParaRPr lang="zh-CN" altLang="en-US"/>
          </a:p>
        </p:txBody>
      </p:sp>
    </p:spTree>
    <p:extLst>
      <p:ext uri="{BB962C8B-B14F-4D97-AF65-F5344CB8AC3E}">
        <p14:creationId xmlns:p14="http://schemas.microsoft.com/office/powerpoint/2010/main" val="2351650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val="1091069738"/>
      </p:ext>
    </p:extLst>
  </p:cSld>
  <p:clrMapOvr>
    <a:masterClrMapping/>
  </p:clrMapOvr>
  <p:transition spd="slow" advClick="0" advTm="400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val="1451628507"/>
      </p:ext>
    </p:extLst>
  </p:cSld>
  <p:clrMapOvr>
    <a:masterClrMapping/>
  </p:clrMapOvr>
  <p:transition spd="slow" advClick="0" advTm="400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val="3099746647"/>
      </p:ext>
    </p:extLst>
  </p:cSld>
  <p:clrMapOvr>
    <a:masterClrMapping/>
  </p:clrMapOvr>
  <p:transition spd="slow" advClick="0" advTm="4000">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val="2482063846"/>
      </p:ext>
    </p:extLst>
  </p:cSld>
  <p:clrMapOvr>
    <a:masterClrMapping/>
  </p:clrMapOvr>
  <p:transition spd="slow" advClick="0" advTm="400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val="1224685403"/>
      </p:ext>
    </p:extLst>
  </p:cSld>
  <p:clrMapOvr>
    <a:masterClrMapping/>
  </p:clrMapOvr>
  <p:transition spd="slow" advClick="0" advTm="400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val="744129007"/>
      </p:ext>
    </p:extLst>
  </p:cSld>
  <p:clrMapOvr>
    <a:masterClrMapping/>
  </p:clrMapOvr>
  <p:transition spd="slow" advClick="0" advTm="400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840E8F5-014E-4ACE-9BEE-2C4E337F7A8B}" type="datetimeFigureOut">
              <a:rPr lang="zh-CN" altLang="en-US" smtClean="0"/>
              <a:pPr/>
              <a:t>2018/11/3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val="3416008653"/>
      </p:ext>
    </p:extLst>
  </p:cSld>
  <p:clrMapOvr>
    <a:masterClrMapping/>
  </p:clrMapOvr>
  <p:transition spd="slow" advClick="0" advTm="400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840E8F5-014E-4ACE-9BEE-2C4E337F7A8B}" type="datetimeFigureOut">
              <a:rPr lang="zh-CN" altLang="en-US" smtClean="0"/>
              <a:pPr/>
              <a:t>2018/11/3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val="3977818114"/>
      </p:ext>
    </p:extLst>
  </p:cSld>
  <p:clrMapOvr>
    <a:masterClrMapping/>
  </p:clrMapOvr>
  <p:transition spd="slow" advClick="0" advTm="400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840E8F5-014E-4ACE-9BEE-2C4E337F7A8B}" type="datetimeFigureOut">
              <a:rPr lang="zh-CN" altLang="en-US" smtClean="0"/>
              <a:pPr/>
              <a:t>2018/11/3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0D0CE39-DEFF-4EA4-B05B-EE170A8C1A9F}" type="slidenum">
              <a:rPr lang="zh-CN" altLang="en-US" smtClean="0"/>
              <a:pPr/>
              <a:t>‹#›</a:t>
            </a:fld>
            <a:endParaRPr lang="zh-CN" altLang="en-US"/>
          </a:p>
        </p:txBody>
      </p:sp>
      <p:sp>
        <p:nvSpPr>
          <p:cNvPr id="5" name="文本占位符 7"/>
          <p:cNvSpPr>
            <a:spLocks noGrp="1"/>
          </p:cNvSpPr>
          <p:nvPr>
            <p:ph type="body" sz="quarter" idx="13"/>
          </p:nvPr>
        </p:nvSpPr>
        <p:spPr>
          <a:xfrm>
            <a:off x="811579" y="337344"/>
            <a:ext cx="7886700" cy="431800"/>
          </a:xfrm>
          <a:prstGeom prst="rect">
            <a:avLst/>
          </a:prstGeom>
        </p:spPr>
        <p:txBody>
          <a:bodyPr>
            <a:noAutofit/>
          </a:bodyPr>
          <a:lstStyle>
            <a:lvl1pPr marL="0" indent="0" algn="l">
              <a:buNone/>
              <a:defRPr sz="1800" b="0">
                <a:solidFill>
                  <a:schemeClr val="accent1"/>
                </a:solidFill>
                <a:latin typeface="微软雅黑" panose="020B0503020204020204" pitchFamily="34" charset="-122"/>
                <a:ea typeface="微软雅黑" panose="020B0503020204020204" pitchFamily="34" charset="-122"/>
              </a:defRPr>
            </a:lvl1pPr>
          </a:lstStyle>
          <a:p>
            <a:pPr lvl="0"/>
            <a:r>
              <a:rPr lang="zh-CN" altLang="en-US" dirty="0"/>
              <a:t>编辑母版文本样式</a:t>
            </a:r>
          </a:p>
        </p:txBody>
      </p:sp>
      <p:sp>
        <p:nvSpPr>
          <p:cNvPr id="6" name="文本占位符 7"/>
          <p:cNvSpPr>
            <a:spLocks noGrp="1"/>
          </p:cNvSpPr>
          <p:nvPr>
            <p:ph type="body" sz="quarter" idx="14"/>
          </p:nvPr>
        </p:nvSpPr>
        <p:spPr>
          <a:xfrm>
            <a:off x="811579" y="616744"/>
            <a:ext cx="7886700" cy="304800"/>
          </a:xfrm>
          <a:prstGeom prst="rect">
            <a:avLst/>
          </a:prstGeom>
        </p:spPr>
        <p:txBody>
          <a:bodyPr>
            <a:normAutofit/>
          </a:bodyPr>
          <a:lstStyle>
            <a:lvl1pPr marL="0" indent="0" algn="l">
              <a:buNone/>
              <a:defRPr sz="1100">
                <a:solidFill>
                  <a:schemeClr val="tx1">
                    <a:lumMod val="50000"/>
                    <a:lumOff val="50000"/>
                  </a:schemeClr>
                </a:solidFill>
                <a:latin typeface="华文细黑" panose="02010600040101010101" pitchFamily="2" charset="-122"/>
                <a:ea typeface="华文细黑" panose="02010600040101010101" pitchFamily="2" charset="-122"/>
              </a:defRPr>
            </a:lvl1pPr>
          </a:lstStyle>
          <a:p>
            <a:pPr lvl="0"/>
            <a:r>
              <a:rPr lang="zh-CN" altLang="en-US" dirty="0"/>
              <a:t>编辑母版文本样式</a:t>
            </a:r>
          </a:p>
        </p:txBody>
      </p:sp>
      <p:sp>
        <p:nvSpPr>
          <p:cNvPr id="7" name="自由: 形状 32"/>
          <p:cNvSpPr/>
          <p:nvPr userDrawn="1"/>
        </p:nvSpPr>
        <p:spPr>
          <a:xfrm rot="16200000">
            <a:off x="98246" y="239098"/>
            <a:ext cx="558527" cy="755019"/>
          </a:xfrm>
          <a:custGeom>
            <a:avLst/>
            <a:gdLst>
              <a:gd name="connsiteX0" fmla="*/ 558527 w 558527"/>
              <a:gd name="connsiteY0" fmla="*/ 0 h 755019"/>
              <a:gd name="connsiteX1" fmla="*/ 558527 w 558527"/>
              <a:gd name="connsiteY1" fmla="*/ 525460 h 755019"/>
              <a:gd name="connsiteX2" fmla="*/ 279263 w 558527"/>
              <a:gd name="connsiteY2" fmla="*/ 755019 h 755019"/>
              <a:gd name="connsiteX3" fmla="*/ 0 w 558527"/>
              <a:gd name="connsiteY3" fmla="*/ 525460 h 755019"/>
              <a:gd name="connsiteX4" fmla="*/ 0 w 558527"/>
              <a:gd name="connsiteY4" fmla="*/ 0 h 7550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527" h="755019">
                <a:moveTo>
                  <a:pt x="558527" y="0"/>
                </a:moveTo>
                <a:lnTo>
                  <a:pt x="558527" y="525460"/>
                </a:lnTo>
                <a:lnTo>
                  <a:pt x="279263" y="755019"/>
                </a:lnTo>
                <a:lnTo>
                  <a:pt x="0" y="52546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sz="3600">
              <a:solidFill>
                <a:prstClr val="white"/>
              </a:solidFill>
              <a:latin typeface="微软雅黑" panose="020B0503020204020204" pitchFamily="34" charset="-122"/>
              <a:ea typeface="微软雅黑" panose="020B0503020204020204" pitchFamily="34" charset="-122"/>
            </a:endParaRPr>
          </a:p>
        </p:txBody>
      </p:sp>
      <p:sp>
        <p:nvSpPr>
          <p:cNvPr id="8" name="自由: 形状 31"/>
          <p:cNvSpPr/>
          <p:nvPr userDrawn="1"/>
        </p:nvSpPr>
        <p:spPr>
          <a:xfrm rot="16200000">
            <a:off x="4766" y="332578"/>
            <a:ext cx="558527" cy="568058"/>
          </a:xfrm>
          <a:custGeom>
            <a:avLst/>
            <a:gdLst>
              <a:gd name="connsiteX0" fmla="*/ 558527 w 558527"/>
              <a:gd name="connsiteY0" fmla="*/ 0 h 568058"/>
              <a:gd name="connsiteX1" fmla="*/ 558527 w 558527"/>
              <a:gd name="connsiteY1" fmla="*/ 338499 h 568058"/>
              <a:gd name="connsiteX2" fmla="*/ 279263 w 558527"/>
              <a:gd name="connsiteY2" fmla="*/ 568058 h 568058"/>
              <a:gd name="connsiteX3" fmla="*/ 0 w 558527"/>
              <a:gd name="connsiteY3" fmla="*/ 338499 h 568058"/>
              <a:gd name="connsiteX4" fmla="*/ 0 w 558527"/>
              <a:gd name="connsiteY4" fmla="*/ 0 h 568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527" h="568058">
                <a:moveTo>
                  <a:pt x="558527" y="0"/>
                </a:moveTo>
                <a:lnTo>
                  <a:pt x="558527" y="338499"/>
                </a:lnTo>
                <a:lnTo>
                  <a:pt x="279263" y="568058"/>
                </a:lnTo>
                <a:lnTo>
                  <a:pt x="0" y="33849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solidFill>
                <a:prstClr val="white"/>
              </a:solidFill>
            </a:endParaRPr>
          </a:p>
        </p:txBody>
      </p:sp>
      <p:sp>
        <p:nvSpPr>
          <p:cNvPr id="9" name="文本框 8"/>
          <p:cNvSpPr txBox="1"/>
          <p:nvPr userDrawn="1"/>
        </p:nvSpPr>
        <p:spPr>
          <a:xfrm>
            <a:off x="11270629" y="428110"/>
            <a:ext cx="468000" cy="369332"/>
          </a:xfrm>
          <a:prstGeom prst="rect">
            <a:avLst/>
          </a:prstGeom>
          <a:noFill/>
        </p:spPr>
        <p:txBody>
          <a:bodyPr wrap="square" rtlCol="0" anchor="ctr">
            <a:spAutoFit/>
          </a:bodyPr>
          <a:lstStyle/>
          <a:p>
            <a:pPr algn="ctr"/>
            <a:fld id="{EFCBF77D-F46E-4259-B383-244069B4E4DB}" type="slidenum">
              <a:rPr lang="zh-CN" altLang="en-US" smtClean="0">
                <a:solidFill>
                  <a:schemeClr val="bg1">
                    <a:lumMod val="85000"/>
                  </a:schemeClr>
                </a:solidFill>
                <a:latin typeface="华文细黑" panose="02010600040101010101" pitchFamily="2" charset="-122"/>
                <a:ea typeface="华文细黑" panose="02010600040101010101" pitchFamily="2" charset="-122"/>
              </a:rPr>
              <a:pPr algn="ctr"/>
              <a:t>‹#›</a:t>
            </a:fld>
            <a:endParaRPr lang="zh-CN" altLang="en-US" dirty="0">
              <a:solidFill>
                <a:schemeClr val="bg1">
                  <a:lumMod val="85000"/>
                </a:schemeClr>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718023742"/>
      </p:ext>
    </p:extLst>
  </p:cSld>
  <p:clrMapOvr>
    <a:masterClrMapping/>
  </p:clrMapOvr>
  <p:transition spd="slow" advClick="0" advTm="400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val="426979845"/>
      </p:ext>
    </p:extLst>
  </p:cSld>
  <p:clrMapOvr>
    <a:masterClrMapping/>
  </p:clrMapOvr>
  <p:transition spd="slow" advClick="0" advTm="400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val="639141849"/>
      </p:ext>
    </p:extLst>
  </p:cSld>
  <p:clrMapOvr>
    <a:masterClrMapping/>
  </p:clrMapOvr>
  <p:transition spd="slow" advClick="0" advTm="400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F4DC"/>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40E8F5-014E-4ACE-9BEE-2C4E337F7A8B}" type="datetimeFigureOut">
              <a:rPr lang="zh-CN" altLang="en-US" smtClean="0"/>
              <a:pPr/>
              <a:t>2018/11/3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val="2899240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4000">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原创设计师QQ598969553                 _2"/>
          <p:cNvSpPr>
            <a:spLocks/>
          </p:cNvSpPr>
          <p:nvPr/>
        </p:nvSpPr>
        <p:spPr bwMode="auto">
          <a:xfrm rot="16200000">
            <a:off x="3099855"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2" name="原创设计师QQ598969553                 _4"/>
          <p:cNvSpPr>
            <a:spLocks/>
          </p:cNvSpPr>
          <p:nvPr/>
        </p:nvSpPr>
        <p:spPr bwMode="auto">
          <a:xfrm rot="16200000">
            <a:off x="4567357"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4" name="原创设计师QQ598969553                 _6"/>
          <p:cNvSpPr>
            <a:spLocks/>
          </p:cNvSpPr>
          <p:nvPr/>
        </p:nvSpPr>
        <p:spPr bwMode="auto">
          <a:xfrm rot="16200000">
            <a:off x="6034859"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6" name="原创设计师QQ598969553                 _8"/>
          <p:cNvSpPr>
            <a:spLocks/>
          </p:cNvSpPr>
          <p:nvPr/>
        </p:nvSpPr>
        <p:spPr bwMode="auto">
          <a:xfrm rot="16200000">
            <a:off x="7502361"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8" name="原创设计师QQ598969553                 _10"/>
          <p:cNvSpPr txBox="1"/>
          <p:nvPr/>
        </p:nvSpPr>
        <p:spPr>
          <a:xfrm>
            <a:off x="3592157" y="1563272"/>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2</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29" name="原创设计师QQ598969553                 _11"/>
          <p:cNvSpPr txBox="1"/>
          <p:nvPr/>
        </p:nvSpPr>
        <p:spPr>
          <a:xfrm>
            <a:off x="5056716" y="1535003"/>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0</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0" name="原创设计师QQ598969553                 _12"/>
          <p:cNvSpPr txBox="1"/>
          <p:nvPr/>
        </p:nvSpPr>
        <p:spPr>
          <a:xfrm>
            <a:off x="6524219" y="1549865"/>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1</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1" name="原创设计师QQ598969553                 _13"/>
          <p:cNvSpPr txBox="1"/>
          <p:nvPr/>
        </p:nvSpPr>
        <p:spPr>
          <a:xfrm>
            <a:off x="8012559" y="1570901"/>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8</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2" name="原创设计师QQ598969553                 _14"/>
          <p:cNvSpPr/>
          <p:nvPr/>
        </p:nvSpPr>
        <p:spPr>
          <a:xfrm>
            <a:off x="4269361" y="3422663"/>
            <a:ext cx="3780201" cy="584775"/>
          </a:xfrm>
          <a:prstGeom prst="rect">
            <a:avLst/>
          </a:prstGeom>
        </p:spPr>
        <p:txBody>
          <a:bodyPr wrap="none">
            <a:spAutoFit/>
          </a:bodyPr>
          <a:lstStyle/>
          <a:p>
            <a:pPr algn="ctr"/>
            <a:r>
              <a:rPr lang="en-US" altLang="zh-CN" sz="3200" b="1" dirty="0">
                <a:solidFill>
                  <a:schemeClr val="accent1"/>
                </a:solidFill>
                <a:latin typeface="微软雅黑" panose="020B0503020204020204" pitchFamily="34" charset="-122"/>
                <a:ea typeface="微软雅黑" panose="020B0503020204020204" pitchFamily="34" charset="-122"/>
              </a:rPr>
              <a:t>AIC</a:t>
            </a:r>
            <a:r>
              <a:rPr lang="zh-CN" altLang="en-US" sz="3200" b="1" dirty="0">
                <a:solidFill>
                  <a:schemeClr val="accent1"/>
                </a:solidFill>
                <a:latin typeface="微软雅黑" panose="020B0503020204020204" pitchFamily="34" charset="-122"/>
                <a:ea typeface="微软雅黑" panose="020B0503020204020204" pitchFamily="34" charset="-122"/>
              </a:rPr>
              <a:t>系统合理化建议</a:t>
            </a:r>
          </a:p>
        </p:txBody>
      </p:sp>
      <p:sp>
        <p:nvSpPr>
          <p:cNvPr id="34" name="原创设计师QQ598969553                 _16"/>
          <p:cNvSpPr txBox="1"/>
          <p:nvPr/>
        </p:nvSpPr>
        <p:spPr>
          <a:xfrm>
            <a:off x="2535808" y="4231365"/>
            <a:ext cx="7118797" cy="492443"/>
          </a:xfrm>
          <a:prstGeom prst="rect">
            <a:avLst/>
          </a:prstGeom>
          <a:noFill/>
          <a:effectLst/>
        </p:spPr>
        <p:txBody>
          <a:bodyPr wrap="square" rtlCol="0">
            <a:spAutoFit/>
          </a:bodyPr>
          <a:lstStyle/>
          <a:p>
            <a:pPr algn="ctr">
              <a:lnSpc>
                <a:spcPct val="130000"/>
              </a:lnSpc>
            </a:pPr>
            <a:r>
              <a:rPr lang="en-US" sz="1000" dirty="0">
                <a:solidFill>
                  <a:schemeClr val="bg1">
                    <a:lumMod val="50000"/>
                  </a:schemeClr>
                </a:solidFill>
              </a:rPr>
              <a:t>Along with the advance of network and communication technology, the information construction becomes more and more important</a:t>
            </a:r>
            <a:endParaRPr lang="en-US" altLang="zh-CN" sz="1000" dirty="0">
              <a:solidFill>
                <a:schemeClr val="bg1">
                  <a:lumMod val="50000"/>
                </a:schemeClr>
              </a:solidFill>
              <a:latin typeface="华文细黑" panose="02010600040101010101" pitchFamily="2" charset="-122"/>
              <a:ea typeface="华文细黑" panose="02010600040101010101" pitchFamily="2" charset="-122"/>
            </a:endParaRPr>
          </a:p>
        </p:txBody>
      </p:sp>
      <p:sp>
        <p:nvSpPr>
          <p:cNvPr id="37" name="矩形: 圆角 36"/>
          <p:cNvSpPr/>
          <p:nvPr/>
        </p:nvSpPr>
        <p:spPr>
          <a:xfrm>
            <a:off x="4558283" y="5183913"/>
            <a:ext cx="3073845" cy="616609"/>
          </a:xfrm>
          <a:prstGeom prst="roundRect">
            <a:avLst>
              <a:gd name="adj" fmla="val 42964"/>
            </a:avLst>
          </a:prstGeom>
          <a:solidFill>
            <a:srgbClr val="FBF4DC"/>
          </a:solidFill>
          <a:ln w="19050">
            <a:no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ea typeface="华文细黑" panose="02010600040101010101" pitchFamily="2" charset="-122"/>
            </a:endParaRPr>
          </a:p>
        </p:txBody>
      </p:sp>
      <p:sp>
        <p:nvSpPr>
          <p:cNvPr id="33" name="原创设计师QQ598969553                 _15"/>
          <p:cNvSpPr/>
          <p:nvPr/>
        </p:nvSpPr>
        <p:spPr>
          <a:xfrm>
            <a:off x="5084862" y="5314422"/>
            <a:ext cx="2154137"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培训讲师：朱柯辉</a:t>
            </a:r>
          </a:p>
        </p:txBody>
      </p:sp>
      <p:pic>
        <p:nvPicPr>
          <p:cNvPr id="15"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295804812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5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1450"/>
                            </p:stCondLst>
                            <p:childTnLst>
                              <p:par>
                                <p:cTn id="52" presetID="16" presetClass="entr" presetSubtype="37"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barn(outVertical)">
                                      <p:cBhvr>
                                        <p:cTn id="54" dur="500"/>
                                        <p:tgtEl>
                                          <p:spTgt spid="34"/>
                                        </p:tgtEl>
                                      </p:cBhvr>
                                    </p:animEffect>
                                  </p:childTnLst>
                                </p:cTn>
                              </p:par>
                            </p:childTnLst>
                          </p:cTn>
                        </p:par>
                        <p:par>
                          <p:cTn id="55" fill="hold">
                            <p:stCondLst>
                              <p:cond delay="1950"/>
                            </p:stCondLst>
                            <p:childTnLst>
                              <p:par>
                                <p:cTn id="56" presetID="12" presetClass="entr" presetSubtype="8"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additive="base">
                                        <p:cTn id="58" dur="500"/>
                                        <p:tgtEl>
                                          <p:spTgt spid="33"/>
                                        </p:tgtEl>
                                        <p:attrNameLst>
                                          <p:attrName>ppt_x</p:attrName>
                                        </p:attrNameLst>
                                      </p:cBhvr>
                                      <p:tavLst>
                                        <p:tav tm="0">
                                          <p:val>
                                            <p:strVal val="#ppt_x-#ppt_w*1.125000"/>
                                          </p:val>
                                        </p:tav>
                                        <p:tav tm="100000">
                                          <p:val>
                                            <p:strVal val="#ppt_x"/>
                                          </p:val>
                                        </p:tav>
                                      </p:tavLst>
                                    </p:anim>
                                    <p:animEffect transition="in" filter="wipe(right)">
                                      <p:cBhvr>
                                        <p:cTn id="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p:bldP spid="29" grpId="0"/>
      <p:bldP spid="30" grpId="0"/>
      <p:bldP spid="31" grpId="0"/>
      <p:bldP spid="32" grpId="0"/>
      <p:bldP spid="34"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1"/>
          <p:cNvGrpSpPr/>
          <p:nvPr/>
        </p:nvGrpSpPr>
        <p:grpSpPr>
          <a:xfrm>
            <a:off x="1" y="984250"/>
            <a:ext cx="9563099" cy="4889500"/>
            <a:chOff x="1" y="984250"/>
            <a:chExt cx="9563099" cy="4889500"/>
          </a:xfrm>
        </p:grpSpPr>
        <p:sp>
          <p:nvSpPr>
            <p:cNvPr id="8" name="图文框 7"/>
            <p:cNvSpPr/>
            <p:nvPr/>
          </p:nvSpPr>
          <p:spPr>
            <a:xfrm>
              <a:off x="2628900" y="984250"/>
              <a:ext cx="6934200" cy="4889500"/>
            </a:xfrm>
            <a:prstGeom prst="frame">
              <a:avLst>
                <a:gd name="adj1" fmla="val 15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sp>
          <p:nvSpPr>
            <p:cNvPr id="11" name="矩形 10"/>
            <p:cNvSpPr/>
            <p:nvPr/>
          </p:nvSpPr>
          <p:spPr>
            <a:xfrm>
              <a:off x="1" y="2088775"/>
              <a:ext cx="3179134" cy="3174341"/>
            </a:xfrm>
            <a:prstGeom prst="rect">
              <a:avLst/>
            </a:prstGeom>
            <a:solidFill>
              <a:srgbClr val="FBF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 name="原创设计师QQ598969553           _6"/>
          <p:cNvSpPr/>
          <p:nvPr/>
        </p:nvSpPr>
        <p:spPr>
          <a:xfrm flipH="1">
            <a:off x="3344119" y="2017552"/>
            <a:ext cx="3165803" cy="830997"/>
          </a:xfrm>
          <a:prstGeom prst="rect">
            <a:avLst/>
          </a:prstGeom>
        </p:spPr>
        <p:txBody>
          <a:bodyPr wrap="none">
            <a:spAutoFit/>
          </a:bodyPr>
          <a:lstStyle/>
          <a:p>
            <a:pPr>
              <a:lnSpc>
                <a:spcPct val="120000"/>
              </a:lnSpc>
            </a:pPr>
            <a:r>
              <a:rPr lang="zh-CN" altLang="en-US" sz="2000" dirty="0">
                <a:solidFill>
                  <a:schemeClr val="accent1"/>
                </a:solidFill>
                <a:latin typeface="微软雅黑" panose="020B0503020204020204" pitchFamily="34" charset="-122"/>
                <a:ea typeface="微软雅黑" panose="020B0503020204020204" pitchFamily="34" charset="-122"/>
              </a:rPr>
              <a:t>合理化建议</a:t>
            </a:r>
            <a:endParaRPr lang="en-US" altLang="zh-CN" sz="2000" dirty="0">
              <a:solidFill>
                <a:schemeClr val="accent1"/>
              </a:solidFill>
              <a:latin typeface="微软雅黑" panose="020B0503020204020204" pitchFamily="34" charset="-122"/>
              <a:ea typeface="微软雅黑" panose="020B0503020204020204" pitchFamily="34" charset="-122"/>
            </a:endParaRPr>
          </a:p>
          <a:p>
            <a:pPr>
              <a:lnSpc>
                <a:spcPct val="120000"/>
              </a:lnSpc>
            </a:pPr>
            <a:r>
              <a:rPr lang="en-US" altLang="zh-CN" sz="2000" dirty="0">
                <a:solidFill>
                  <a:schemeClr val="accent1"/>
                </a:solidFill>
                <a:latin typeface="微软雅黑" panose="020B0503020204020204" pitchFamily="34" charset="-122"/>
                <a:ea typeface="微软雅黑" panose="020B0503020204020204" pitchFamily="34" charset="-122"/>
              </a:rPr>
              <a:t>Rationalization proposal</a:t>
            </a:r>
          </a:p>
        </p:txBody>
      </p:sp>
      <p:sp>
        <p:nvSpPr>
          <p:cNvPr id="6" name="原创设计师QQ598969553           _7"/>
          <p:cNvSpPr/>
          <p:nvPr/>
        </p:nvSpPr>
        <p:spPr>
          <a:xfrm flipH="1">
            <a:off x="3320490" y="2941601"/>
            <a:ext cx="5404409" cy="1477328"/>
          </a:xfrm>
          <a:prstGeom prst="rect">
            <a:avLst/>
          </a:prstGeom>
        </p:spPr>
        <p:txBody>
          <a:bodyPr wrap="square">
            <a:spAutoFit/>
          </a:bodyPr>
          <a:lstStyle/>
          <a:p>
            <a:pPr>
              <a:lnSpc>
                <a:spcPct val="150000"/>
              </a:lnSpc>
              <a:spcAft>
                <a:spcPts val="600"/>
              </a:spcAft>
            </a:pPr>
            <a:r>
              <a:rPr lang="zh-CN" altLang="en-US" sz="1200" dirty="0">
                <a:solidFill>
                  <a:schemeClr val="tx1">
                    <a:lumMod val="65000"/>
                    <a:lumOff val="35000"/>
                  </a:schemeClr>
                </a:solidFill>
                <a:latin typeface="+mn-ea"/>
              </a:rPr>
              <a:t>合理化建议又称为奖励建议、改善提案、创造性思考，是一种规范化的企业内部沟通制度，旨在鼓励广大教职员工能够直接参与学校管理，下情上达，让教职员工能与学校的管理者保持经常性的沟通。合理化建议存在着明显的优越性，它是广大教职员工参与到学校管理中的一个重要途径，是学校运用集体智慧的一个重要手段，深受学校组织的青睐。</a:t>
            </a:r>
            <a:endParaRPr lang="en-US" altLang="zh-CN" sz="1200" dirty="0">
              <a:solidFill>
                <a:schemeClr val="tx1">
                  <a:lumMod val="65000"/>
                  <a:lumOff val="35000"/>
                </a:schemeClr>
              </a:solidFill>
              <a:latin typeface="+mn-ea"/>
            </a:endParaRPr>
          </a:p>
        </p:txBody>
      </p:sp>
      <p:pic>
        <p:nvPicPr>
          <p:cNvPr id="10"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2721093590"/>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合理化建议</a:t>
            </a:r>
          </a:p>
        </p:txBody>
      </p:sp>
      <p:sp>
        <p:nvSpPr>
          <p:cNvPr id="3" name="文本占位符 2"/>
          <p:cNvSpPr>
            <a:spLocks noGrp="1"/>
          </p:cNvSpPr>
          <p:nvPr>
            <p:ph type="body" sz="quarter" idx="14"/>
          </p:nvPr>
        </p:nvSpPr>
        <p:spPr/>
        <p:txBody>
          <a:bodyPr/>
          <a:lstStyle/>
          <a:p>
            <a:r>
              <a:rPr lang="en-US" altLang="zh-CN" dirty="0"/>
              <a:t>Rationalization proposal</a:t>
            </a:r>
          </a:p>
        </p:txBody>
      </p:sp>
      <p:grpSp>
        <p:nvGrpSpPr>
          <p:cNvPr id="6" name="组合 40"/>
          <p:cNvGrpSpPr/>
          <p:nvPr/>
        </p:nvGrpSpPr>
        <p:grpSpPr>
          <a:xfrm>
            <a:off x="-235803" y="1870043"/>
            <a:ext cx="4801073" cy="2972819"/>
            <a:chOff x="-331053" y="2879693"/>
            <a:chExt cx="4801073" cy="2972819"/>
          </a:xfrm>
        </p:grpSpPr>
        <p:sp>
          <p:nvSpPr>
            <p:cNvPr id="4" name="原创设计师QQ：598969553              _2"/>
            <p:cNvSpPr>
              <a:spLocks noChangeShapeType="1"/>
            </p:cNvSpPr>
            <p:nvPr/>
          </p:nvSpPr>
          <p:spPr bwMode="auto">
            <a:xfrm flipV="1">
              <a:off x="931918" y="3214440"/>
              <a:ext cx="0" cy="1145777"/>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5" name="原创设计师QQ：598969553              _3"/>
            <p:cNvSpPr>
              <a:spLocks noChangeShapeType="1"/>
            </p:cNvSpPr>
            <p:nvPr/>
          </p:nvSpPr>
          <p:spPr bwMode="auto">
            <a:xfrm flipV="1">
              <a:off x="3084884" y="4150668"/>
              <a:ext cx="0" cy="1143531"/>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9" name="原创设计师QQ：598969553              _7"/>
            <p:cNvSpPr>
              <a:spLocks noChangeArrowheads="1"/>
            </p:cNvSpPr>
            <p:nvPr/>
          </p:nvSpPr>
          <p:spPr bwMode="auto">
            <a:xfrm>
              <a:off x="604555" y="2879693"/>
              <a:ext cx="671533" cy="671740"/>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4" name="原创设计师QQ：598969553              _12"/>
            <p:cNvSpPr>
              <a:spLocks noChangeArrowheads="1"/>
            </p:cNvSpPr>
            <p:nvPr/>
          </p:nvSpPr>
          <p:spPr bwMode="auto">
            <a:xfrm>
              <a:off x="2740717" y="5176279"/>
              <a:ext cx="669287" cy="67623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6" name="原创设计师QQ：598969553              _14"/>
            <p:cNvSpPr>
              <a:spLocks/>
            </p:cNvSpPr>
            <p:nvPr/>
          </p:nvSpPr>
          <p:spPr bwMode="auto">
            <a:xfrm>
              <a:off x="280486" y="4004571"/>
              <a:ext cx="1272090" cy="689997"/>
            </a:xfrm>
            <a:custGeom>
              <a:avLst/>
              <a:gdLst>
                <a:gd name="T0" fmla="*/ 490 w 591"/>
                <a:gd name="T1" fmla="*/ 0 h 202"/>
                <a:gd name="T2" fmla="*/ 101 w 591"/>
                <a:gd name="T3" fmla="*/ 0 h 202"/>
                <a:gd name="T4" fmla="*/ 0 w 591"/>
                <a:gd name="T5" fmla="*/ 101 h 202"/>
                <a:gd name="T6" fmla="*/ 101 w 591"/>
                <a:gd name="T7" fmla="*/ 202 h 202"/>
                <a:gd name="T8" fmla="*/ 490 w 591"/>
                <a:gd name="T9" fmla="*/ 202 h 202"/>
                <a:gd name="T10" fmla="*/ 591 w 591"/>
                <a:gd name="T11" fmla="*/ 101 h 202"/>
                <a:gd name="T12" fmla="*/ 490 w 59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91" h="202">
                  <a:moveTo>
                    <a:pt x="490" y="0"/>
                  </a:moveTo>
                  <a:cubicBezTo>
                    <a:pt x="101" y="0"/>
                    <a:pt x="101" y="0"/>
                    <a:pt x="101" y="0"/>
                  </a:cubicBezTo>
                  <a:cubicBezTo>
                    <a:pt x="46" y="0"/>
                    <a:pt x="0" y="46"/>
                    <a:pt x="0" y="101"/>
                  </a:cubicBezTo>
                  <a:cubicBezTo>
                    <a:pt x="0" y="157"/>
                    <a:pt x="46" y="202"/>
                    <a:pt x="101" y="202"/>
                  </a:cubicBezTo>
                  <a:cubicBezTo>
                    <a:pt x="490" y="202"/>
                    <a:pt x="490" y="202"/>
                    <a:pt x="490" y="202"/>
                  </a:cubicBezTo>
                  <a:cubicBezTo>
                    <a:pt x="546" y="202"/>
                    <a:pt x="591" y="157"/>
                    <a:pt x="591" y="101"/>
                  </a:cubicBezTo>
                  <a:cubicBezTo>
                    <a:pt x="591" y="46"/>
                    <a:pt x="546" y="0"/>
                    <a:pt x="4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7" name="原创设计师QQ：598969553              _15"/>
            <p:cNvSpPr>
              <a:spLocks/>
            </p:cNvSpPr>
            <p:nvPr/>
          </p:nvSpPr>
          <p:spPr bwMode="auto">
            <a:xfrm>
              <a:off x="2392766" y="4042671"/>
              <a:ext cx="1407709" cy="548379"/>
            </a:xfrm>
            <a:custGeom>
              <a:avLst/>
              <a:gdLst>
                <a:gd name="T0" fmla="*/ 334 w 434"/>
                <a:gd name="T1" fmla="*/ 0 h 202"/>
                <a:gd name="T2" fmla="*/ 0 w 434"/>
                <a:gd name="T3" fmla="*/ 0 h 202"/>
                <a:gd name="T4" fmla="*/ 60 w 434"/>
                <a:gd name="T5" fmla="*/ 101 h 202"/>
                <a:gd name="T6" fmla="*/ 0 w 434"/>
                <a:gd name="T7" fmla="*/ 202 h 202"/>
                <a:gd name="T8" fmla="*/ 334 w 434"/>
                <a:gd name="T9" fmla="*/ 202 h 202"/>
                <a:gd name="T10" fmla="*/ 434 w 434"/>
                <a:gd name="T11" fmla="*/ 101 h 202"/>
                <a:gd name="T12" fmla="*/ 334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4" y="157"/>
                    <a:pt x="434" y="101"/>
                  </a:cubicBezTo>
                  <a:cubicBezTo>
                    <a:pt x="434" y="46"/>
                    <a:pt x="389" y="0"/>
                    <a:pt x="334"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2" name="原创设计师QQ：598969553              _20"/>
            <p:cNvSpPr>
              <a:spLocks noEditPoints="1"/>
            </p:cNvSpPr>
            <p:nvPr/>
          </p:nvSpPr>
          <p:spPr bwMode="auto">
            <a:xfrm>
              <a:off x="815671" y="3046517"/>
              <a:ext cx="251544" cy="338090"/>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5" name="原创设计师QQ：598969553              _23"/>
            <p:cNvSpPr>
              <a:spLocks noEditPoints="1"/>
            </p:cNvSpPr>
            <p:nvPr/>
          </p:nvSpPr>
          <p:spPr bwMode="auto">
            <a:xfrm>
              <a:off x="2928008" y="5359186"/>
              <a:ext cx="332799" cy="310418"/>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8" name="原创设计师QQ：598969553              _26"/>
            <p:cNvSpPr>
              <a:spLocks noChangeArrowheads="1"/>
            </p:cNvSpPr>
            <p:nvPr/>
          </p:nvSpPr>
          <p:spPr bwMode="auto">
            <a:xfrm>
              <a:off x="439654" y="4212726"/>
              <a:ext cx="1003578" cy="267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01</a:t>
              </a:r>
              <a:endParaRPr lang="en-US" altLang="zh-CN" sz="1200" dirty="0">
                <a:solidFill>
                  <a:schemeClr val="bg1"/>
                </a:solidFill>
              </a:endParaRPr>
            </a:p>
          </p:txBody>
        </p:sp>
        <p:sp>
          <p:nvSpPr>
            <p:cNvPr id="29" name="原创设计师QQ：598969553              _27"/>
            <p:cNvSpPr>
              <a:spLocks noChangeArrowheads="1"/>
            </p:cNvSpPr>
            <p:nvPr/>
          </p:nvSpPr>
          <p:spPr bwMode="auto">
            <a:xfrm>
              <a:off x="2649769" y="4203201"/>
              <a:ext cx="1003578" cy="267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02</a:t>
              </a:r>
              <a:endParaRPr lang="en-US" altLang="zh-CN" sz="1200" dirty="0">
                <a:solidFill>
                  <a:schemeClr val="bg1"/>
                </a:solidFill>
              </a:endParaRPr>
            </a:p>
          </p:txBody>
        </p:sp>
        <p:sp>
          <p:nvSpPr>
            <p:cNvPr id="34" name="原创设计师QQ：598969553              _32"/>
            <p:cNvSpPr/>
            <p:nvPr/>
          </p:nvSpPr>
          <p:spPr>
            <a:xfrm>
              <a:off x="-331053" y="5090473"/>
              <a:ext cx="2556151" cy="290016"/>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rPr>
                <a:t>教职员工提交建议</a:t>
              </a:r>
              <a:endParaRPr lang="en-US" altLang="zh-CN" sz="1100" b="1" dirty="0">
                <a:solidFill>
                  <a:schemeClr val="tx1">
                    <a:lumMod val="75000"/>
                    <a:lumOff val="25000"/>
                  </a:schemeClr>
                </a:solidFill>
              </a:endParaRPr>
            </a:p>
          </p:txBody>
        </p:sp>
        <p:sp>
          <p:nvSpPr>
            <p:cNvPr id="39" name="原创设计师QQ：598969553              _37"/>
            <p:cNvSpPr/>
            <p:nvPr/>
          </p:nvSpPr>
          <p:spPr>
            <a:xfrm>
              <a:off x="1913869" y="3352181"/>
              <a:ext cx="2556151" cy="532453"/>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处理人员</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分发任务给各种负责人员</a:t>
              </a:r>
              <a:endParaRPr lang="en-US" altLang="zh-CN" sz="1100" dirty="0">
                <a:solidFill>
                  <a:schemeClr val="tx1">
                    <a:lumMod val="75000"/>
                    <a:lumOff val="25000"/>
                  </a:schemeClr>
                </a:solidFill>
              </a:endParaRPr>
            </a:p>
          </p:txBody>
        </p:sp>
      </p:grpSp>
      <p:pic>
        <p:nvPicPr>
          <p:cNvPr id="40"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
        <p:nvSpPr>
          <p:cNvPr id="44" name="右箭头 43"/>
          <p:cNvSpPr/>
          <p:nvPr/>
        </p:nvSpPr>
        <p:spPr>
          <a:xfrm>
            <a:off x="1790700" y="3057525"/>
            <a:ext cx="695325" cy="5619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原创设计师QQ：598969553              _2"/>
          <p:cNvSpPr>
            <a:spLocks noChangeShapeType="1"/>
          </p:cNvSpPr>
          <p:nvPr/>
        </p:nvSpPr>
        <p:spPr bwMode="auto">
          <a:xfrm flipV="1">
            <a:off x="5732518" y="3423990"/>
            <a:ext cx="0" cy="1145777"/>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20" name="原创设计师QQ：598969553              _14"/>
          <p:cNvSpPr>
            <a:spLocks/>
          </p:cNvSpPr>
          <p:nvPr/>
        </p:nvSpPr>
        <p:spPr bwMode="auto">
          <a:xfrm>
            <a:off x="5052511" y="3013971"/>
            <a:ext cx="1329240" cy="689997"/>
          </a:xfrm>
          <a:custGeom>
            <a:avLst/>
            <a:gdLst>
              <a:gd name="T0" fmla="*/ 490 w 591"/>
              <a:gd name="T1" fmla="*/ 0 h 202"/>
              <a:gd name="T2" fmla="*/ 101 w 591"/>
              <a:gd name="T3" fmla="*/ 0 h 202"/>
              <a:gd name="T4" fmla="*/ 0 w 591"/>
              <a:gd name="T5" fmla="*/ 101 h 202"/>
              <a:gd name="T6" fmla="*/ 101 w 591"/>
              <a:gd name="T7" fmla="*/ 202 h 202"/>
              <a:gd name="T8" fmla="*/ 490 w 591"/>
              <a:gd name="T9" fmla="*/ 202 h 202"/>
              <a:gd name="T10" fmla="*/ 591 w 591"/>
              <a:gd name="T11" fmla="*/ 101 h 202"/>
              <a:gd name="T12" fmla="*/ 490 w 59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91" h="202">
                <a:moveTo>
                  <a:pt x="490" y="0"/>
                </a:moveTo>
                <a:cubicBezTo>
                  <a:pt x="101" y="0"/>
                  <a:pt x="101" y="0"/>
                  <a:pt x="101" y="0"/>
                </a:cubicBezTo>
                <a:cubicBezTo>
                  <a:pt x="46" y="0"/>
                  <a:pt x="0" y="46"/>
                  <a:pt x="0" y="101"/>
                </a:cubicBezTo>
                <a:cubicBezTo>
                  <a:pt x="0" y="157"/>
                  <a:pt x="46" y="202"/>
                  <a:pt x="101" y="202"/>
                </a:cubicBezTo>
                <a:cubicBezTo>
                  <a:pt x="490" y="202"/>
                  <a:pt x="490" y="202"/>
                  <a:pt x="490" y="202"/>
                </a:cubicBezTo>
                <a:cubicBezTo>
                  <a:pt x="546" y="202"/>
                  <a:pt x="591" y="157"/>
                  <a:pt x="591" y="101"/>
                </a:cubicBezTo>
                <a:cubicBezTo>
                  <a:pt x="591" y="46"/>
                  <a:pt x="546" y="0"/>
                  <a:pt x="4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1" name="原创设计师QQ：598969553              _12"/>
          <p:cNvSpPr>
            <a:spLocks noChangeArrowheads="1"/>
          </p:cNvSpPr>
          <p:nvPr/>
        </p:nvSpPr>
        <p:spPr bwMode="auto">
          <a:xfrm>
            <a:off x="5379142" y="4214254"/>
            <a:ext cx="669287" cy="67623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3" name="原创设计师QQ：598969553              _23"/>
          <p:cNvSpPr>
            <a:spLocks noEditPoints="1"/>
          </p:cNvSpPr>
          <p:nvPr/>
        </p:nvSpPr>
        <p:spPr bwMode="auto">
          <a:xfrm>
            <a:off x="5566433" y="4397161"/>
            <a:ext cx="332799" cy="310418"/>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4" name="原创设计师QQ：598969553              _27"/>
          <p:cNvSpPr>
            <a:spLocks noChangeArrowheads="1"/>
          </p:cNvSpPr>
          <p:nvPr/>
        </p:nvSpPr>
        <p:spPr bwMode="auto">
          <a:xfrm>
            <a:off x="5250094" y="3222126"/>
            <a:ext cx="1003578" cy="267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03</a:t>
            </a:r>
            <a:endParaRPr lang="en-US" altLang="zh-CN" sz="1200" dirty="0">
              <a:solidFill>
                <a:schemeClr val="bg1"/>
              </a:solidFill>
            </a:endParaRPr>
          </a:p>
        </p:txBody>
      </p:sp>
      <p:sp>
        <p:nvSpPr>
          <p:cNvPr id="26" name="原创设计师QQ：598969553              _37"/>
          <p:cNvSpPr/>
          <p:nvPr/>
        </p:nvSpPr>
        <p:spPr>
          <a:xfrm>
            <a:off x="4542769" y="2342531"/>
            <a:ext cx="2556151" cy="532453"/>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承办部门人员处理</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填写意见。</a:t>
            </a:r>
            <a:endParaRPr lang="en-US" altLang="zh-CN" sz="1100" dirty="0">
              <a:solidFill>
                <a:schemeClr val="tx1">
                  <a:lumMod val="75000"/>
                  <a:lumOff val="25000"/>
                </a:schemeClr>
              </a:solidFill>
            </a:endParaRPr>
          </a:p>
        </p:txBody>
      </p:sp>
      <p:sp>
        <p:nvSpPr>
          <p:cNvPr id="27" name="右箭头 26"/>
          <p:cNvSpPr/>
          <p:nvPr/>
        </p:nvSpPr>
        <p:spPr>
          <a:xfrm>
            <a:off x="4010026" y="3038475"/>
            <a:ext cx="904874" cy="5619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原创设计师QQ：598969553              _2"/>
          <p:cNvSpPr>
            <a:spLocks noChangeShapeType="1"/>
          </p:cNvSpPr>
          <p:nvPr/>
        </p:nvSpPr>
        <p:spPr bwMode="auto">
          <a:xfrm flipV="1">
            <a:off x="10837918" y="3423990"/>
            <a:ext cx="0" cy="1145777"/>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38" name="原创设计师QQ：598969553              _14"/>
          <p:cNvSpPr>
            <a:spLocks/>
          </p:cNvSpPr>
          <p:nvPr/>
        </p:nvSpPr>
        <p:spPr bwMode="auto">
          <a:xfrm>
            <a:off x="10157911" y="3013971"/>
            <a:ext cx="1329240" cy="689997"/>
          </a:xfrm>
          <a:custGeom>
            <a:avLst/>
            <a:gdLst>
              <a:gd name="T0" fmla="*/ 490 w 591"/>
              <a:gd name="T1" fmla="*/ 0 h 202"/>
              <a:gd name="T2" fmla="*/ 101 w 591"/>
              <a:gd name="T3" fmla="*/ 0 h 202"/>
              <a:gd name="T4" fmla="*/ 0 w 591"/>
              <a:gd name="T5" fmla="*/ 101 h 202"/>
              <a:gd name="T6" fmla="*/ 101 w 591"/>
              <a:gd name="T7" fmla="*/ 202 h 202"/>
              <a:gd name="T8" fmla="*/ 490 w 591"/>
              <a:gd name="T9" fmla="*/ 202 h 202"/>
              <a:gd name="T10" fmla="*/ 591 w 591"/>
              <a:gd name="T11" fmla="*/ 101 h 202"/>
              <a:gd name="T12" fmla="*/ 490 w 59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91" h="202">
                <a:moveTo>
                  <a:pt x="490" y="0"/>
                </a:moveTo>
                <a:cubicBezTo>
                  <a:pt x="101" y="0"/>
                  <a:pt x="101" y="0"/>
                  <a:pt x="101" y="0"/>
                </a:cubicBezTo>
                <a:cubicBezTo>
                  <a:pt x="46" y="0"/>
                  <a:pt x="0" y="46"/>
                  <a:pt x="0" y="101"/>
                </a:cubicBezTo>
                <a:cubicBezTo>
                  <a:pt x="0" y="157"/>
                  <a:pt x="46" y="202"/>
                  <a:pt x="101" y="202"/>
                </a:cubicBezTo>
                <a:cubicBezTo>
                  <a:pt x="490" y="202"/>
                  <a:pt x="490" y="202"/>
                  <a:pt x="490" y="202"/>
                </a:cubicBezTo>
                <a:cubicBezTo>
                  <a:pt x="546" y="202"/>
                  <a:pt x="591" y="157"/>
                  <a:pt x="591" y="101"/>
                </a:cubicBezTo>
                <a:cubicBezTo>
                  <a:pt x="591" y="46"/>
                  <a:pt x="546" y="0"/>
                  <a:pt x="4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41" name="原创设计师QQ：598969553              _12"/>
          <p:cNvSpPr>
            <a:spLocks noChangeArrowheads="1"/>
          </p:cNvSpPr>
          <p:nvPr/>
        </p:nvSpPr>
        <p:spPr bwMode="auto">
          <a:xfrm>
            <a:off x="10484542" y="4214254"/>
            <a:ext cx="669287" cy="67623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42" name="原创设计师QQ：598969553              _23"/>
          <p:cNvSpPr>
            <a:spLocks noEditPoints="1"/>
          </p:cNvSpPr>
          <p:nvPr/>
        </p:nvSpPr>
        <p:spPr bwMode="auto">
          <a:xfrm>
            <a:off x="10671833" y="4397161"/>
            <a:ext cx="332799" cy="310418"/>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43" name="原创设计师QQ：598969553              _27"/>
          <p:cNvSpPr>
            <a:spLocks noChangeArrowheads="1"/>
          </p:cNvSpPr>
          <p:nvPr/>
        </p:nvSpPr>
        <p:spPr bwMode="auto">
          <a:xfrm>
            <a:off x="10355494" y="3222126"/>
            <a:ext cx="1003578" cy="267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05</a:t>
            </a:r>
            <a:endParaRPr lang="en-US" altLang="zh-CN" sz="1200" dirty="0">
              <a:solidFill>
                <a:schemeClr val="bg1"/>
              </a:solidFill>
            </a:endParaRPr>
          </a:p>
        </p:txBody>
      </p:sp>
      <p:sp>
        <p:nvSpPr>
          <p:cNvPr id="45" name="原创设计师QQ：598969553              _37"/>
          <p:cNvSpPr/>
          <p:nvPr/>
        </p:nvSpPr>
        <p:spPr>
          <a:xfrm>
            <a:off x="9635849" y="2323481"/>
            <a:ext cx="2556151" cy="532453"/>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实施人员</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latin typeface="+mj-lt"/>
                <a:ea typeface="+mj-ea"/>
                <a:cs typeface="Open Sans" panose="020B0606030504020204" pitchFamily="34" charset="0"/>
              </a:rPr>
              <a:t>填写实施效果</a:t>
            </a:r>
            <a:endParaRPr lang="en-US" altLang="zh-CN" sz="1100" dirty="0">
              <a:solidFill>
                <a:schemeClr val="tx1">
                  <a:lumMod val="75000"/>
                  <a:lumOff val="25000"/>
                </a:schemeClr>
              </a:solidFill>
              <a:latin typeface="+mj-lt"/>
              <a:ea typeface="+mj-ea"/>
              <a:cs typeface="Open Sans" panose="020B0606030504020204" pitchFamily="34" charset="0"/>
            </a:endParaRPr>
          </a:p>
        </p:txBody>
      </p:sp>
      <p:sp>
        <p:nvSpPr>
          <p:cNvPr id="46" name="右箭头 45"/>
          <p:cNvSpPr/>
          <p:nvPr/>
        </p:nvSpPr>
        <p:spPr>
          <a:xfrm>
            <a:off x="6572251" y="3028950"/>
            <a:ext cx="904874" cy="5619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原创设计师QQ：598969553              _3"/>
          <p:cNvSpPr>
            <a:spLocks noChangeShapeType="1"/>
          </p:cNvSpPr>
          <p:nvPr/>
        </p:nvSpPr>
        <p:spPr bwMode="auto">
          <a:xfrm flipV="1">
            <a:off x="8190284" y="3169593"/>
            <a:ext cx="0" cy="1143531"/>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48" name="原创设计师QQ：598969553              _12"/>
          <p:cNvSpPr>
            <a:spLocks noChangeArrowheads="1"/>
          </p:cNvSpPr>
          <p:nvPr/>
        </p:nvSpPr>
        <p:spPr bwMode="auto">
          <a:xfrm>
            <a:off x="7846117" y="4195204"/>
            <a:ext cx="669287" cy="67623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49" name="原创设计师QQ：598969553              _15"/>
          <p:cNvSpPr>
            <a:spLocks/>
          </p:cNvSpPr>
          <p:nvPr/>
        </p:nvSpPr>
        <p:spPr bwMode="auto">
          <a:xfrm>
            <a:off x="7498166" y="3061596"/>
            <a:ext cx="1407709" cy="548379"/>
          </a:xfrm>
          <a:custGeom>
            <a:avLst/>
            <a:gdLst>
              <a:gd name="T0" fmla="*/ 334 w 434"/>
              <a:gd name="T1" fmla="*/ 0 h 202"/>
              <a:gd name="T2" fmla="*/ 0 w 434"/>
              <a:gd name="T3" fmla="*/ 0 h 202"/>
              <a:gd name="T4" fmla="*/ 60 w 434"/>
              <a:gd name="T5" fmla="*/ 101 h 202"/>
              <a:gd name="T6" fmla="*/ 0 w 434"/>
              <a:gd name="T7" fmla="*/ 202 h 202"/>
              <a:gd name="T8" fmla="*/ 334 w 434"/>
              <a:gd name="T9" fmla="*/ 202 h 202"/>
              <a:gd name="T10" fmla="*/ 434 w 434"/>
              <a:gd name="T11" fmla="*/ 101 h 202"/>
              <a:gd name="T12" fmla="*/ 334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4" y="157"/>
                  <a:pt x="434" y="101"/>
                </a:cubicBezTo>
                <a:cubicBezTo>
                  <a:pt x="434" y="46"/>
                  <a:pt x="389" y="0"/>
                  <a:pt x="334"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50" name="原创设计师QQ：598969553              _23"/>
          <p:cNvSpPr>
            <a:spLocks noEditPoints="1"/>
          </p:cNvSpPr>
          <p:nvPr/>
        </p:nvSpPr>
        <p:spPr bwMode="auto">
          <a:xfrm>
            <a:off x="8033408" y="4378111"/>
            <a:ext cx="332799" cy="310418"/>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51" name="原创设计师QQ：598969553              _27"/>
          <p:cNvSpPr>
            <a:spLocks noChangeArrowheads="1"/>
          </p:cNvSpPr>
          <p:nvPr/>
        </p:nvSpPr>
        <p:spPr bwMode="auto">
          <a:xfrm>
            <a:off x="7755169" y="3222126"/>
            <a:ext cx="1003578" cy="267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04</a:t>
            </a:r>
            <a:endParaRPr lang="en-US" altLang="zh-CN" sz="1200" dirty="0">
              <a:solidFill>
                <a:schemeClr val="bg1"/>
              </a:solidFill>
            </a:endParaRPr>
          </a:p>
        </p:txBody>
      </p:sp>
      <p:sp>
        <p:nvSpPr>
          <p:cNvPr id="52" name="原创设计师QQ：598969553              _37"/>
          <p:cNvSpPr/>
          <p:nvPr/>
        </p:nvSpPr>
        <p:spPr>
          <a:xfrm>
            <a:off x="7019269" y="2371106"/>
            <a:ext cx="2556151" cy="511037"/>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分管领导</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latin typeface="+mj-lt"/>
                <a:ea typeface="+mj-ea"/>
                <a:cs typeface="Open Sans" panose="020B0606030504020204" pitchFamily="34" charset="0"/>
              </a:rPr>
              <a:t>填写意见</a:t>
            </a:r>
            <a:endParaRPr lang="en-US" altLang="zh-CN" sz="1100" dirty="0">
              <a:solidFill>
                <a:schemeClr val="tx1">
                  <a:lumMod val="75000"/>
                  <a:lumOff val="25000"/>
                </a:schemeClr>
              </a:solidFill>
              <a:latin typeface="+mj-lt"/>
              <a:ea typeface="+mj-ea"/>
              <a:cs typeface="Open Sans" panose="020B0606030504020204" pitchFamily="34" charset="0"/>
            </a:endParaRPr>
          </a:p>
        </p:txBody>
      </p:sp>
      <p:sp>
        <p:nvSpPr>
          <p:cNvPr id="53" name="右箭头 52"/>
          <p:cNvSpPr/>
          <p:nvPr/>
        </p:nvSpPr>
        <p:spPr>
          <a:xfrm>
            <a:off x="9086851" y="3038475"/>
            <a:ext cx="904874" cy="5619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99342064"/>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合理化建议</a:t>
            </a:r>
            <a:endParaRPr lang="en-US" altLang="zh-CN" dirty="0"/>
          </a:p>
          <a:p>
            <a:endParaRPr lang="zh-CN" altLang="en-US" dirty="0"/>
          </a:p>
        </p:txBody>
      </p:sp>
      <p:sp>
        <p:nvSpPr>
          <p:cNvPr id="3" name="文本占位符 2"/>
          <p:cNvSpPr>
            <a:spLocks noGrp="1"/>
          </p:cNvSpPr>
          <p:nvPr>
            <p:ph type="body" sz="quarter" idx="14"/>
          </p:nvPr>
        </p:nvSpPr>
        <p:spPr/>
        <p:txBody>
          <a:bodyPr/>
          <a:lstStyle/>
          <a:p>
            <a:r>
              <a:rPr lang="en-US" altLang="zh-CN" dirty="0"/>
              <a:t>Rationalization proposal</a:t>
            </a:r>
          </a:p>
        </p:txBody>
      </p:sp>
      <p:cxnSp>
        <p:nvCxnSpPr>
          <p:cNvPr id="6" name="原创设计师QQ：598969553              _4"/>
          <p:cNvCxnSpPr/>
          <p:nvPr/>
        </p:nvCxnSpPr>
        <p:spPr>
          <a:xfrm>
            <a:off x="6134100" y="1701800"/>
            <a:ext cx="0" cy="350520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 name="原创设计师QQ：598969553              _5"/>
          <p:cNvSpPr/>
          <p:nvPr/>
        </p:nvSpPr>
        <p:spPr>
          <a:xfrm>
            <a:off x="5734051" y="2809081"/>
            <a:ext cx="828673" cy="666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Agency FB" panose="020B0503020202020204" pitchFamily="34" charset="0"/>
              </a:rPr>
              <a:t>AND</a:t>
            </a:r>
            <a:endParaRPr lang="zh-CN" altLang="en-US" sz="2400" dirty="0">
              <a:latin typeface="Agency FB" panose="020B0503020202020204" pitchFamily="34" charset="0"/>
            </a:endParaRPr>
          </a:p>
        </p:txBody>
      </p:sp>
      <p:sp>
        <p:nvSpPr>
          <p:cNvPr id="8" name="原创设计师QQ：598969553              _6"/>
          <p:cNvSpPr/>
          <p:nvPr/>
        </p:nvSpPr>
        <p:spPr>
          <a:xfrm>
            <a:off x="483895" y="5206369"/>
            <a:ext cx="5154905" cy="97257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编辑建议</a:t>
            </a:r>
          </a:p>
          <a:p>
            <a:pPr>
              <a:lnSpc>
                <a:spcPct val="130000"/>
              </a:lnSpc>
            </a:pPr>
            <a:r>
              <a:rPr lang="zh-CN" altLang="en-US" sz="1100" dirty="0">
                <a:solidFill>
                  <a:schemeClr val="tx1">
                    <a:lumMod val="75000"/>
                    <a:lumOff val="25000"/>
                  </a:schemeClr>
                </a:solidFill>
              </a:rPr>
              <a:t>详细的描述存在的问题和建议并进行建议类别的分类选择对应的处理人员，更好的将建议反应到上级，并且可以采用存稿的方式，等我需要提交的时候再提交给上级，再没上传的的时候可以继续编辑修改。</a:t>
            </a:r>
            <a:endParaRPr lang="en-US" altLang="zh-CN" sz="1100" dirty="0">
              <a:solidFill>
                <a:schemeClr val="tx1">
                  <a:lumMod val="75000"/>
                  <a:lumOff val="25000"/>
                </a:schemeClr>
              </a:solidFill>
            </a:endParaRPr>
          </a:p>
        </p:txBody>
      </p:sp>
      <p:sp>
        <p:nvSpPr>
          <p:cNvPr id="9" name="原创设计师QQ：598969553              _7"/>
          <p:cNvSpPr/>
          <p:nvPr/>
        </p:nvSpPr>
        <p:spPr>
          <a:xfrm>
            <a:off x="7033499" y="5206369"/>
            <a:ext cx="5025151" cy="97257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处理建议</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根据不同的分类建议处理人员，进行处理。并且安排人员进行跟进，支持催办提示，有效的落实建议的实施，并且处理的过程中可以将建议选择公开还是不公开有效保证了一定的保密性，支持转发机制。</a:t>
            </a:r>
            <a:endParaRPr lang="en-US" altLang="zh-CN" sz="1100" dirty="0">
              <a:solidFill>
                <a:schemeClr val="tx1">
                  <a:lumMod val="75000"/>
                  <a:lumOff val="25000"/>
                </a:schemeClr>
              </a:solidFill>
            </a:endParaRPr>
          </a:p>
        </p:txBody>
      </p:sp>
      <p:pic>
        <p:nvPicPr>
          <p:cNvPr id="10"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pic>
        <p:nvPicPr>
          <p:cNvPr id="2050" name="Picture 2"/>
          <p:cNvPicPr>
            <a:picLocks noChangeAspect="1" noChangeArrowheads="1"/>
          </p:cNvPicPr>
          <p:nvPr/>
        </p:nvPicPr>
        <p:blipFill>
          <a:blip r:embed="rId4"/>
          <a:srcRect/>
          <a:stretch>
            <a:fillRect/>
          </a:stretch>
        </p:blipFill>
        <p:spPr bwMode="auto">
          <a:xfrm>
            <a:off x="342900" y="1533525"/>
            <a:ext cx="5350283" cy="33147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5"/>
          <a:srcRect/>
          <a:stretch>
            <a:fillRect/>
          </a:stretch>
        </p:blipFill>
        <p:spPr bwMode="auto">
          <a:xfrm>
            <a:off x="6600825" y="1533525"/>
            <a:ext cx="5591175" cy="3409950"/>
          </a:xfrm>
          <a:prstGeom prst="rect">
            <a:avLst/>
          </a:prstGeom>
          <a:noFill/>
          <a:ln w="9525">
            <a:noFill/>
            <a:miter lim="800000"/>
            <a:headEnd/>
            <a:tailEnd/>
          </a:ln>
          <a:effectLst/>
        </p:spPr>
      </p:pic>
    </p:spTree>
    <p:extLst>
      <p:ext uri="{BB962C8B-B14F-4D97-AF65-F5344CB8AC3E}">
        <p14:creationId xmlns:p14="http://schemas.microsoft.com/office/powerpoint/2010/main" val="490924946"/>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8012559" y="156327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模板下载：</a:t>
            </a:r>
            <a:r>
              <a:rPr kumimoji="0" lang="en-US" altLang="zh-CN" sz="100" b="0" i="0" u="none" strike="noStrike" kern="0" cap="none" spc="0" normalizeH="0" baseline="0" noProof="0" dirty="0">
                <a:ln>
                  <a:noFill/>
                </a:ln>
                <a:solidFill>
                  <a:srgbClr val="FBF4DC"/>
                </a:solidFill>
                <a:effectLst/>
                <a:uLnTx/>
                <a:uFillTx/>
              </a:rPr>
              <a:t>www.1ppt.com/moban/     </a:t>
            </a:r>
            <a:r>
              <a:rPr kumimoji="0" lang="zh-CN" altLang="en-US" sz="100" b="0" i="0" u="none" strike="noStrike" kern="0" cap="none" spc="0" normalizeH="0" baseline="0" noProof="0" dirty="0">
                <a:ln>
                  <a:noFill/>
                </a:ln>
                <a:solidFill>
                  <a:srgbClr val="FBF4DC"/>
                </a:solidFill>
                <a:effectLst/>
                <a:uLnTx/>
                <a:uFillTx/>
              </a:rPr>
              <a:t>行业</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a:t>
            </a:r>
            <a:r>
              <a:rPr kumimoji="0" lang="en-US" altLang="zh-CN" sz="100" b="0" i="0" u="none" strike="noStrike" kern="0" cap="none" spc="0" normalizeH="0" baseline="0" noProof="0" dirty="0">
                <a:ln>
                  <a:noFill/>
                </a:ln>
                <a:solidFill>
                  <a:srgbClr val="FBF4DC"/>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节日</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a:t>
            </a:r>
            <a:r>
              <a:rPr kumimoji="0" lang="en-US" altLang="zh-CN" sz="100" b="0" i="0" u="none" strike="noStrike" kern="0" cap="none" spc="0" normalizeH="0" baseline="0" noProof="0" dirty="0">
                <a:ln>
                  <a:noFill/>
                </a:ln>
                <a:solidFill>
                  <a:srgbClr val="FBF4DC"/>
                </a:solidFill>
                <a:effectLst/>
                <a:uLnTx/>
                <a:uFillTx/>
              </a:rPr>
              <a:t>www.1ppt.com/jieri/           PPT</a:t>
            </a:r>
            <a:r>
              <a:rPr kumimoji="0" lang="zh-CN" altLang="en-US" sz="100" b="0" i="0" u="none" strike="noStrike" kern="0" cap="none" spc="0" normalizeH="0" baseline="0" noProof="0" dirty="0">
                <a:ln>
                  <a:noFill/>
                </a:ln>
                <a:solidFill>
                  <a:srgbClr val="FBF4DC"/>
                </a:solidFill>
                <a:effectLst/>
                <a:uLnTx/>
                <a:uFillTx/>
              </a:rPr>
              <a:t>素材下载：</a:t>
            </a:r>
            <a:r>
              <a:rPr kumimoji="0" lang="en-US" altLang="zh-CN" sz="100" b="0" i="0" u="none" strike="noStrike" kern="0" cap="none" spc="0" normalizeH="0" baseline="0" noProof="0" dirty="0">
                <a:ln>
                  <a:noFill/>
                </a:ln>
                <a:solidFill>
                  <a:srgbClr val="FBF4DC"/>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背景图片：</a:t>
            </a:r>
            <a:r>
              <a:rPr kumimoji="0" lang="en-US" altLang="zh-CN" sz="100" b="0" i="0" u="none" strike="noStrike" kern="0" cap="none" spc="0" normalizeH="0" baseline="0" noProof="0" dirty="0">
                <a:ln>
                  <a:noFill/>
                </a:ln>
                <a:solidFill>
                  <a:srgbClr val="FBF4DC"/>
                </a:solidFill>
                <a:effectLst/>
                <a:uLnTx/>
                <a:uFillTx/>
              </a:rPr>
              <a:t>www.1ppt.com/beijing/      PPT</a:t>
            </a:r>
            <a:r>
              <a:rPr kumimoji="0" lang="zh-CN" altLang="en-US" sz="100" b="0" i="0" u="none" strike="noStrike" kern="0" cap="none" spc="0" normalizeH="0" baseline="0" noProof="0" dirty="0">
                <a:ln>
                  <a:noFill/>
                </a:ln>
                <a:solidFill>
                  <a:srgbClr val="FBF4DC"/>
                </a:solidFill>
                <a:effectLst/>
                <a:uLnTx/>
                <a:uFillTx/>
              </a:rPr>
              <a:t>图表下载：</a:t>
            </a:r>
            <a:r>
              <a:rPr kumimoji="0" lang="en-US" altLang="zh-CN" sz="100" b="0" i="0" u="none" strike="noStrike" kern="0" cap="none" spc="0" normalizeH="0" baseline="0" noProof="0" dirty="0">
                <a:ln>
                  <a:noFill/>
                </a:ln>
                <a:solidFill>
                  <a:srgbClr val="FBF4DC"/>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优秀</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下载：</a:t>
            </a:r>
            <a:r>
              <a:rPr kumimoji="0" lang="en-US" altLang="zh-CN" sz="100" b="0" i="0" u="none" strike="noStrike" kern="0" cap="none" spc="0" normalizeH="0" baseline="0" noProof="0" dirty="0">
                <a:ln>
                  <a:noFill/>
                </a:ln>
                <a:solidFill>
                  <a:srgbClr val="FBF4DC"/>
                </a:solidFill>
                <a:effectLst/>
                <a:uLnTx/>
                <a:uFillTx/>
              </a:rPr>
              <a:t>www.1ppt.com/xiazai/        PPT</a:t>
            </a:r>
            <a:r>
              <a:rPr kumimoji="0" lang="zh-CN" altLang="en-US" sz="100" b="0" i="0" u="none" strike="noStrike" kern="0" cap="none" spc="0" normalizeH="0" baseline="0" noProof="0" dirty="0">
                <a:ln>
                  <a:noFill/>
                </a:ln>
                <a:solidFill>
                  <a:srgbClr val="FBF4DC"/>
                </a:solidFill>
                <a:effectLst/>
                <a:uLnTx/>
                <a:uFillTx/>
              </a:rPr>
              <a:t>教程： </a:t>
            </a:r>
            <a:r>
              <a:rPr kumimoji="0" lang="en-US" altLang="zh-CN" sz="100" b="0" i="0" u="none" strike="noStrike" kern="0" cap="none" spc="0" normalizeH="0" baseline="0" noProof="0" dirty="0">
                <a:ln>
                  <a:noFill/>
                </a:ln>
                <a:solidFill>
                  <a:srgbClr val="FBF4DC"/>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Word</a:t>
            </a:r>
            <a:r>
              <a:rPr kumimoji="0" lang="zh-CN" altLang="en-US" sz="100" b="0" i="0" u="none" strike="noStrike" kern="0" cap="none" spc="0" normalizeH="0" baseline="0" noProof="0" dirty="0">
                <a:ln>
                  <a:noFill/>
                </a:ln>
                <a:solidFill>
                  <a:srgbClr val="FBF4DC"/>
                </a:solidFill>
                <a:effectLst/>
                <a:uLnTx/>
                <a:uFillTx/>
              </a:rPr>
              <a:t>教程： </a:t>
            </a:r>
            <a:r>
              <a:rPr kumimoji="0" lang="en-US" altLang="zh-CN" sz="100" b="0" i="0" u="none" strike="noStrike" kern="0" cap="none" spc="0" normalizeH="0" baseline="0" noProof="0" dirty="0">
                <a:ln>
                  <a:noFill/>
                </a:ln>
                <a:solidFill>
                  <a:srgbClr val="FBF4DC"/>
                </a:solidFill>
                <a:effectLst/>
                <a:uLnTx/>
                <a:uFillTx/>
              </a:rPr>
              <a:t>www.1ppt.com/word/              Excel</a:t>
            </a:r>
            <a:r>
              <a:rPr kumimoji="0" lang="zh-CN" altLang="en-US" sz="100" b="0" i="0" u="none" strike="noStrike" kern="0" cap="none" spc="0" normalizeH="0" baseline="0" noProof="0" dirty="0">
                <a:ln>
                  <a:noFill/>
                </a:ln>
                <a:solidFill>
                  <a:srgbClr val="FBF4DC"/>
                </a:solidFill>
                <a:effectLst/>
                <a:uLnTx/>
                <a:uFillTx/>
              </a:rPr>
              <a:t>教程：</a:t>
            </a:r>
            <a:r>
              <a:rPr kumimoji="0" lang="en-US" altLang="zh-CN" sz="100" b="0" i="0" u="none" strike="noStrike" kern="0" cap="none" spc="0" normalizeH="0" baseline="0" noProof="0" dirty="0">
                <a:ln>
                  <a:noFill/>
                </a:ln>
                <a:solidFill>
                  <a:srgbClr val="FBF4DC"/>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资料下载：</a:t>
            </a:r>
            <a:r>
              <a:rPr kumimoji="0" lang="en-US" altLang="zh-CN" sz="100" b="0" i="0" u="none" strike="noStrike" kern="0" cap="none" spc="0" normalizeH="0" baseline="0" noProof="0" dirty="0">
                <a:ln>
                  <a:noFill/>
                </a:ln>
                <a:solidFill>
                  <a:srgbClr val="FBF4DC"/>
                </a:solidFill>
                <a:effectLst/>
                <a:uLnTx/>
                <a:uFillTx/>
              </a:rPr>
              <a:t>www.1ppt.com/ziliao/                PPT</a:t>
            </a:r>
            <a:r>
              <a:rPr kumimoji="0" lang="zh-CN" altLang="en-US" sz="100" b="0" i="0" u="none" strike="noStrike" kern="0" cap="none" spc="0" normalizeH="0" baseline="0" noProof="0" dirty="0">
                <a:ln>
                  <a:noFill/>
                </a:ln>
                <a:solidFill>
                  <a:srgbClr val="FBF4DC"/>
                </a:solidFill>
                <a:effectLst/>
                <a:uLnTx/>
                <a:uFillTx/>
              </a:rPr>
              <a:t>课件下载：</a:t>
            </a:r>
            <a:r>
              <a:rPr kumimoji="0" lang="en-US" altLang="zh-CN" sz="100" b="0" i="0" u="none" strike="noStrike" kern="0" cap="none" spc="0" normalizeH="0" baseline="0" noProof="0" dirty="0">
                <a:ln>
                  <a:noFill/>
                </a:ln>
                <a:solidFill>
                  <a:srgbClr val="FBF4DC"/>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范文下载：</a:t>
            </a:r>
            <a:r>
              <a:rPr kumimoji="0" lang="en-US" altLang="zh-CN" sz="100" b="0" i="0" u="none" strike="noStrike" kern="0" cap="none" spc="0" normalizeH="0" baseline="0" noProof="0" dirty="0">
                <a:ln>
                  <a:noFill/>
                </a:ln>
                <a:solidFill>
                  <a:srgbClr val="FBF4DC"/>
                </a:solidFill>
                <a:effectLst/>
                <a:uLnTx/>
                <a:uFillTx/>
              </a:rPr>
              <a:t>www.1ppt.com/fanwen/             </a:t>
            </a:r>
            <a:r>
              <a:rPr kumimoji="0" lang="zh-CN" altLang="en-US" sz="100" b="0" i="0" u="none" strike="noStrike" kern="0" cap="none" spc="0" normalizeH="0" baseline="0" noProof="0" dirty="0">
                <a:ln>
                  <a:noFill/>
                </a:ln>
                <a:solidFill>
                  <a:srgbClr val="FBF4DC"/>
                </a:solidFill>
                <a:effectLst/>
                <a:uLnTx/>
                <a:uFillTx/>
              </a:rPr>
              <a:t>试卷下载：</a:t>
            </a:r>
            <a:r>
              <a:rPr kumimoji="0" lang="en-US" altLang="zh-CN" sz="100" b="0" i="0" u="none" strike="noStrike" kern="0" cap="none" spc="0" normalizeH="0" baseline="0" noProof="0" dirty="0">
                <a:ln>
                  <a:noFill/>
                </a:ln>
                <a:solidFill>
                  <a:srgbClr val="FBF4DC"/>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教案下载：</a:t>
            </a:r>
            <a:r>
              <a:rPr kumimoji="0" lang="en-US" altLang="zh-CN" sz="100" b="0" i="0" u="none" strike="noStrike" kern="0" cap="none" spc="0" normalizeH="0" baseline="0" noProof="0" dirty="0">
                <a:ln>
                  <a:noFill/>
                </a:ln>
                <a:solidFill>
                  <a:srgbClr val="FBF4DC"/>
                </a:solidFill>
                <a:effectLst/>
                <a:uLnTx/>
                <a:uFillTx/>
              </a:rPr>
              <a:t>www.1ppt.com/jiaoan/        PPT</a:t>
            </a:r>
            <a:r>
              <a:rPr kumimoji="0" lang="zh-CN" altLang="en-US" sz="100" b="0" i="0" u="none" strike="noStrike" kern="0" cap="none" spc="0" normalizeH="0" baseline="0" noProof="0" dirty="0">
                <a:ln>
                  <a:noFill/>
                </a:ln>
                <a:solidFill>
                  <a:srgbClr val="FBF4DC"/>
                </a:solidFill>
                <a:effectLst/>
                <a:uLnTx/>
                <a:uFillTx/>
              </a:rPr>
              <a:t>论坛：</a:t>
            </a:r>
            <a:r>
              <a:rPr kumimoji="0" lang="en-US" altLang="zh-CN" sz="100" b="0" i="0" u="none" strike="noStrike" kern="0" cap="none" spc="0" normalizeH="0" baseline="0" noProof="0" dirty="0">
                <a:ln>
                  <a:noFill/>
                </a:ln>
                <a:solidFill>
                  <a:srgbClr val="FBF4DC"/>
                </a:solidFill>
                <a:effectLst/>
                <a:uLnTx/>
                <a:uFillTx/>
              </a:rPr>
              <a:t>www.1ppt.cn</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 </a:t>
            </a:r>
            <a:endParaRPr kumimoji="0" lang="zh-CN" altLang="en-US" sz="100" b="0" i="0" u="none" strike="noStrike" kern="0" cap="none" spc="0" normalizeH="0" baseline="0" noProof="0" dirty="0">
              <a:ln>
                <a:noFill/>
              </a:ln>
              <a:solidFill>
                <a:srgbClr val="FBF4DC"/>
              </a:solidFill>
              <a:effectLst/>
              <a:uLnTx/>
              <a:uFillTx/>
            </a:endParaRPr>
          </a:p>
        </p:txBody>
      </p:sp>
      <p:sp>
        <p:nvSpPr>
          <p:cNvPr id="20" name="原创设计师QQ598969553                 _2"/>
          <p:cNvSpPr>
            <a:spLocks/>
          </p:cNvSpPr>
          <p:nvPr/>
        </p:nvSpPr>
        <p:spPr bwMode="auto">
          <a:xfrm rot="16200000">
            <a:off x="3099855"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2" name="原创设计师QQ598969553                 _4"/>
          <p:cNvSpPr>
            <a:spLocks/>
          </p:cNvSpPr>
          <p:nvPr/>
        </p:nvSpPr>
        <p:spPr bwMode="auto">
          <a:xfrm rot="16200000">
            <a:off x="4567357"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4" name="原创设计师QQ598969553                 _6"/>
          <p:cNvSpPr>
            <a:spLocks/>
          </p:cNvSpPr>
          <p:nvPr/>
        </p:nvSpPr>
        <p:spPr bwMode="auto">
          <a:xfrm rot="16200000">
            <a:off x="6034859"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6" name="原创设计师QQ598969553                 _8"/>
          <p:cNvSpPr>
            <a:spLocks/>
          </p:cNvSpPr>
          <p:nvPr/>
        </p:nvSpPr>
        <p:spPr bwMode="auto">
          <a:xfrm rot="16200000">
            <a:off x="7502361"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8" name="原创设计师QQ598969553                 _10"/>
          <p:cNvSpPr txBox="1"/>
          <p:nvPr/>
        </p:nvSpPr>
        <p:spPr>
          <a:xfrm>
            <a:off x="3592157" y="1563272"/>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2</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29" name="原创设计师QQ598969553                 _11"/>
          <p:cNvSpPr txBox="1"/>
          <p:nvPr/>
        </p:nvSpPr>
        <p:spPr>
          <a:xfrm>
            <a:off x="5056716" y="1535003"/>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0</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0" name="原创设计师QQ598969553                 _12"/>
          <p:cNvSpPr txBox="1"/>
          <p:nvPr/>
        </p:nvSpPr>
        <p:spPr>
          <a:xfrm>
            <a:off x="6524219" y="1549865"/>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1</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1" name="原创设计师QQ598969553                 _13"/>
          <p:cNvSpPr txBox="1"/>
          <p:nvPr/>
        </p:nvSpPr>
        <p:spPr>
          <a:xfrm>
            <a:off x="8012559" y="1570901"/>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8</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2" name="原创设计师QQ598969553                 _14"/>
          <p:cNvSpPr/>
          <p:nvPr/>
        </p:nvSpPr>
        <p:spPr>
          <a:xfrm>
            <a:off x="4567377" y="3451238"/>
            <a:ext cx="3057247" cy="584775"/>
          </a:xfrm>
          <a:prstGeom prst="rect">
            <a:avLst/>
          </a:prstGeom>
        </p:spPr>
        <p:txBody>
          <a:bodyPr wrap="none">
            <a:spAutoFit/>
          </a:bodyPr>
          <a:lstStyle/>
          <a:p>
            <a:pPr algn="ctr"/>
            <a:r>
              <a:rPr lang="zh-CN" altLang="en-US" sz="3200" b="1" dirty="0">
                <a:solidFill>
                  <a:schemeClr val="accent1"/>
                </a:solidFill>
                <a:latin typeface="微软雅黑" panose="020B0503020204020204" pitchFamily="34" charset="-122"/>
                <a:ea typeface="微软雅黑" panose="020B0503020204020204" pitchFamily="34" charset="-122"/>
              </a:rPr>
              <a:t>感谢大家的观看</a:t>
            </a:r>
          </a:p>
        </p:txBody>
      </p:sp>
      <p:pic>
        <p:nvPicPr>
          <p:cNvPr id="14"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
        <p:nvSpPr>
          <p:cNvPr id="18" name="矩形: 圆角 36"/>
          <p:cNvSpPr/>
          <p:nvPr/>
        </p:nvSpPr>
        <p:spPr>
          <a:xfrm>
            <a:off x="4558283" y="5183913"/>
            <a:ext cx="3073845" cy="616609"/>
          </a:xfrm>
          <a:prstGeom prst="roundRect">
            <a:avLst>
              <a:gd name="adj" fmla="val 42964"/>
            </a:avLst>
          </a:prstGeom>
          <a:solidFill>
            <a:srgbClr val="FBF4DC"/>
          </a:solidFill>
          <a:ln w="19050">
            <a:no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ea typeface="华文细黑" panose="02010600040101010101" pitchFamily="2" charset="-122"/>
            </a:endParaRPr>
          </a:p>
        </p:txBody>
      </p:sp>
      <p:sp>
        <p:nvSpPr>
          <p:cNvPr id="19" name="原创设计师QQ598969553                 _15"/>
          <p:cNvSpPr/>
          <p:nvPr/>
        </p:nvSpPr>
        <p:spPr>
          <a:xfrm>
            <a:off x="5084862" y="5314422"/>
            <a:ext cx="2154137"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培训讲师：朱柯辉</a:t>
            </a:r>
          </a:p>
        </p:txBody>
      </p:sp>
    </p:spTree>
    <p:extLst>
      <p:ext uri="{BB962C8B-B14F-4D97-AF65-F5344CB8AC3E}">
        <p14:creationId xmlns:p14="http://schemas.microsoft.com/office/powerpoint/2010/main" val="75642823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5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1300"/>
                            </p:stCondLst>
                            <p:childTnLst>
                              <p:par>
                                <p:cTn id="52" presetID="12" presetClass="entr" presetSubtype="8"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p:tgtEl>
                                          <p:spTgt spid="19"/>
                                        </p:tgtEl>
                                        <p:attrNameLst>
                                          <p:attrName>ppt_x</p:attrName>
                                        </p:attrNameLst>
                                      </p:cBhvr>
                                      <p:tavLst>
                                        <p:tav tm="0">
                                          <p:val>
                                            <p:strVal val="#ppt_x-#ppt_w*1.125000"/>
                                          </p:val>
                                        </p:tav>
                                        <p:tav tm="100000">
                                          <p:val>
                                            <p:strVal val="#ppt_x"/>
                                          </p:val>
                                        </p:tav>
                                      </p:tavLst>
                                    </p:anim>
                                    <p:animEffect transition="in" filter="wipe(right)">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p:bldP spid="29" grpId="0"/>
      <p:bldP spid="30" grpId="0"/>
      <p:bldP spid="31" grpId="0"/>
      <p:bldP spid="32" grpId="0"/>
      <p:bldP spid="19" grpId="0"/>
    </p:bldLst>
  </p:timing>
</p:sld>
</file>

<file path=ppt/theme/theme1.xml><?xml version="1.0" encoding="utf-8"?>
<a:theme xmlns:a="http://schemas.openxmlformats.org/drawingml/2006/main" name="Office 主题​​">
  <a:themeElements>
    <a:clrScheme name="自定义 62">
      <a:dk1>
        <a:sysClr val="windowText" lastClr="000000"/>
      </a:dk1>
      <a:lt1>
        <a:sysClr val="window" lastClr="FFFFFF"/>
      </a:lt1>
      <a:dk2>
        <a:srgbClr val="44546A"/>
      </a:dk2>
      <a:lt2>
        <a:srgbClr val="E7E6E6"/>
      </a:lt2>
      <a:accent1>
        <a:srgbClr val="0B6863"/>
      </a:accent1>
      <a:accent2>
        <a:srgbClr val="64A816"/>
      </a:accent2>
      <a:accent3>
        <a:srgbClr val="0B6863"/>
      </a:accent3>
      <a:accent4>
        <a:srgbClr val="64A816"/>
      </a:accent4>
      <a:accent5>
        <a:srgbClr val="0B6863"/>
      </a:accent5>
      <a:accent6>
        <a:srgbClr val="64A816"/>
      </a:accent6>
      <a:hlink>
        <a:srgbClr val="0563C1"/>
      </a:hlink>
      <a:folHlink>
        <a:srgbClr val="954F72"/>
      </a:folHlink>
    </a:clrScheme>
    <a:fontScheme name="模板">
      <a:majorFont>
        <a:latin typeface="微软雅黑"/>
        <a:ea typeface="微软雅黑"/>
        <a:cs typeface=""/>
      </a:majorFont>
      <a:minorFont>
        <a:latin typeface="华文细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475</Words>
  <Application>Microsoft Office PowerPoint</Application>
  <PresentationFormat>宽屏</PresentationFormat>
  <Paragraphs>53</Paragraphs>
  <Slides>5</Slides>
  <Notes>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5</vt:i4>
      </vt:variant>
    </vt:vector>
  </HeadingPairs>
  <TitlesOfParts>
    <vt:vector size="12" baseType="lpstr">
      <vt:lpstr>Open Sans</vt:lpstr>
      <vt:lpstr>等线</vt:lpstr>
      <vt:lpstr>华文细黑</vt:lpstr>
      <vt:lpstr>微软雅黑</vt:lpstr>
      <vt:lpstr>Agency FB</vt:lpstr>
      <vt:lpstr>Arial</vt:lpstr>
      <vt:lpstr>Office 主题​​</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简洁微立体</dc:title>
  <dc:creator>第一PPT模板网-WWW.1PPT.COM</dc:creator>
  <cp:keywords>第一PPT模板网-WWW.1PPT.COM</cp:keywords>
  <cp:lastModifiedBy>小冰 QQ</cp:lastModifiedBy>
  <cp:revision>136</cp:revision>
  <dcterms:created xsi:type="dcterms:W3CDTF">2016-10-31T09:21:16Z</dcterms:created>
  <dcterms:modified xsi:type="dcterms:W3CDTF">2018-11-03T01:48:42Z</dcterms:modified>
</cp:coreProperties>
</file>